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8" r:id="rId2"/>
    <p:sldId id="287" r:id="rId3"/>
    <p:sldId id="286" r:id="rId4"/>
    <p:sldId id="323" r:id="rId5"/>
    <p:sldId id="324" r:id="rId6"/>
    <p:sldId id="330" r:id="rId7"/>
    <p:sldId id="325" r:id="rId8"/>
    <p:sldId id="326" r:id="rId9"/>
    <p:sldId id="298" r:id="rId10"/>
    <p:sldId id="322" r:id="rId11"/>
    <p:sldId id="329" r:id="rId12"/>
    <p:sldId id="297" r:id="rId13"/>
    <p:sldId id="299" r:id="rId14"/>
    <p:sldId id="301" r:id="rId15"/>
    <p:sldId id="302" r:id="rId16"/>
    <p:sldId id="303" r:id="rId17"/>
    <p:sldId id="327" r:id="rId18"/>
    <p:sldId id="300" r:id="rId19"/>
    <p:sldId id="304" r:id="rId20"/>
    <p:sldId id="308" r:id="rId21"/>
    <p:sldId id="310" r:id="rId22"/>
    <p:sldId id="309" r:id="rId23"/>
    <p:sldId id="311" r:id="rId24"/>
    <p:sldId id="312" r:id="rId25"/>
    <p:sldId id="315" r:id="rId26"/>
    <p:sldId id="317" r:id="rId27"/>
    <p:sldId id="313" r:id="rId28"/>
    <p:sldId id="314" r:id="rId29"/>
    <p:sldId id="328" r:id="rId30"/>
    <p:sldId id="31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Cress" initials="DC" lastIdx="1" clrIdx="0">
    <p:extLst>
      <p:ext uri="{19B8F6BF-5375-455C-9EA6-DF929625EA0E}">
        <p15:presenceInfo xmlns:p15="http://schemas.microsoft.com/office/powerpoint/2012/main" userId="S::dcress@mdek12.org::8b9435d7-896b-47b5-b404-3d9901feca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8C3"/>
    <a:srgbClr val="F3A51E"/>
    <a:srgbClr val="B0D357"/>
    <a:srgbClr val="EF3A5B"/>
    <a:srgbClr val="5FAADE"/>
    <a:srgbClr val="003B71"/>
    <a:srgbClr val="A74A7A"/>
    <a:srgbClr val="E9F7FE"/>
    <a:srgbClr val="39A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1" autoAdjust="0"/>
    <p:restoredTop sz="62384" autoAdjust="0"/>
  </p:normalViewPr>
  <p:slideViewPr>
    <p:cSldViewPr snapToGrid="0" snapToObjects="1">
      <p:cViewPr varScale="1">
        <p:scale>
          <a:sx n="63" d="100"/>
          <a:sy n="63" d="100"/>
        </p:scale>
        <p:origin x="4594" y="3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7CCA9-ED3A-F045-97E2-A2791CD30ACD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4287C-F1A9-1F49-875F-770B5241E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04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Nq9uwz25M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Morning,</a:t>
            </a:r>
          </a:p>
          <a:p>
            <a:r>
              <a:rPr lang="en-US" dirty="0"/>
              <a:t>We are so excited you are here.  This webinar will be recorded.</a:t>
            </a:r>
          </a:p>
          <a:p>
            <a:r>
              <a:rPr lang="en-US" dirty="0"/>
              <a:t>Would you please put your name and school district in the chat?  Thank you</a:t>
            </a:r>
          </a:p>
          <a:p>
            <a:r>
              <a:rPr lang="en-US" dirty="0"/>
              <a:t>While you </a:t>
            </a:r>
            <a:r>
              <a:rPr lang="en-US"/>
              <a:t>do that, </a:t>
            </a:r>
            <a:r>
              <a:rPr lang="en-US" dirty="0"/>
              <a:t>I have put three documents into the chat, this PowerPoint, the application and the rubric.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72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want to switch to the application and show.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012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33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7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state board of education goals help to provide a roadmap for all districts.  If you review these goals you will see that most DOI and SOI touch 5 out of 6 of these. And some touch all six.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11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8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https://forms.office.com/r/Nq9uwz25M5</a:t>
            </a:r>
            <a:endParaRPr lang="en-US" sz="1200" dirty="0"/>
          </a:p>
          <a:p>
            <a:endParaRPr lang="en-US" dirty="0"/>
          </a:p>
          <a:p>
            <a:r>
              <a:rPr lang="en-US" dirty="0"/>
              <a:t>If you are intending to apply this year. Please complete this form. A registration link will be sent to register for one of the face-to-face trainings.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94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552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Minimum Acceptable Points for Consideration of Innovative Status:      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Elementary or Middle School of Innovation: 63/93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Career Academies:70/104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/>
                <a:cs typeface="Arial Unicode MS"/>
              </a:rPr>
              <a:t>High School or DOI:  65/97</a:t>
            </a:r>
            <a:endParaRPr lang="en-US" sz="180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/>
              <a:cs typeface="Arial Unicode MS"/>
            </a:endParaRPr>
          </a:p>
          <a:p>
            <a:endParaRPr lang="en-US" dirty="0"/>
          </a:p>
          <a:p>
            <a:r>
              <a:rPr lang="en-US" dirty="0"/>
              <a:t>Will last no more than one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this still be the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78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 Submission Guidelines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 Guidelines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762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Purpose of a District of Innovation or School of Innovation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2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3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Waivers and Exemptions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 startAt="4"/>
              <a:tabLst>
                <a:tab pos="11430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Application Plan – Approval, Amendment, and Revocation Process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74287C-F1A9-1F49-875F-770B5241E27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0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1AE4D28-F5A0-B947-A421-CBF3D3DA1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046170F-90BA-2745-8B7C-0E7C6CEFFC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617584" y="3163088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A0E46B-BAE6-2745-B2BB-836E6AD4DFE6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7584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0279B7A-573D-4943-BAE5-A2FC871B9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584" y="4966410"/>
            <a:ext cx="6319244" cy="510465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2AB356AE-57B7-C64F-82AF-9F7BFA65DF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8" y="6254750"/>
            <a:ext cx="6208712" cy="4572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538" y="5486400"/>
            <a:ext cx="6096000" cy="55562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F3A5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0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B0D35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62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69C8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41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39A1B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65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A74A7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3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45222-F49A-2946-B87B-CDB914099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224" y="0"/>
            <a:ext cx="1229222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100224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7FFC99-FFCC-B042-B50D-2B5680E20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635431"/>
            <a:ext cx="4558553" cy="4866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7792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irl working while leaning over textbook">
            <a:extLst>
              <a:ext uri="{FF2B5EF4-FFF2-40B4-BE49-F238E27FC236}">
                <a16:creationId xmlns:a16="http://schemas.microsoft.com/office/drawing/2014/main" id="{AE6389C0-BABF-AE41-8EEA-3CD9FFCC1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12" y="0"/>
            <a:ext cx="12292224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5B889-F2E9-9A4B-A33E-49E312820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51" y="380623"/>
            <a:ext cx="4558553" cy="5121273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28350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teacher teaching a class&#10;&#10;Description automatically generated with low confidence">
            <a:extLst>
              <a:ext uri="{FF2B5EF4-FFF2-40B4-BE49-F238E27FC236}">
                <a16:creationId xmlns:a16="http://schemas.microsoft.com/office/drawing/2014/main" id="{8F7DF7AC-C006-B240-B7F4-F67CAFFBC0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BF3C42-6097-E149-AEA0-6F411938B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480447"/>
            <a:ext cx="4558553" cy="4990451"/>
          </a:xfrm>
        </p:spPr>
        <p:txBody>
          <a:bodyPr anchor="b" anchorCtr="0">
            <a:norm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886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2FAE2F-A945-3944-85DC-35B8286B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9" y="0"/>
            <a:ext cx="12191111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68261-7C2B-2043-A313-794866D3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511443"/>
            <a:ext cx="4558553" cy="5021441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035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4223DED-4585-F74E-BC9C-2599464E51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112" y="-21265"/>
            <a:ext cx="12292224" cy="70192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-50112" y="-37240"/>
            <a:ext cx="12292224" cy="701922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15581E-3ED5-CC47-BBF5-03361955FBF2}"/>
              </a:ext>
            </a:extLst>
          </p:cNvPr>
          <p:cNvSpPr txBox="1"/>
          <p:nvPr userDrawn="1"/>
        </p:nvSpPr>
        <p:spPr>
          <a:xfrm>
            <a:off x="7076661" y="16896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l" fontAlgn="base"/>
            <a:endParaRPr lang="en-US" sz="8000" b="1" dirty="0">
              <a:solidFill>
                <a:srgbClr val="003B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70BF63-EF7F-3241-9C2D-8A00E3D8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55" y="728419"/>
            <a:ext cx="4558553" cy="4788975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011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 Board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6748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709C453-856A-3246-893D-4B40BFCF6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349728" y="2951211"/>
            <a:ext cx="1027214" cy="91440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DC82DC9-14B7-884D-A1F0-DD3535A167C0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7FDAB950-8708-1144-AF83-EB34DED0B4D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31" descr="Mississi[ppi Department of Education logo">
            <a:extLst>
              <a:ext uri="{FF2B5EF4-FFF2-40B4-BE49-F238E27FC236}">
                <a16:creationId xmlns:a16="http://schemas.microsoft.com/office/drawing/2014/main" id="{EC068218-4799-9B4D-8F36-593A6CDCCC8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18ADC1EF-E950-C542-A532-660435656B18}"/>
              </a:ext>
            </a:extLst>
          </p:cNvPr>
          <p:cNvSpPr/>
          <p:nvPr userDrawn="1"/>
        </p:nvSpPr>
        <p:spPr>
          <a:xfrm>
            <a:off x="1645920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ALL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 Proficient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Showing Growth in All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Areas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F33589-56F9-3549-89FB-15D80688A547}"/>
              </a:ext>
            </a:extLst>
          </p:cNvPr>
          <p:cNvSpPr/>
          <p:nvPr userDrawn="1"/>
        </p:nvSpPr>
        <p:spPr>
          <a:xfrm>
            <a:off x="1645920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 Graduates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High School and is Ready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College and Career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98876D-FC4A-DA45-BCB6-D07D18AF04CE}"/>
              </a:ext>
            </a:extLst>
          </p:cNvPr>
          <p:cNvSpPr/>
          <p:nvPr userDrawn="1"/>
        </p:nvSpPr>
        <p:spPr>
          <a:xfrm>
            <a:off x="1645920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182880" rtlCol="0" anchor="ctr"/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Child Has Access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 High-Quality Early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Childhood Program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7156B17-16E6-C941-A299-F7A86CF04FB3}"/>
              </a:ext>
            </a:extLst>
          </p:cNvPr>
          <p:cNvSpPr/>
          <p:nvPr userDrawn="1"/>
        </p:nvSpPr>
        <p:spPr>
          <a:xfrm>
            <a:off x="6294922" y="1222408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274320" bIns="45720" rtlCol="0" anchor="ctr"/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 panose="020B0604020202020204" pitchFamily="34" charset="0"/>
              </a:rPr>
              <a:t>EVERY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School Has Effective Teachers and Leaders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F2D9AD-F3C7-B94C-ADAC-5B40319ED59E}"/>
              </a:ext>
            </a:extLst>
          </p:cNvPr>
          <p:cNvSpPr/>
          <p:nvPr userDrawn="1"/>
        </p:nvSpPr>
        <p:spPr>
          <a:xfrm>
            <a:off x="6294922" y="266619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Community Effectively Uses a World-Class Data System to Improve Student Outcomes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9B6281-3D75-E94D-AC04-61E0399F0D06}"/>
              </a:ext>
            </a:extLst>
          </p:cNvPr>
          <p:cNvSpPr/>
          <p:nvPr userDrawn="1"/>
        </p:nvSpPr>
        <p:spPr>
          <a:xfrm>
            <a:off x="6294922" y="4109987"/>
            <a:ext cx="4215865" cy="1164657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274320" rtlCol="0" anchor="ctr"/>
          <a:lstStyle/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EVERY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and District is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Rated “C” or Higher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3633F8-E58F-C944-9EE7-A94D49E9DA88}"/>
              </a:ext>
            </a:extLst>
          </p:cNvPr>
          <p:cNvSpPr/>
          <p:nvPr userDrawn="1"/>
        </p:nvSpPr>
        <p:spPr>
          <a:xfrm>
            <a:off x="10510787" y="1222408"/>
            <a:ext cx="198966" cy="1164657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5AB30-A154-BD4A-A239-16499575701C}"/>
              </a:ext>
            </a:extLst>
          </p:cNvPr>
          <p:cNvSpPr/>
          <p:nvPr userDrawn="1"/>
        </p:nvSpPr>
        <p:spPr>
          <a:xfrm>
            <a:off x="10510787" y="2665766"/>
            <a:ext cx="198966" cy="1164657"/>
          </a:xfrm>
          <a:prstGeom prst="rect">
            <a:avLst/>
          </a:prstGeom>
          <a:solidFill>
            <a:srgbClr val="39A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70A6D1B-D464-A145-ACB9-8DD578CC9D13}"/>
              </a:ext>
            </a:extLst>
          </p:cNvPr>
          <p:cNvSpPr/>
          <p:nvPr userDrawn="1"/>
        </p:nvSpPr>
        <p:spPr>
          <a:xfrm>
            <a:off x="10510787" y="4113225"/>
            <a:ext cx="198966" cy="1164657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73B032-CAF1-3B41-9C95-D43315DA64D7}"/>
              </a:ext>
            </a:extLst>
          </p:cNvPr>
          <p:cNvSpPr/>
          <p:nvPr userDrawn="1"/>
        </p:nvSpPr>
        <p:spPr>
          <a:xfrm>
            <a:off x="1460571" y="1222408"/>
            <a:ext cx="198966" cy="116465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383531C-D381-1448-80C5-E3B1D5B786D3}"/>
              </a:ext>
            </a:extLst>
          </p:cNvPr>
          <p:cNvSpPr/>
          <p:nvPr userDrawn="1"/>
        </p:nvSpPr>
        <p:spPr>
          <a:xfrm>
            <a:off x="1460571" y="2665766"/>
            <a:ext cx="198966" cy="1164657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3B24343-DBE5-0E4B-B5F0-34121D4E14ED}"/>
              </a:ext>
            </a:extLst>
          </p:cNvPr>
          <p:cNvSpPr/>
          <p:nvPr userDrawn="1"/>
        </p:nvSpPr>
        <p:spPr>
          <a:xfrm>
            <a:off x="1460571" y="4113225"/>
            <a:ext cx="198966" cy="1164657"/>
          </a:xfrm>
          <a:prstGeom prst="rect">
            <a:avLst/>
          </a:prstGeom>
          <a:solidFill>
            <a:srgbClr val="B0D3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646921-2DC8-1743-8FD1-96019FBEE02D}"/>
              </a:ext>
            </a:extLst>
          </p:cNvPr>
          <p:cNvSpPr txBox="1"/>
          <p:nvPr userDrawn="1"/>
        </p:nvSpPr>
        <p:spPr>
          <a:xfrm>
            <a:off x="793465" y="1683821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EF3A5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4D6BD40-0F76-E544-BBB7-C36A9DEBC9AD}"/>
              </a:ext>
            </a:extLst>
          </p:cNvPr>
          <p:cNvSpPr txBox="1"/>
          <p:nvPr userDrawn="1"/>
        </p:nvSpPr>
        <p:spPr>
          <a:xfrm>
            <a:off x="793465" y="3114036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F3A51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A6EAF3-33DB-F342-9364-26DDDD62B9CB}"/>
              </a:ext>
            </a:extLst>
          </p:cNvPr>
          <p:cNvSpPr txBox="1"/>
          <p:nvPr userDrawn="1"/>
        </p:nvSpPr>
        <p:spPr>
          <a:xfrm>
            <a:off x="793465" y="4567698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B0D357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27CD245-96D5-FE42-84A2-1FF855372F8D}"/>
              </a:ext>
            </a:extLst>
          </p:cNvPr>
          <p:cNvSpPr txBox="1"/>
          <p:nvPr userDrawn="1"/>
        </p:nvSpPr>
        <p:spPr>
          <a:xfrm>
            <a:off x="10804973" y="1660375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69C8C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E990BB-8375-E548-98A0-9A3714984933}"/>
              </a:ext>
            </a:extLst>
          </p:cNvPr>
          <p:cNvSpPr txBox="1"/>
          <p:nvPr userDrawn="1"/>
        </p:nvSpPr>
        <p:spPr>
          <a:xfrm>
            <a:off x="10804973" y="3090590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39A1B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B9E0B7-7E66-9A4D-B594-50C0E31271F0}"/>
              </a:ext>
            </a:extLst>
          </p:cNvPr>
          <p:cNvSpPr txBox="1"/>
          <p:nvPr userDrawn="1"/>
        </p:nvSpPr>
        <p:spPr>
          <a:xfrm>
            <a:off x="10804973" y="4544252"/>
            <a:ext cx="574431" cy="923330"/>
          </a:xfrm>
          <a:prstGeom prst="rect">
            <a:avLst/>
          </a:prstGeom>
          <a:noFill/>
        </p:spPr>
        <p:txBody>
          <a:bodyPr wrap="square" rtlCol="0" anchor="b" anchorCtr="1">
            <a:spAutoFit/>
          </a:bodyPr>
          <a:lstStyle/>
          <a:p>
            <a:r>
              <a:rPr lang="en-US" sz="5400" b="1" dirty="0">
                <a:solidFill>
                  <a:srgbClr val="A74A7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4B9E8D18-8B2B-F94E-8248-0FFE8B9C1D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-120935" y="4576628"/>
            <a:ext cx="914400" cy="914400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DC4FCE0F-C54C-FA44-B108-E8F82851C8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-140162" y="1784518"/>
            <a:ext cx="914400" cy="914400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352AA6E4-2F0B-3F4F-87CD-44D0458173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1453591" y="1686529"/>
            <a:ext cx="952500" cy="952500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89475315-D462-FC49-AD4E-E6DDBC8C227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11474624" y="4507821"/>
            <a:ext cx="914400" cy="914400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88DE9802-37C8-9F47-9827-7885E4E30CD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flipH="1">
            <a:off x="-248588" y="3104476"/>
            <a:ext cx="1035471" cy="103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7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air of headphones on a chair in a classroom&#10;&#10;Description automatically generated with low confidence">
            <a:extLst>
              <a:ext uri="{FF2B5EF4-FFF2-40B4-BE49-F238E27FC236}">
                <a16:creationId xmlns:a16="http://schemas.microsoft.com/office/drawing/2014/main" id="{1674A74B-09C5-BD4E-963B-D2A8B69ED0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16"/>
          <a:stretch/>
        </p:blipFill>
        <p:spPr>
          <a:xfrm>
            <a:off x="-75168" y="1"/>
            <a:ext cx="12267168" cy="69425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B149279-92D5-E048-A42D-31FBA8601084}"/>
              </a:ext>
            </a:extLst>
          </p:cNvPr>
          <p:cNvSpPr/>
          <p:nvPr userDrawn="1"/>
        </p:nvSpPr>
        <p:spPr>
          <a:xfrm>
            <a:off x="0" y="0"/>
            <a:ext cx="12292224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36000"/>
                  <a:lumOff val="64000"/>
                  <a:alpha val="0"/>
                </a:schemeClr>
              </a:gs>
              <a:gs pos="41000">
                <a:schemeClr val="accent3">
                  <a:lumMod val="0"/>
                  <a:lumOff val="100000"/>
                  <a:alpha val="0"/>
                </a:schemeClr>
              </a:gs>
              <a:gs pos="100000">
                <a:schemeClr val="bg2">
                  <a:lumMod val="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48F209-D135-AA41-BEFD-AA34260C9929}"/>
              </a:ext>
            </a:extLst>
          </p:cNvPr>
          <p:cNvCxnSpPr/>
          <p:nvPr userDrawn="1"/>
        </p:nvCxnSpPr>
        <p:spPr>
          <a:xfrm>
            <a:off x="470647" y="5655795"/>
            <a:ext cx="4558553" cy="0"/>
          </a:xfrm>
          <a:prstGeom prst="line">
            <a:avLst/>
          </a:prstGeom>
          <a:ln w="76200">
            <a:solidFill>
              <a:srgbClr val="69C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9026A4EA-A112-A94B-81AC-4BE075340D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6275" y="6075361"/>
            <a:ext cx="1238172" cy="4428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C0861C-C36B-9F4D-A3EC-F1137A1B1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57" y="424562"/>
            <a:ext cx="4688237" cy="5029179"/>
          </a:xfrm>
        </p:spPr>
        <p:txBody>
          <a:bodyPr anchor="b" anchorCtr="0">
            <a:noAutofit/>
          </a:bodyPr>
          <a:lstStyle>
            <a:lvl1pPr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522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CDFB-04FC-1C45-BCF2-7BF44CD59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38920" y="260350"/>
            <a:ext cx="2743200" cy="365125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2C0FA9-C06C-D849-9C30-F1672C75EB04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A3CA18-3F3C-7840-B4C6-8C638E31B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0906" y="4746632"/>
            <a:ext cx="2837793" cy="1097280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17846ABD-3226-8443-9D8A-74A6E8E8A0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9626" y="6254936"/>
            <a:ext cx="1554480" cy="457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C797C7B-1E37-6545-B842-2A117C45938B}"/>
              </a:ext>
            </a:extLst>
          </p:cNvPr>
          <p:cNvSpPr/>
          <p:nvPr userDrawn="1"/>
        </p:nvSpPr>
        <p:spPr>
          <a:xfrm>
            <a:off x="617584" y="155618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0F7D88-3317-7B4C-8370-167250E236D2}"/>
              </a:ext>
            </a:extLst>
          </p:cNvPr>
          <p:cNvSpPr/>
          <p:nvPr userDrawn="1"/>
        </p:nvSpPr>
        <p:spPr>
          <a:xfrm>
            <a:off x="10566401" y="4436342"/>
            <a:ext cx="1625600" cy="365125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pc="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mdek12.org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D73A61-D809-204A-9E99-77076591DE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01" y="2994888"/>
            <a:ext cx="5011980" cy="86822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12D961-B295-8943-B9BF-9EA8B4DD8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66" y="2073713"/>
            <a:ext cx="8127212" cy="868225"/>
          </a:xfrm>
        </p:spPr>
        <p:txBody>
          <a:bodyPr/>
          <a:lstStyle>
            <a:lvl1pPr>
              <a:defRPr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64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ision and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75DB-D4C4-9F4B-A1CE-70ADEDA3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853" y="295851"/>
            <a:ext cx="10574358" cy="371337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9EA09-CD93-4A4B-85D3-80C8ADEA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273" y="302063"/>
            <a:ext cx="729343" cy="380297"/>
          </a:xfrm>
        </p:spPr>
        <p:txBody>
          <a:bodyPr/>
          <a:lstStyle>
            <a:lvl1pPr>
              <a:defRPr sz="28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E24DD3-0117-F947-8F74-C808912B5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9DCF1-2BDE-3C4D-BDF0-9CE5D40490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Mississi[ppi Department of Education logo">
            <a:extLst>
              <a:ext uri="{FF2B5EF4-FFF2-40B4-BE49-F238E27FC236}">
                <a16:creationId xmlns:a16="http://schemas.microsoft.com/office/drawing/2014/main" id="{33B5E5BF-349C-5947-BB03-984894C2E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18822B-FBFD-6F49-AB1E-F1B7B049325E}"/>
              </a:ext>
            </a:extLst>
          </p:cNvPr>
          <p:cNvSpPr/>
          <p:nvPr userDrawn="1"/>
        </p:nvSpPr>
        <p:spPr>
          <a:xfrm>
            <a:off x="2891808" y="2097742"/>
            <a:ext cx="3822087" cy="3402105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hape 72">
            <a:extLst>
              <a:ext uri="{FF2B5EF4-FFF2-40B4-BE49-F238E27FC236}">
                <a16:creationId xmlns:a16="http://schemas.microsoft.com/office/drawing/2014/main" id="{4E68BEAF-CC7C-6845-BC92-B6384EF87D72}"/>
              </a:ext>
            </a:extLst>
          </p:cNvPr>
          <p:cNvSpPr txBox="1"/>
          <p:nvPr userDrawn="1"/>
        </p:nvSpPr>
        <p:spPr>
          <a:xfrm>
            <a:off x="3050742" y="2208305"/>
            <a:ext cx="3663153" cy="28279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To create a world-class educational system that gives students the knowledge and skills to be successful in college and the workforce,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to flourish as parents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Open Sans"/>
              </a:rPr>
              <a:t>and citizens</a:t>
            </a:r>
          </a:p>
        </p:txBody>
      </p:sp>
      <p:sp>
        <p:nvSpPr>
          <p:cNvPr id="21" name="Shape 73">
            <a:extLst>
              <a:ext uri="{FF2B5EF4-FFF2-40B4-BE49-F238E27FC236}">
                <a16:creationId xmlns:a16="http://schemas.microsoft.com/office/drawing/2014/main" id="{9BEF04DF-069F-324B-8C11-D4A0DA0C14A3}"/>
              </a:ext>
            </a:extLst>
          </p:cNvPr>
          <p:cNvSpPr txBox="1"/>
          <p:nvPr userDrawn="1"/>
        </p:nvSpPr>
        <p:spPr>
          <a:xfrm>
            <a:off x="2838019" y="1062333"/>
            <a:ext cx="2971800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003B71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VISION</a:t>
            </a:r>
            <a:endParaRPr lang="en" sz="4400" b="1" spc="100">
              <a:solidFill>
                <a:srgbClr val="003B71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8471E0-9BAF-364D-8CE8-ECC2537F3DD7}"/>
              </a:ext>
            </a:extLst>
          </p:cNvPr>
          <p:cNvSpPr/>
          <p:nvPr userDrawn="1"/>
        </p:nvSpPr>
        <p:spPr>
          <a:xfrm>
            <a:off x="2891808" y="1855235"/>
            <a:ext cx="3822087" cy="242507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D46F02-1F3F-F04B-A89C-B5FF81178F60}"/>
              </a:ext>
            </a:extLst>
          </p:cNvPr>
          <p:cNvSpPr/>
          <p:nvPr userDrawn="1"/>
        </p:nvSpPr>
        <p:spPr>
          <a:xfrm>
            <a:off x="7343099" y="2097742"/>
            <a:ext cx="3822087" cy="3402106"/>
          </a:xfrm>
          <a:prstGeom prst="rect">
            <a:avLst/>
          </a:prstGeom>
          <a:solidFill>
            <a:srgbClr val="D1E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Shape 76">
            <a:extLst>
              <a:ext uri="{FF2B5EF4-FFF2-40B4-BE49-F238E27FC236}">
                <a16:creationId xmlns:a16="http://schemas.microsoft.com/office/drawing/2014/main" id="{773A840E-13D2-DE41-9002-80FFD6C2A237}"/>
              </a:ext>
            </a:extLst>
          </p:cNvPr>
          <p:cNvSpPr txBox="1"/>
          <p:nvPr userDrawn="1"/>
        </p:nvSpPr>
        <p:spPr>
          <a:xfrm>
            <a:off x="7573425" y="2208305"/>
            <a:ext cx="3591761" cy="2538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To provide leadership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through the development of policy and accountability systems so that all students are prepared to compete in </a:t>
            </a:r>
            <a:b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</a:br>
            <a:r>
              <a:rPr lang="en" sz="2000">
                <a:solidFill>
                  <a:schemeClr val="accent3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  <a:sym typeface="Open Sans"/>
              </a:rPr>
              <a:t>the global community</a:t>
            </a:r>
          </a:p>
        </p:txBody>
      </p:sp>
      <p:sp>
        <p:nvSpPr>
          <p:cNvPr id="25" name="Shape 73">
            <a:extLst>
              <a:ext uri="{FF2B5EF4-FFF2-40B4-BE49-F238E27FC236}">
                <a16:creationId xmlns:a16="http://schemas.microsoft.com/office/drawing/2014/main" id="{9197D1F5-5734-6741-8ED3-E87D3EEB618E}"/>
              </a:ext>
            </a:extLst>
          </p:cNvPr>
          <p:cNvSpPr txBox="1"/>
          <p:nvPr userDrawn="1"/>
        </p:nvSpPr>
        <p:spPr>
          <a:xfrm>
            <a:off x="7227283" y="1048886"/>
            <a:ext cx="3743927" cy="6823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b="1" spc="100">
                <a:solidFill>
                  <a:srgbClr val="EF3A5B"/>
                </a:solidFill>
                <a:latin typeface="Arial Black" panose="020B0604020202020204" pitchFamily="34" charset="0"/>
                <a:ea typeface="Arial" charset="0"/>
                <a:cs typeface="Arial Black" panose="020B0604020202020204" pitchFamily="34" charset="0"/>
                <a:sym typeface="Open Sans"/>
              </a:rPr>
              <a:t>MISSION</a:t>
            </a:r>
            <a:endParaRPr lang="en" sz="4400" b="1" spc="100">
              <a:solidFill>
                <a:srgbClr val="EF3A5B"/>
              </a:solidFill>
              <a:latin typeface="Arial Black" panose="020B0604020202020204" pitchFamily="34" charset="0"/>
              <a:ea typeface="Arial" charset="0"/>
              <a:cs typeface="Arial Black" panose="020B0604020202020204" pitchFamily="34" charset="0"/>
              <a:sym typeface="Open San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3D452E-57B1-C74D-93D3-8D0149826093}"/>
              </a:ext>
            </a:extLst>
          </p:cNvPr>
          <p:cNvSpPr/>
          <p:nvPr userDrawn="1"/>
        </p:nvSpPr>
        <p:spPr>
          <a:xfrm>
            <a:off x="7343099" y="1855235"/>
            <a:ext cx="3822087" cy="242507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F0A2C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103C63F-1517-9D4B-AA78-403C59FB9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00166" y="3058273"/>
            <a:ext cx="3171441" cy="317144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FABC2F-642F-9F48-AFA5-25C3D1C119E4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/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D0693F-7196-2D41-8717-F87A0FB724FC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ississi[ppi Department of Education logo">
            <a:extLst>
              <a:ext uri="{FF2B5EF4-FFF2-40B4-BE49-F238E27FC236}">
                <a16:creationId xmlns:a16="http://schemas.microsoft.com/office/drawing/2014/main" id="{EF2E6BE5-F26E-4F44-A805-B5CA4037E9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4BE1E58-5AC0-CD4A-81AC-FEBCA41A8CC5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1FFDF0-1644-A046-A560-6F2CDCB87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3" y="421076"/>
            <a:ext cx="10515600" cy="3802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737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6649"/>
            <a:ext cx="10515600" cy="4382814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856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0356" y="1365955"/>
            <a:ext cx="9073444" cy="4438352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E9ACD-D2AC-ED42-B419-5F1A18F3E7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903288"/>
            <a:ext cx="5943732" cy="461962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532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58" y="275585"/>
            <a:ext cx="5622049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7970-4E2E-5048-92F3-937EFE651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1351" y="921186"/>
            <a:ext cx="6139201" cy="4883121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5396458" y="733806"/>
            <a:ext cx="630409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294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oxes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F9ED6-618C-CD4C-8C33-135934806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18" y="275585"/>
            <a:ext cx="10605890" cy="380298"/>
          </a:xfrm>
        </p:spPr>
        <p:txBody>
          <a:bodyPr>
            <a:noAutofit/>
          </a:bodyPr>
          <a:lstStyle>
            <a:lvl1pPr>
              <a:defRPr sz="2400" b="1">
                <a:solidFill>
                  <a:srgbClr val="003B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9B242-5CA0-A34F-86FE-099FED94217F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Mississi[ppi Department of Education logo">
            <a:extLst>
              <a:ext uri="{FF2B5EF4-FFF2-40B4-BE49-F238E27FC236}">
                <a16:creationId xmlns:a16="http://schemas.microsoft.com/office/drawing/2014/main" id="{D85153D0-0355-B746-881C-AC05FECA29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34A995F-FE26-0943-A8BE-1A7AA2750630}"/>
              </a:ext>
            </a:extLst>
          </p:cNvPr>
          <p:cNvSpPr txBox="1">
            <a:spLocks/>
          </p:cNvSpPr>
          <p:nvPr userDrawn="1"/>
        </p:nvSpPr>
        <p:spPr>
          <a:xfrm>
            <a:off x="11034273" y="302063"/>
            <a:ext cx="729343" cy="380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800" b="1" kern="1200">
                <a:solidFill>
                  <a:srgbClr val="5FAAD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E24DD3-0117-F947-8F74-C808912B5A2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059E4F-96FC-B446-81BB-45BB917E46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91447" y="733806"/>
            <a:ext cx="1120910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920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ransi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86C2C-175D-6746-AE92-BB6E3C5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5EC5A-B15F-6649-9C6B-BB2DB3E417C9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6C72B-A6BC-2B46-82E4-3166BB8D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042A1-E20C-3C45-B21B-988D8277A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22B5-418E-C14A-82F2-8BFB743584A1}"/>
              </a:ext>
            </a:extLst>
          </p:cNvPr>
          <p:cNvSpPr/>
          <p:nvPr userDrawn="1"/>
        </p:nvSpPr>
        <p:spPr>
          <a:xfrm>
            <a:off x="-4842" y="6042335"/>
            <a:ext cx="12196842" cy="868224"/>
          </a:xfrm>
          <a:prstGeom prst="rect">
            <a:avLst/>
          </a:prstGeom>
          <a:solidFill>
            <a:srgbClr val="00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B2FB67-39A2-6E44-B495-201A124265B2}"/>
              </a:ext>
            </a:extLst>
          </p:cNvPr>
          <p:cNvSpPr/>
          <p:nvPr userDrawn="1"/>
        </p:nvSpPr>
        <p:spPr>
          <a:xfrm>
            <a:off x="838200" y="3163088"/>
            <a:ext cx="5478416" cy="265912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F3A5B"/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B8F4E-F659-1547-8DA4-6F8B2DE11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835572"/>
            <a:ext cx="10050416" cy="2119305"/>
          </a:xfrm>
        </p:spPr>
        <p:txBody>
          <a:bodyPr anchor="b">
            <a:normAutofit/>
          </a:bodyPr>
          <a:lstStyle>
            <a:lvl1pPr algn="l">
              <a:defRPr sz="8000" b="1">
                <a:solidFill>
                  <a:srgbClr val="EF3A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53F48FB1-DCA1-0948-BA38-2932616043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746980"/>
            <a:ext cx="10050416" cy="5556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 descr="Mississi[ppi Department of Education logo">
            <a:extLst>
              <a:ext uri="{FF2B5EF4-FFF2-40B4-BE49-F238E27FC236}">
                <a16:creationId xmlns:a16="http://schemas.microsoft.com/office/drawing/2014/main" id="{06D7FA75-4768-FF4D-959C-FA772BDFE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352" y="6229714"/>
            <a:ext cx="1238172" cy="44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7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400A5-A2F9-8E45-B415-6DD7D1A0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6A986-F23B-4549-8F88-5E5D2A6AC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B1F0-8889-7141-9887-8BF33AE30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E87F1-B258-4841-BE83-6BEF13A8E107}" type="datetime1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4F5D8-44C9-B043-B4CE-7B371693F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55481-5126-3542-BD1F-05C595671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24DD3-0117-F947-8F74-C808912B5A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50" r:id="rId5"/>
    <p:sldLayoutId id="2147483681" r:id="rId6"/>
    <p:sldLayoutId id="2147483682" r:id="rId7"/>
    <p:sldLayoutId id="2147483689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5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InnovateMS2025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dek12.org/secondaryeducation/districts-and-schools-of-innovation/?swpmtx=d12229057447490bde15a9227fc0e9ce&amp;swpmtxnonce=2c0f3d5c6b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mwf2swf7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279980-EBB3-E44B-BEA9-4BD8C5DD01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Fall 2025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036E16-32E9-1A4D-85D0-F3853CD71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Office of Innovation and Support Systems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B6F1FEF-7EFD-DE44-8B24-4CA9898140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Bryan Marshall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09D2A2-2270-5645-8100-381AB0D380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Process to Apply for District/School of Innovation</a:t>
            </a:r>
          </a:p>
        </p:txBody>
      </p:sp>
    </p:spTree>
    <p:extLst>
      <p:ext uri="{BB962C8B-B14F-4D97-AF65-F5344CB8AC3E}">
        <p14:creationId xmlns:p14="http://schemas.microsoft.com/office/powerpoint/2010/main" val="438108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27E25-B97C-CD73-6D98-621F25DB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Fall 2025 District/School Of Innovation 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4DBB-6409-B914-5E8E-AEDD4DAF4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940777"/>
            <a:ext cx="10861431" cy="4798172"/>
          </a:xfrm>
        </p:spPr>
        <p:txBody>
          <a:bodyPr>
            <a:normAutofit/>
          </a:bodyPr>
          <a:lstStyle/>
          <a:p>
            <a:r>
              <a:rPr lang="en-US" sz="2400" dirty="0"/>
              <a:t>Schools and/or districts need to complete and submit an “Intent to Apply” form using the link or QR code below</a:t>
            </a:r>
          </a:p>
          <a:p>
            <a:r>
              <a:rPr lang="en-US" sz="2400" dirty="0">
                <a:hlinkClick r:id="rId3"/>
              </a:rPr>
              <a:t>https://tinyurl.com/InnovateMS2025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D16ADD8F-4692-2AAA-59A4-BF106C516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575" y="2751908"/>
            <a:ext cx="2913017" cy="291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5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AD955-3F74-F454-A071-C823A88D4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079863"/>
            <a:ext cx="11369403" cy="48855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Districts or schools who intend to apply will need to attend one of the following face-to-face training dates with their team:</a:t>
            </a:r>
            <a:endParaRPr lang="en-US" sz="900" b="1" dirty="0"/>
          </a:p>
          <a:p>
            <a:pPr lvl="1"/>
            <a:r>
              <a:rPr lang="en-US" b="1" dirty="0"/>
              <a:t>October 27</a:t>
            </a:r>
            <a:r>
              <a:rPr lang="en-US" b="1" baseline="30000" dirty="0"/>
              <a:t>th</a:t>
            </a:r>
            <a:r>
              <a:rPr lang="en-US" b="1" dirty="0"/>
              <a:t> – 9:00 am-12:30 pm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000" dirty="0"/>
              <a:t>Madison County School District Central Office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476 Highland Colony Parkway</a:t>
            </a:r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	Madison, MS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November 10</a:t>
            </a:r>
            <a:r>
              <a:rPr lang="en-US" b="1" baseline="30000" dirty="0"/>
              <a:t>th </a:t>
            </a:r>
            <a:r>
              <a:rPr lang="en-US" b="1" dirty="0"/>
              <a:t>– 9:00 am-12:30 pm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</a:t>
            </a:r>
            <a:r>
              <a:rPr lang="en-US" sz="2100" dirty="0"/>
              <a:t>Mississippi State University Research and Curriculum Unit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	103 Russell Street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	Starkville, MS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r>
              <a:rPr lang="en-US" sz="2400" dirty="0"/>
              <a:t>December 1</a:t>
            </a:r>
            <a:r>
              <a:rPr lang="en-US" sz="2400" baseline="30000" dirty="0"/>
              <a:t>st</a:t>
            </a:r>
            <a:r>
              <a:rPr lang="en-US" sz="2400" dirty="0"/>
              <a:t> – submit final application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0ED147-2D63-9DD2-CD37-317810B56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76225"/>
            <a:ext cx="10606088" cy="379413"/>
          </a:xfrm>
        </p:spPr>
        <p:txBody>
          <a:bodyPr/>
          <a:lstStyle/>
          <a:p>
            <a:r>
              <a:rPr lang="en-US" sz="2800" dirty="0"/>
              <a:t>Fall 2025 District/School Of Innovation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00668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53385-59AE-D85E-D650-44DAB504C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1: Review of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71A7B-F27E-1859-E9DA-ABB434709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application and scoring rubric can be found on MDE’s District and School of Innovation page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December-January: All submitted applications are reviewed.</a:t>
            </a:r>
          </a:p>
          <a:p>
            <a:pPr lvl="1"/>
            <a:r>
              <a:rPr lang="en-US" dirty="0"/>
              <a:t>The review committee will consist of: </a:t>
            </a:r>
          </a:p>
          <a:p>
            <a:pPr lvl="2"/>
            <a:r>
              <a:rPr lang="en-US" dirty="0"/>
              <a:t>A peer from a current DOI/SOI</a:t>
            </a:r>
          </a:p>
          <a:p>
            <a:pPr lvl="2"/>
            <a:r>
              <a:rPr lang="en-US" dirty="0"/>
              <a:t>MDE Experts</a:t>
            </a:r>
          </a:p>
          <a:p>
            <a:pPr lvl="2"/>
            <a:r>
              <a:rPr lang="en-US" dirty="0"/>
              <a:t>RCU staff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8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F8892-09B8-CB4A-A252-6D3706CE6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2: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6C9AF-4E1D-C898-927B-A9554900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08" y="928654"/>
            <a:ext cx="11085354" cy="4695532"/>
          </a:xfrm>
        </p:spPr>
        <p:txBody>
          <a:bodyPr>
            <a:normAutofit/>
          </a:bodyPr>
          <a:lstStyle/>
          <a:p>
            <a:r>
              <a:rPr lang="en-US" dirty="0"/>
              <a:t>All applications that meet the minimum score are sent to Phase 2.</a:t>
            </a:r>
          </a:p>
          <a:p>
            <a:pPr lvl="1"/>
            <a:r>
              <a:rPr lang="en-US" dirty="0"/>
              <a:t>Interviews may be virtual or face-to-face as needed.</a:t>
            </a:r>
          </a:p>
          <a:p>
            <a:pPr lvl="1"/>
            <a:r>
              <a:rPr lang="en-US" dirty="0"/>
              <a:t>Each district or school asked to be part of Phase 2 should plan to have present at the interview:</a:t>
            </a:r>
          </a:p>
          <a:p>
            <a:pPr lvl="2"/>
            <a:r>
              <a:rPr lang="en-US" dirty="0"/>
              <a:t>Application contact person</a:t>
            </a:r>
          </a:p>
          <a:p>
            <a:pPr lvl="2"/>
            <a:r>
              <a:rPr lang="en-US" dirty="0"/>
              <a:t>Superintendent</a:t>
            </a:r>
          </a:p>
          <a:p>
            <a:pPr lvl="2"/>
            <a:r>
              <a:rPr lang="en-US" dirty="0"/>
              <a:t>Administration</a:t>
            </a:r>
          </a:p>
          <a:p>
            <a:pPr lvl="2"/>
            <a:r>
              <a:rPr lang="en-US" dirty="0"/>
              <a:t>Teacher Representatives</a:t>
            </a:r>
          </a:p>
          <a:p>
            <a:pPr lvl="2"/>
            <a:r>
              <a:rPr lang="en-US" dirty="0"/>
              <a:t>Community Partners, etc.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56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028A-E772-8FFC-4772-7AD49F46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3:  Executive Leadership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EE0DD-E2E8-9779-107B-4662DDD3B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23" y="1061142"/>
            <a:ext cx="10808677" cy="4382814"/>
          </a:xfrm>
        </p:spPr>
        <p:txBody>
          <a:bodyPr/>
          <a:lstStyle/>
          <a:p>
            <a:r>
              <a:rPr lang="en-US" dirty="0"/>
              <a:t>Applications that pass Phase 2 are then sent to the MDE Executive Leadership Team (ELT).</a:t>
            </a:r>
          </a:p>
          <a:p>
            <a:pPr lvl="1"/>
            <a:r>
              <a:rPr lang="en-US" dirty="0"/>
              <a:t>ELT can approve or deny any application.</a:t>
            </a:r>
          </a:p>
          <a:p>
            <a:pPr lvl="1"/>
            <a:r>
              <a:rPr lang="en-US" dirty="0"/>
              <a:t>Waivers will be reviewed and either approved or denied.</a:t>
            </a:r>
          </a:p>
          <a:p>
            <a:pPr lvl="1"/>
            <a:r>
              <a:rPr lang="en-US" dirty="0"/>
              <a:t>ELT approved applications are submitted to the State Board of Education for final approval.</a:t>
            </a:r>
          </a:p>
          <a:p>
            <a:pPr lvl="1"/>
            <a:r>
              <a:rPr lang="en-US" dirty="0"/>
              <a:t>Districts/schools will be notified in writing (email) when their application is approved.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627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61AC7-DA13-2415-0252-C70D4CAD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Phase 4:  State Board of Education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7A0A4-A450-CBFB-66E8-44BEB656B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954" y="1166649"/>
            <a:ext cx="10843846" cy="4382814"/>
          </a:xfrm>
        </p:spPr>
        <p:txBody>
          <a:bodyPr/>
          <a:lstStyle/>
          <a:p>
            <a:r>
              <a:rPr lang="en-US" dirty="0"/>
              <a:t>Approved applicants with their list of approved waivers are sent to the SBE for final approval.</a:t>
            </a:r>
          </a:p>
          <a:p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8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3BF423-EDA0-86D7-1307-D17FAD152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39C0E9-2753-0BBD-6A6B-C4F5F30D21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and Rubric Overview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40207C-35C4-E03D-E1FD-AC0808D950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0EE7-F04E-40E0-4148-641F3EDC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399D2-17AD-DAF7-4DDE-14A98F978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08" y="932473"/>
            <a:ext cx="10515600" cy="4382814"/>
          </a:xfrm>
        </p:spPr>
        <p:txBody>
          <a:bodyPr/>
          <a:lstStyle/>
          <a:p>
            <a:r>
              <a:rPr lang="en-US" dirty="0"/>
              <a:t>Consider your plan.</a:t>
            </a:r>
          </a:p>
          <a:p>
            <a:pPr lvl="1"/>
            <a:r>
              <a:rPr lang="en-US" dirty="0"/>
              <a:t>Will this plan only involve 1 school in the district?</a:t>
            </a:r>
          </a:p>
          <a:p>
            <a:pPr lvl="1"/>
            <a:r>
              <a:rPr lang="en-US" dirty="0"/>
              <a:t>Will this plan involve all students K-12?</a:t>
            </a:r>
          </a:p>
          <a:p>
            <a:pPr lvl="1"/>
            <a:r>
              <a:rPr lang="en-US" dirty="0"/>
              <a:t>Will this plan include a career academy, early college high school or middle college program?</a:t>
            </a:r>
          </a:p>
          <a:p>
            <a:pPr lvl="1"/>
            <a:r>
              <a:rPr lang="en-US" dirty="0"/>
              <a:t>If applying as a district, K-12 and the career technical center needs to be included.</a:t>
            </a:r>
          </a:p>
          <a:p>
            <a:r>
              <a:rPr lang="en-US" dirty="0"/>
              <a:t>Answers to the above will determine the focus of your application and how the plan is scored on the rubric.</a:t>
            </a:r>
          </a:p>
        </p:txBody>
      </p:sp>
    </p:spTree>
    <p:extLst>
      <p:ext uri="{BB962C8B-B14F-4D97-AF65-F5344CB8AC3E}">
        <p14:creationId xmlns:p14="http://schemas.microsoft.com/office/powerpoint/2010/main" val="24610528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6F284-DB76-F043-2E4F-C42C58C7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08755-EDB6-FB78-7EA0-AB6965011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795" y="1365955"/>
            <a:ext cx="10484005" cy="4438352"/>
          </a:xfrm>
        </p:spPr>
        <p:txBody>
          <a:bodyPr>
            <a:normAutofit/>
          </a:bodyPr>
          <a:lstStyle/>
          <a:p>
            <a:r>
              <a:rPr lang="en-US" dirty="0"/>
              <a:t>Pages 1-8 consist of instructions for applying and are for your use only.  </a:t>
            </a:r>
          </a:p>
          <a:p>
            <a:r>
              <a:rPr lang="en-US" dirty="0"/>
              <a:t>Application begins on page 9.</a:t>
            </a:r>
          </a:p>
          <a:p>
            <a:pPr lvl="1"/>
            <a:r>
              <a:rPr lang="en-US" sz="2000" dirty="0"/>
              <a:t>Please do not send pages 1-8 with your application.</a:t>
            </a:r>
          </a:p>
          <a:p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F25C0-2BE0-CA67-2A15-EAEB753000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Front matter</a:t>
            </a:r>
          </a:p>
        </p:txBody>
      </p:sp>
    </p:spTree>
    <p:extLst>
      <p:ext uri="{BB962C8B-B14F-4D97-AF65-F5344CB8AC3E}">
        <p14:creationId xmlns:p14="http://schemas.microsoft.com/office/powerpoint/2010/main" val="2484051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317" y="1081668"/>
            <a:ext cx="10740483" cy="4722639"/>
          </a:xfrm>
        </p:spPr>
        <p:txBody>
          <a:bodyPr/>
          <a:lstStyle/>
          <a:p>
            <a:r>
              <a:rPr lang="en-US" dirty="0"/>
              <a:t>Page 9 Cover page of application.</a:t>
            </a:r>
          </a:p>
          <a:p>
            <a:endParaRPr lang="en-US" sz="2000" dirty="0"/>
          </a:p>
          <a:p>
            <a:r>
              <a:rPr lang="en-US" dirty="0"/>
              <a:t>Page 10 Assurances –must be signed. Applications without a signed Assurances page will not be reviewed.</a:t>
            </a:r>
          </a:p>
          <a:p>
            <a:endParaRPr lang="en-US" sz="2000" dirty="0"/>
          </a:p>
          <a:p>
            <a:r>
              <a:rPr lang="en-US" dirty="0"/>
              <a:t>Pages 11-14 contain the components of the application that must be completed in full.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5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FA50-6086-8A4F-99F6-6737B35F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Mississippi Department of Education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04A568-B0BD-8645-A781-E5705AA4E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570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411" y="1414084"/>
            <a:ext cx="9982200" cy="45406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A- Mission and Goals should focus on the following:</a:t>
            </a:r>
          </a:p>
          <a:p>
            <a:pPr lvl="1"/>
            <a:r>
              <a:rPr lang="en-US" dirty="0"/>
              <a:t>college and career readiness, student aspirations, measurable student achievement, and a strong dedication to promoting equity.</a:t>
            </a:r>
          </a:p>
          <a:p>
            <a:pPr lvl="1"/>
            <a:endParaRPr lang="en-US" dirty="0"/>
          </a:p>
          <a:p>
            <a:r>
              <a:rPr lang="en-US" dirty="0"/>
              <a:t>B- What challenges and barriers will the innovative plan address?</a:t>
            </a:r>
          </a:p>
          <a:p>
            <a:endParaRPr lang="en-US" dirty="0"/>
          </a:p>
          <a:p>
            <a:r>
              <a:rPr lang="en-US" dirty="0"/>
              <a:t>If a district is applying, the above must include K-12 and the career technical centers.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 Mission and Goals</a:t>
            </a:r>
          </a:p>
        </p:txBody>
      </p:sp>
    </p:spTree>
    <p:extLst>
      <p:ext uri="{BB962C8B-B14F-4D97-AF65-F5344CB8AC3E}">
        <p14:creationId xmlns:p14="http://schemas.microsoft.com/office/powerpoint/2010/main" val="50695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1365250"/>
            <a:ext cx="10371737" cy="4685757"/>
          </a:xfrm>
        </p:spPr>
        <p:txBody>
          <a:bodyPr/>
          <a:lstStyle/>
          <a:p>
            <a:r>
              <a:rPr lang="en-US" b="1" u="sng" dirty="0"/>
              <a:t>Must</a:t>
            </a:r>
            <a:r>
              <a:rPr lang="en-US" dirty="0"/>
              <a:t> state how the innovative plan will differ from a traditional approach. </a:t>
            </a:r>
          </a:p>
          <a:p>
            <a:r>
              <a:rPr lang="en-US" dirty="0"/>
              <a:t>Explain in detail how the plan will be promoted and communicated to and with all stakeholders.</a:t>
            </a:r>
          </a:p>
          <a:p>
            <a:r>
              <a:rPr lang="en-US" dirty="0"/>
              <a:t>How will students be supported in the innovative plan?</a:t>
            </a:r>
          </a:p>
          <a:p>
            <a:r>
              <a:rPr lang="en-US" dirty="0"/>
              <a:t>Student selection process (if applicable).</a:t>
            </a:r>
          </a:p>
          <a:p>
            <a:r>
              <a:rPr lang="en-US" dirty="0"/>
              <a:t>Career Academy - cross-grade articulation.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8" y="903288"/>
            <a:ext cx="9073444" cy="461962"/>
          </a:xfrm>
        </p:spPr>
        <p:txBody>
          <a:bodyPr>
            <a:normAutofit/>
          </a:bodyPr>
          <a:lstStyle/>
          <a:p>
            <a:r>
              <a:rPr lang="en-US" dirty="0"/>
              <a:t>Component 2 Innovative Program Design and Structure</a:t>
            </a:r>
          </a:p>
        </p:txBody>
      </p:sp>
    </p:spTree>
    <p:extLst>
      <p:ext uri="{BB962C8B-B14F-4D97-AF65-F5344CB8AC3E}">
        <p14:creationId xmlns:p14="http://schemas.microsoft.com/office/powerpoint/2010/main" val="5444235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619" y="1365954"/>
            <a:ext cx="10815181" cy="4588757"/>
          </a:xfrm>
        </p:spPr>
        <p:txBody>
          <a:bodyPr>
            <a:normAutofit/>
          </a:bodyPr>
          <a:lstStyle/>
          <a:p>
            <a:r>
              <a:rPr lang="en-US" dirty="0"/>
              <a:t>Who supports the innovative plan?</a:t>
            </a:r>
          </a:p>
          <a:p>
            <a:pPr lvl="1"/>
            <a:r>
              <a:rPr lang="en-US" dirty="0"/>
              <a:t>Provide letters of support from all stakeholders</a:t>
            </a:r>
          </a:p>
          <a:p>
            <a:pPr lvl="1"/>
            <a:endParaRPr lang="en-US" sz="1200" dirty="0"/>
          </a:p>
          <a:p>
            <a:r>
              <a:rPr lang="en-US" dirty="0"/>
              <a:t>What will support the innovative plan?</a:t>
            </a:r>
          </a:p>
          <a:p>
            <a:pPr lvl="1"/>
            <a:r>
              <a:rPr lang="en-US" dirty="0"/>
              <a:t>What instructional materials or resources will be needed for the innovative plan?</a:t>
            </a:r>
          </a:p>
          <a:p>
            <a:pPr lvl="1"/>
            <a:endParaRPr lang="en-US" sz="1200" dirty="0"/>
          </a:p>
          <a:p>
            <a:r>
              <a:rPr lang="en-US" dirty="0"/>
              <a:t>How will the innovative plan be supported financially?</a:t>
            </a:r>
          </a:p>
          <a:p>
            <a:pPr lvl="1"/>
            <a:r>
              <a:rPr lang="en-US" dirty="0"/>
              <a:t>A 5-year financial breakdown must be included.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30C0DE-0E43-4CB9-F2FC-A320AE129A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3 Support for Innovation</a:t>
            </a:r>
          </a:p>
        </p:txBody>
      </p:sp>
    </p:spTree>
    <p:extLst>
      <p:ext uri="{BB962C8B-B14F-4D97-AF65-F5344CB8AC3E}">
        <p14:creationId xmlns:p14="http://schemas.microsoft.com/office/powerpoint/2010/main" val="2932193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09C8D2-AA67-5640-60D1-1E4285002C7C}"/>
              </a:ext>
            </a:extLst>
          </p:cNvPr>
          <p:cNvSpPr txBox="1"/>
          <p:nvPr/>
        </p:nvSpPr>
        <p:spPr>
          <a:xfrm>
            <a:off x="412619" y="814237"/>
            <a:ext cx="6093372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Component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Staffing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6211846-3826-4E29-5F70-1C6AA0116318}"/>
              </a:ext>
            </a:extLst>
          </p:cNvPr>
          <p:cNvSpPr txBox="1">
            <a:spLocks/>
          </p:cNvSpPr>
          <p:nvPr/>
        </p:nvSpPr>
        <p:spPr>
          <a:xfrm>
            <a:off x="412619" y="1331296"/>
            <a:ext cx="9073444" cy="1645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Provide the list of key district/staff who will be a part of the innovative plan.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1D8596D-CD66-E3AF-486D-774EE642F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219" y="3429000"/>
            <a:ext cx="9073444" cy="4438352"/>
          </a:xfrm>
        </p:spPr>
        <p:txBody>
          <a:bodyPr/>
          <a:lstStyle/>
          <a:p>
            <a:r>
              <a:rPr lang="en-US" dirty="0"/>
              <a:t>What professional development will be needed to train and provide knowledge of the innovative plan?</a:t>
            </a:r>
          </a:p>
          <a:p>
            <a:r>
              <a:rPr lang="en-US" dirty="0"/>
              <a:t>Career Academy- Teacher externships and industry partners need to be provided.</a:t>
            </a:r>
          </a:p>
          <a:p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2ACEC16-0FA5-305C-26F7-B12A060BC2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2765202"/>
            <a:ext cx="6211205" cy="461962"/>
          </a:xfrm>
        </p:spPr>
        <p:txBody>
          <a:bodyPr>
            <a:normAutofit/>
          </a:bodyPr>
          <a:lstStyle/>
          <a:p>
            <a:r>
              <a:rPr lang="en-US" dirty="0"/>
              <a:t>Component 5 Professional Development</a:t>
            </a:r>
          </a:p>
        </p:txBody>
      </p:sp>
    </p:spTree>
    <p:extLst>
      <p:ext uri="{BB962C8B-B14F-4D97-AF65-F5344CB8AC3E}">
        <p14:creationId xmlns:p14="http://schemas.microsoft.com/office/powerpoint/2010/main" val="296629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D84D6A-A9C5-1E19-ACC0-2A61A81E9D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619" y="903288"/>
            <a:ext cx="6603036" cy="461962"/>
          </a:xfrm>
        </p:spPr>
        <p:txBody>
          <a:bodyPr>
            <a:normAutofit fontScale="92500"/>
          </a:bodyPr>
          <a:lstStyle/>
          <a:p>
            <a:r>
              <a:rPr lang="en-US" dirty="0"/>
              <a:t>Component 7 Innovative Teaching and Leading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093E4D4-84CC-8DCD-7822-00CBDA7E0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956" y="1365955"/>
            <a:ext cx="10840844" cy="4438352"/>
          </a:xfrm>
        </p:spPr>
        <p:txBody>
          <a:bodyPr/>
          <a:lstStyle/>
          <a:p>
            <a:r>
              <a:rPr lang="en-US" dirty="0"/>
              <a:t>Detailed description of activities beyond the normal school experience such as extracurricular, exploratory, PBL, etc.</a:t>
            </a:r>
          </a:p>
          <a:p>
            <a:r>
              <a:rPr lang="en-US" dirty="0"/>
              <a:t>Career Academy- Provide information on any external standards that will be used.</a:t>
            </a:r>
          </a:p>
          <a:p>
            <a:r>
              <a:rPr lang="en-US" dirty="0"/>
              <a:t>Detail how ISPs will be utilized within the innovative plan.</a:t>
            </a:r>
          </a:p>
          <a:p>
            <a:r>
              <a:rPr lang="en-US" dirty="0"/>
              <a:t>Detail how accelerated courses/programs will be offered and accessible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2302820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259" y="1365955"/>
            <a:ext cx="10818541" cy="4438352"/>
          </a:xfrm>
        </p:spPr>
        <p:txBody>
          <a:bodyPr/>
          <a:lstStyle/>
          <a:p>
            <a:r>
              <a:rPr lang="en-US" sz="2400" dirty="0"/>
              <a:t>Who are the community stakeholders/industry partners?</a:t>
            </a:r>
          </a:p>
          <a:p>
            <a:r>
              <a:rPr lang="en-US" sz="2400" dirty="0"/>
              <a:t>Career Academy- What work-based learning opportunities will be available?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Component 8  Stakeholder Collaboration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24334E-4FDB-E5C9-70A4-953ECF1554D3}"/>
              </a:ext>
            </a:extLst>
          </p:cNvPr>
          <p:cNvSpPr txBox="1">
            <a:spLocks/>
          </p:cNvSpPr>
          <p:nvPr/>
        </p:nvSpPr>
        <p:spPr>
          <a:xfrm>
            <a:off x="535259" y="3272869"/>
            <a:ext cx="11244124" cy="44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Determine what the annual performance targets/goals are that will support the vision and mission of the innovative plan.</a:t>
            </a:r>
          </a:p>
          <a:p>
            <a:r>
              <a:rPr lang="en-US" sz="2400" dirty="0"/>
              <a:t>Explain how the performance targets will be achieved by providing specific, measurable projections of growth and progress for each year within the five-year approval period.</a:t>
            </a:r>
          </a:p>
          <a:p>
            <a:r>
              <a:rPr lang="en-US" sz="2400" dirty="0"/>
              <a:t>Data on the above will be requested each year from the MDE.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72A4BE9-862B-B0AE-2A74-84B7343C80D9}"/>
              </a:ext>
            </a:extLst>
          </p:cNvPr>
          <p:cNvSpPr txBox="1">
            <a:spLocks/>
          </p:cNvSpPr>
          <p:nvPr/>
        </p:nvSpPr>
        <p:spPr>
          <a:xfrm>
            <a:off x="412617" y="2682341"/>
            <a:ext cx="9298941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/>
              <a:t>Component 9  Annual Reporting of Performance Measures</a:t>
            </a:r>
          </a:p>
        </p:txBody>
      </p:sp>
    </p:spTree>
    <p:extLst>
      <p:ext uri="{BB962C8B-B14F-4D97-AF65-F5344CB8AC3E}">
        <p14:creationId xmlns:p14="http://schemas.microsoft.com/office/powerpoint/2010/main" val="3653293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1365955"/>
            <a:ext cx="10826262" cy="2685783"/>
          </a:xfrm>
        </p:spPr>
        <p:txBody>
          <a:bodyPr/>
          <a:lstStyle/>
          <a:p>
            <a:r>
              <a:rPr lang="en-US" sz="2400" dirty="0"/>
              <a:t>How will the innovative plan be evaluated for effectiveness?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10 Sustainability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 txBox="1">
            <a:spLocks/>
          </p:cNvSpPr>
          <p:nvPr/>
        </p:nvSpPr>
        <p:spPr>
          <a:xfrm>
            <a:off x="412618" y="2573827"/>
            <a:ext cx="7154829" cy="46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Component 11 Waivers and Exemptions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 txBox="1">
            <a:spLocks/>
          </p:cNvSpPr>
          <p:nvPr/>
        </p:nvSpPr>
        <p:spPr>
          <a:xfrm>
            <a:off x="527538" y="3035789"/>
            <a:ext cx="11136924" cy="443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 sure to include the exact item you are requesting a waiver from.</a:t>
            </a:r>
          </a:p>
          <a:p>
            <a:r>
              <a:rPr lang="en-US" sz="2400" dirty="0"/>
              <a:t>Complete and include the waiver table.</a:t>
            </a:r>
          </a:p>
          <a:p>
            <a:r>
              <a:rPr lang="en-US" sz="2400" dirty="0"/>
              <a:t>Remember there are no waivers possible for state testing or awarding of letter grades to districts.</a:t>
            </a:r>
          </a:p>
          <a:p>
            <a:r>
              <a:rPr lang="en-US" sz="2400" dirty="0"/>
              <a:t>Be prepared to implement your plan without the requested waivers.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13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669" y="1365955"/>
            <a:ext cx="10747131" cy="4438352"/>
          </a:xfrm>
        </p:spPr>
        <p:txBody>
          <a:bodyPr/>
          <a:lstStyle/>
          <a:p>
            <a:pPr lvl="0"/>
            <a:r>
              <a:rPr lang="en-US" dirty="0"/>
              <a:t>Innovative plan includes a full timeline of activities during the development, implementation, and possible activities that will take place to ensure the sustainability of the innovative plan.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12 Timeline of Activities</a:t>
            </a:r>
          </a:p>
        </p:txBody>
      </p:sp>
    </p:spTree>
    <p:extLst>
      <p:ext uri="{BB962C8B-B14F-4D97-AF65-F5344CB8AC3E}">
        <p14:creationId xmlns:p14="http://schemas.microsoft.com/office/powerpoint/2010/main" val="1183315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EC1D-83C1-47E8-FD5C-50CDCCD35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Application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9344D-BE50-43D5-C90A-16B377235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162" y="1365955"/>
            <a:ext cx="10852638" cy="4438352"/>
          </a:xfrm>
        </p:spPr>
        <p:txBody>
          <a:bodyPr/>
          <a:lstStyle/>
          <a:p>
            <a:r>
              <a:rPr lang="en-US" dirty="0"/>
              <a:t>Data will be provided each year to all stakeholders on the success of the innovative plan.</a:t>
            </a:r>
          </a:p>
          <a:p>
            <a:r>
              <a:rPr lang="en-US" dirty="0"/>
              <a:t>Data will be provided to the MDE annually on progress towards meeting the goals of the innovative plan.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3CB02-C80B-725D-9270-F8AE435038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Component 13 Data Sharing Agreement</a:t>
            </a:r>
          </a:p>
        </p:txBody>
      </p:sp>
    </p:spTree>
    <p:extLst>
      <p:ext uri="{BB962C8B-B14F-4D97-AF65-F5344CB8AC3E}">
        <p14:creationId xmlns:p14="http://schemas.microsoft.com/office/powerpoint/2010/main" val="538038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ellow question mark">
            <a:extLst>
              <a:ext uri="{FF2B5EF4-FFF2-40B4-BE49-F238E27FC236}">
                <a16:creationId xmlns:a16="http://schemas.microsoft.com/office/drawing/2014/main" id="{D0BD74AD-36A1-74B4-EF47-0702DAA2DE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860" b="23675"/>
          <a:stretch>
            <a:fillRect/>
          </a:stretch>
        </p:blipFill>
        <p:spPr>
          <a:xfrm>
            <a:off x="838200" y="1166649"/>
            <a:ext cx="10515600" cy="438281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12277D-4510-0946-44E0-89F2BDB1D29A}"/>
              </a:ext>
            </a:extLst>
          </p:cNvPr>
          <p:cNvSpPr txBox="1"/>
          <p:nvPr/>
        </p:nvSpPr>
        <p:spPr>
          <a:xfrm>
            <a:off x="1125416" y="1639229"/>
            <a:ext cx="4774222" cy="33119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l" fontAlgn="base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69342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4AED0-6231-0542-A6C2-424358F91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AD9B96B-BE1E-DA46-BD10-0F34714B937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3295" y="291882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3B71"/>
                </a:solidFill>
                <a:latin typeface="Arial"/>
                <a:ea typeface="+mn-ea"/>
                <a:cs typeface="Arial"/>
              </a:rPr>
              <a:t>State Board of Education  </a:t>
            </a:r>
            <a:r>
              <a:rPr lang="en-US" sz="2000" spc="200" dirty="0">
                <a:solidFill>
                  <a:srgbClr val="003B71"/>
                </a:solidFill>
                <a:latin typeface="Arial Narrow"/>
                <a:ea typeface="+mn-ea"/>
                <a:cs typeface="Arial Narrow" panose="020B0604020202020204" pitchFamily="34" charset="0"/>
              </a:rPr>
              <a:t>STRATEGIC PLAN GOALS</a:t>
            </a:r>
            <a:endParaRPr lang="en-US" sz="2000" spc="200" dirty="0">
              <a:solidFill>
                <a:srgbClr val="003B7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809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673CC3-C594-7F8B-C887-3228F00E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617C6-A573-423C-4FA7-AEE5115517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301" y="1915388"/>
            <a:ext cx="5011980" cy="868224"/>
          </a:xfrm>
        </p:spPr>
        <p:txBody>
          <a:bodyPr/>
          <a:lstStyle/>
          <a:p>
            <a:r>
              <a:rPr lang="en-US" dirty="0"/>
              <a:t>Bryan Marshall, Ph.D.</a:t>
            </a:r>
          </a:p>
          <a:p>
            <a:r>
              <a:rPr lang="en-US" dirty="0"/>
              <a:t>bmarshall@mdek12.org</a:t>
            </a:r>
          </a:p>
        </p:txBody>
      </p:sp>
    </p:spTree>
    <p:extLst>
      <p:ext uri="{BB962C8B-B14F-4D97-AF65-F5344CB8AC3E}">
        <p14:creationId xmlns:p14="http://schemas.microsoft.com/office/powerpoint/2010/main" val="116377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6B6-9CAB-B53F-7533-1C5331B7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CDFF-425C-432E-03FB-10196D858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Understand the application timeline and overall process.</a:t>
            </a:r>
          </a:p>
          <a:p>
            <a:pPr>
              <a:lnSpc>
                <a:spcPct val="150000"/>
              </a:lnSpc>
            </a:pPr>
            <a:r>
              <a:rPr lang="en-US" dirty="0"/>
              <a:t>Examine components of the DOI/SOI application and scoring rubric.</a:t>
            </a:r>
          </a:p>
          <a:p>
            <a:pPr>
              <a:lnSpc>
                <a:spcPct val="150000"/>
              </a:lnSpc>
            </a:pPr>
            <a:r>
              <a:rPr lang="en-US" dirty="0"/>
              <a:t>Identify common mistakes and pitfalls of the DOI/SOI process.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3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B487E-1857-3D90-F439-EF7209F1A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is a District/School of Innovation?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1CC68-E779-38D2-1BB7-946B2C706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Mississippi Code Title 37. Education § 37-179-1. Creation of districts of innovation. </a:t>
            </a:r>
            <a:r>
              <a:rPr lang="en-US">
                <a:hlinkClick r:id="rId2"/>
              </a:rPr>
              <a:t>Legislation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Expands learning options, accelerates achievements, and improves college and career readiness for all students.</a:t>
            </a:r>
          </a:p>
          <a:p>
            <a:pPr lvl="1"/>
            <a:r>
              <a:rPr lang="en-US" dirty="0"/>
              <a:t>Pilot of innovative models that strive to remove barriers and promote equity.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05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7654-E072-802B-D752-C263290D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Examples of Innovation in Mississippi</a:t>
            </a:r>
          </a:p>
          <a:p>
            <a:pPr lvl="1"/>
            <a:r>
              <a:rPr lang="en-US" dirty="0"/>
              <a:t>K-12 workforce initiatives</a:t>
            </a:r>
          </a:p>
          <a:p>
            <a:pPr lvl="1"/>
            <a:r>
              <a:rPr lang="en-US" dirty="0"/>
              <a:t>Early College High Schools</a:t>
            </a:r>
          </a:p>
          <a:p>
            <a:pPr lvl="1"/>
            <a:r>
              <a:rPr lang="en-US" dirty="0"/>
              <a:t>Flexible Scheduling (Block, hybrid, extended day, etc.)</a:t>
            </a:r>
          </a:p>
          <a:p>
            <a:pPr lvl="1"/>
            <a:r>
              <a:rPr lang="en-US" dirty="0"/>
              <a:t>Industry Partnerships that provide externships </a:t>
            </a:r>
          </a:p>
          <a:p>
            <a:pPr lvl="1"/>
            <a:r>
              <a:rPr lang="en-US" dirty="0"/>
              <a:t>Project SEARCH</a:t>
            </a:r>
          </a:p>
          <a:p>
            <a:pPr lvl="1"/>
            <a:r>
              <a:rPr lang="en-US" dirty="0"/>
              <a:t>Career Academies tied to workforce pipelines</a:t>
            </a:r>
          </a:p>
          <a:p>
            <a:pPr lvl="1"/>
            <a:r>
              <a:rPr lang="en-US" dirty="0"/>
              <a:t>Virtual/dual enrollment models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DCA578A-DCD6-0CB0-7368-3B9ECC2AB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276225"/>
            <a:ext cx="10606088" cy="379413"/>
          </a:xfrm>
        </p:spPr>
        <p:txBody>
          <a:bodyPr/>
          <a:lstStyle/>
          <a:p>
            <a:r>
              <a:rPr lang="en-US" sz="2800" dirty="0"/>
              <a:t>What is a District/School of Innovation?</a:t>
            </a:r>
          </a:p>
        </p:txBody>
      </p:sp>
    </p:spTree>
    <p:extLst>
      <p:ext uri="{BB962C8B-B14F-4D97-AF65-F5344CB8AC3E}">
        <p14:creationId xmlns:p14="http://schemas.microsoft.com/office/powerpoint/2010/main" val="126300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322F1-F44F-71CE-07EE-51FF47F68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Current Districts of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3A4BB-2905-BE6A-A88F-4CD986190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234"/>
            <a:ext cx="10515600" cy="46002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Booneville School District</a:t>
            </a:r>
            <a:br>
              <a:rPr lang="en-US" sz="2400" dirty="0"/>
            </a:br>
            <a:r>
              <a:rPr lang="en-US" sz="2400" dirty="0"/>
              <a:t>Corinth School District</a:t>
            </a:r>
            <a:br>
              <a:rPr lang="en-US" sz="2400" dirty="0"/>
            </a:br>
            <a:r>
              <a:rPr lang="en-US" sz="2400" dirty="0"/>
              <a:t>Grenada School District</a:t>
            </a:r>
            <a:br>
              <a:rPr lang="en-US" sz="2400" dirty="0"/>
            </a:br>
            <a:r>
              <a:rPr lang="en-US" sz="2400" dirty="0"/>
              <a:t>Gulfport School District</a:t>
            </a:r>
            <a:br>
              <a:rPr lang="en-US" sz="2400" dirty="0"/>
            </a:br>
            <a:r>
              <a:rPr lang="en-US" sz="2400" dirty="0"/>
              <a:t>Hinds County School District</a:t>
            </a:r>
            <a:br>
              <a:rPr lang="en-US" sz="2400" dirty="0"/>
            </a:br>
            <a:r>
              <a:rPr lang="en-US" sz="2400" dirty="0"/>
              <a:t>Oxford School District</a:t>
            </a:r>
            <a:br>
              <a:rPr lang="en-US" sz="2400" dirty="0"/>
            </a:br>
            <a:r>
              <a:rPr lang="en-US" sz="2400" dirty="0"/>
              <a:t>Pascagoula-Gautier School District</a:t>
            </a:r>
            <a:br>
              <a:rPr lang="en-US" sz="2400" dirty="0"/>
            </a:br>
            <a:r>
              <a:rPr lang="en-US" sz="2400" dirty="0"/>
              <a:t>Starkville Oktibbeha School District</a:t>
            </a:r>
            <a:br>
              <a:rPr lang="en-US" sz="2400" dirty="0"/>
            </a:br>
            <a:r>
              <a:rPr lang="en-US" sz="2400" dirty="0"/>
              <a:t>Tupelo School District</a:t>
            </a:r>
            <a:br>
              <a:rPr lang="en-US" sz="2400" dirty="0"/>
            </a:br>
            <a:r>
              <a:rPr lang="en-US" sz="2400" dirty="0"/>
              <a:t>Vicksburg Warren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379440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D84E-CBF3-DF3B-E1EE-1F1D3726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Current Schools of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E5EA4-E8D4-D138-EE4E-CBCBDAF15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6" y="1159178"/>
            <a:ext cx="3462338" cy="4382814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US" sz="1800" b="1" u="sng" dirty="0"/>
              <a:t>Schools of Innovation</a:t>
            </a:r>
            <a:br>
              <a:rPr lang="en-US" dirty="0"/>
            </a:br>
            <a:r>
              <a:rPr lang="en-US" sz="1400" dirty="0" err="1"/>
              <a:t>Mannsdale</a:t>
            </a:r>
            <a:r>
              <a:rPr lang="en-US" sz="1400" dirty="0"/>
              <a:t> Upper Elementary School (Madison County School District)</a:t>
            </a:r>
            <a:br>
              <a:rPr lang="en-US" sz="1400" dirty="0"/>
            </a:br>
            <a:r>
              <a:rPr lang="en-US" sz="1400" dirty="0"/>
              <a:t>Meridian High School</a:t>
            </a:r>
            <a:br>
              <a:rPr lang="en-US" sz="1400" dirty="0"/>
            </a:br>
            <a:r>
              <a:rPr lang="en-US" sz="1400" dirty="0"/>
              <a:t>Mississippi School for Mathematics and Science</a:t>
            </a:r>
            <a:br>
              <a:rPr lang="en-US" sz="1400" dirty="0"/>
            </a:br>
            <a:r>
              <a:rPr lang="en-US" sz="1400" dirty="0"/>
              <a:t>Mississippi School of the Arts</a:t>
            </a:r>
            <a:br>
              <a:rPr lang="en-US" sz="1400" dirty="0"/>
            </a:br>
            <a:r>
              <a:rPr lang="en-US" sz="1400" dirty="0"/>
              <a:t>New Albany Middle School</a:t>
            </a:r>
            <a:br>
              <a:rPr lang="en-US" sz="1400" dirty="0"/>
            </a:br>
            <a:r>
              <a:rPr lang="en-US" sz="1400" dirty="0"/>
              <a:t>Pontotoc High School</a:t>
            </a:r>
            <a:br>
              <a:rPr lang="en-US" sz="1400" dirty="0"/>
            </a:br>
            <a:r>
              <a:rPr lang="en-US" sz="1400" dirty="0"/>
              <a:t>Richland High School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46460E-B82F-9EAE-B8DD-031D72E7CEBA}"/>
              </a:ext>
            </a:extLst>
          </p:cNvPr>
          <p:cNvSpPr txBox="1">
            <a:spLocks/>
          </p:cNvSpPr>
          <p:nvPr/>
        </p:nvSpPr>
        <p:spPr>
          <a:xfrm>
            <a:off x="4211522" y="1159178"/>
            <a:ext cx="3407006" cy="4211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1800" b="1" u="sng" dirty="0"/>
              <a:t>Early College High Schools</a:t>
            </a:r>
            <a:br>
              <a:rPr lang="en-US" dirty="0"/>
            </a:br>
            <a:r>
              <a:rPr lang="en-US" sz="1400" dirty="0"/>
              <a:t>Golden Triangle ECHS</a:t>
            </a:r>
            <a:br>
              <a:rPr lang="en-US" sz="1400" dirty="0"/>
            </a:br>
            <a:r>
              <a:rPr lang="en-US" sz="1400" dirty="0"/>
              <a:t>Natchez ECHS</a:t>
            </a:r>
            <a:br>
              <a:rPr lang="en-US" sz="1400" dirty="0"/>
            </a:br>
            <a:r>
              <a:rPr lang="en-US" sz="1400" dirty="0"/>
              <a:t>River City ECHS</a:t>
            </a:r>
            <a:br>
              <a:rPr lang="en-US" sz="1400" dirty="0"/>
            </a:br>
            <a:r>
              <a:rPr lang="en-US" sz="1400" dirty="0"/>
              <a:t>Jackson Public Schools ECHS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60075F-43BD-9B2E-EF22-7939CBD9F489}"/>
              </a:ext>
            </a:extLst>
          </p:cNvPr>
          <p:cNvSpPr txBox="1">
            <a:spLocks/>
          </p:cNvSpPr>
          <p:nvPr/>
        </p:nvSpPr>
        <p:spPr>
          <a:xfrm>
            <a:off x="7900987" y="1159178"/>
            <a:ext cx="3733664" cy="4382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ct val="150000"/>
              </a:lnSpc>
              <a:buNone/>
            </a:pPr>
            <a:r>
              <a:rPr lang="en-US" sz="3300" b="1" u="sng" dirty="0"/>
              <a:t>Middle College High School Programs</a:t>
            </a:r>
            <a:br>
              <a:rPr lang="en-US" dirty="0"/>
            </a:br>
            <a:r>
              <a:rPr lang="en-US" sz="2500" dirty="0"/>
              <a:t>George County Collegiate Academy MCHSP</a:t>
            </a:r>
            <a:br>
              <a:rPr lang="en-US" sz="2500" dirty="0"/>
            </a:br>
            <a:r>
              <a:rPr lang="en-US" sz="2500" dirty="0"/>
              <a:t>Harrison County Collegiate Academy MCHSP</a:t>
            </a:r>
            <a:br>
              <a:rPr lang="en-US" sz="2500" dirty="0"/>
            </a:br>
            <a:r>
              <a:rPr lang="en-US" sz="2500" dirty="0"/>
              <a:t>Hattiesburg High School MCHSP</a:t>
            </a:r>
            <a:br>
              <a:rPr lang="en-US" sz="2500" dirty="0"/>
            </a:br>
            <a:r>
              <a:rPr lang="en-US" sz="2500" dirty="0"/>
              <a:t>Jackson Public Schools MCHSP</a:t>
            </a:r>
            <a:br>
              <a:rPr lang="en-US" sz="2500" dirty="0"/>
            </a:br>
            <a:r>
              <a:rPr lang="en-US" sz="2500" dirty="0"/>
              <a:t>Kosciusko High School MCHSP</a:t>
            </a:r>
            <a:br>
              <a:rPr lang="en-US" sz="2500" dirty="0"/>
            </a:br>
            <a:r>
              <a:rPr lang="en-US" sz="2500" dirty="0"/>
              <a:t>Laurel High School MCHSP</a:t>
            </a:r>
            <a:br>
              <a:rPr lang="en-US" sz="2500" dirty="0"/>
            </a:br>
            <a:r>
              <a:rPr lang="en-US" sz="2500" dirty="0"/>
              <a:t>Petal High School Bridge Program MCHSP</a:t>
            </a:r>
            <a:br>
              <a:rPr lang="en-US" sz="2500" dirty="0"/>
            </a:br>
            <a:r>
              <a:rPr lang="en-US" sz="2500" dirty="0"/>
              <a:t>Western Line School District MCHSP</a:t>
            </a:r>
            <a:br>
              <a:rPr lang="en-US" sz="2500" dirty="0"/>
            </a:br>
            <a:r>
              <a:rPr lang="en-US" sz="2500" dirty="0"/>
              <a:t>-O’Bannon High School</a:t>
            </a:r>
            <a:br>
              <a:rPr lang="en-US" sz="2500" dirty="0"/>
            </a:br>
            <a:r>
              <a:rPr lang="en-US" sz="2500" dirty="0"/>
              <a:t>-Riverside High School</a:t>
            </a:r>
          </a:p>
        </p:txBody>
      </p:sp>
    </p:spTree>
    <p:extLst>
      <p:ext uri="{BB962C8B-B14F-4D97-AF65-F5344CB8AC3E}">
        <p14:creationId xmlns:p14="http://schemas.microsoft.com/office/powerpoint/2010/main" val="1719164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E61A1-419B-E31B-0C4C-AE286001F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24DD3-0117-F947-8F74-C808912B5A2D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057817-3D74-0E73-852D-F95288A86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2972438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D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74979"/>
      </a:accent1>
      <a:accent2>
        <a:srgbClr val="EF3A5B"/>
      </a:accent2>
      <a:accent3>
        <a:srgbClr val="A5A5A5"/>
      </a:accent3>
      <a:accent4>
        <a:srgbClr val="F3A51E"/>
      </a:accent4>
      <a:accent5>
        <a:srgbClr val="69C8C3"/>
      </a:accent5>
      <a:accent6>
        <a:srgbClr val="007FDC"/>
      </a:accent6>
      <a:hlink>
        <a:srgbClr val="20B7FF"/>
      </a:hlink>
      <a:folHlink>
        <a:srgbClr val="005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Autofit/>
      </a:bodyPr>
      <a:lstStyle>
        <a:defPPr algn="l" fontAlgn="base">
          <a:defRPr sz="8000" b="1" dirty="0" smtClean="0">
            <a:solidFill>
              <a:srgbClr val="003B7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7093</TotalTime>
  <Words>1638</Words>
  <Application>Microsoft Office PowerPoint</Application>
  <PresentationFormat>Widescreen</PresentationFormat>
  <Paragraphs>202</Paragraphs>
  <Slides>30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Office Theme</vt:lpstr>
      <vt:lpstr>Process to Apply for District/School of Innovation</vt:lpstr>
      <vt:lpstr>Mississippi Department of Education</vt:lpstr>
      <vt:lpstr>State Board of Education  STRATEGIC PLAN GOALS</vt:lpstr>
      <vt:lpstr>Objectives</vt:lpstr>
      <vt:lpstr>What is a District/School of Innovation?</vt:lpstr>
      <vt:lpstr>What is a District/School of Innovation?</vt:lpstr>
      <vt:lpstr>Current Districts of Innovation</vt:lpstr>
      <vt:lpstr>Current Schools of Innovation</vt:lpstr>
      <vt:lpstr>Application Process</vt:lpstr>
      <vt:lpstr>Fall 2025 District/School Of Innovation Application Process</vt:lpstr>
      <vt:lpstr>Fall 2025 District/School Of Innovation Application Process</vt:lpstr>
      <vt:lpstr>Phase 1: Review of Application</vt:lpstr>
      <vt:lpstr>Phase 2: Interview</vt:lpstr>
      <vt:lpstr>Phase 3:  Executive Leadership Review</vt:lpstr>
      <vt:lpstr>Phase 4:  State Board of Education Approval</vt:lpstr>
      <vt:lpstr>Application and Rubric Overview</vt:lpstr>
      <vt:lpstr>Application Review Tips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Application Review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Melissa Banks</dc:creator>
  <cp:keywords/>
  <dc:description/>
  <cp:lastModifiedBy>Ming, Cindy</cp:lastModifiedBy>
  <cp:revision>27</cp:revision>
  <dcterms:created xsi:type="dcterms:W3CDTF">2020-12-28T15:17:46Z</dcterms:created>
  <dcterms:modified xsi:type="dcterms:W3CDTF">2025-09-17T19:51:01Z</dcterms:modified>
  <cp:category/>
</cp:coreProperties>
</file>