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732" r:id="rId5"/>
  </p:sldMasterIdLst>
  <p:notesMasterIdLst>
    <p:notesMasterId r:id="rId73"/>
  </p:notesMasterIdLst>
  <p:handoutMasterIdLst>
    <p:handoutMasterId r:id="rId74"/>
  </p:handoutMasterIdLst>
  <p:sldIdLst>
    <p:sldId id="597" r:id="rId6"/>
    <p:sldId id="818" r:id="rId7"/>
    <p:sldId id="593" r:id="rId8"/>
    <p:sldId id="813" r:id="rId9"/>
    <p:sldId id="810" r:id="rId10"/>
    <p:sldId id="811" r:id="rId11"/>
    <p:sldId id="670" r:id="rId12"/>
    <p:sldId id="778" r:id="rId13"/>
    <p:sldId id="791" r:id="rId14"/>
    <p:sldId id="728" r:id="rId15"/>
    <p:sldId id="738" r:id="rId16"/>
    <p:sldId id="792" r:id="rId17"/>
    <p:sldId id="740" r:id="rId18"/>
    <p:sldId id="739" r:id="rId19"/>
    <p:sldId id="741" r:id="rId20"/>
    <p:sldId id="742" r:id="rId21"/>
    <p:sldId id="745" r:id="rId22"/>
    <p:sldId id="774" r:id="rId23"/>
    <p:sldId id="779" r:id="rId24"/>
    <p:sldId id="743" r:id="rId25"/>
    <p:sldId id="744" r:id="rId26"/>
    <p:sldId id="746" r:id="rId27"/>
    <p:sldId id="747" r:id="rId28"/>
    <p:sldId id="758" r:id="rId29"/>
    <p:sldId id="793" r:id="rId30"/>
    <p:sldId id="770" r:id="rId31"/>
    <p:sldId id="760" r:id="rId32"/>
    <p:sldId id="761" r:id="rId33"/>
    <p:sldId id="794" r:id="rId34"/>
    <p:sldId id="795" r:id="rId35"/>
    <p:sldId id="780" r:id="rId36"/>
    <p:sldId id="748" r:id="rId37"/>
    <p:sldId id="749" r:id="rId38"/>
    <p:sldId id="751" r:id="rId39"/>
    <p:sldId id="750" r:id="rId40"/>
    <p:sldId id="752" r:id="rId41"/>
    <p:sldId id="787" r:id="rId42"/>
    <p:sldId id="788" r:id="rId43"/>
    <p:sldId id="757" r:id="rId44"/>
    <p:sldId id="756" r:id="rId45"/>
    <p:sldId id="771" r:id="rId46"/>
    <p:sldId id="785" r:id="rId47"/>
    <p:sldId id="783" r:id="rId48"/>
    <p:sldId id="784" r:id="rId49"/>
    <p:sldId id="737" r:id="rId50"/>
    <p:sldId id="782" r:id="rId51"/>
    <p:sldId id="798" r:id="rId52"/>
    <p:sldId id="799" r:id="rId53"/>
    <p:sldId id="766" r:id="rId54"/>
    <p:sldId id="796" r:id="rId55"/>
    <p:sldId id="797" r:id="rId56"/>
    <p:sldId id="800" r:id="rId57"/>
    <p:sldId id="801" r:id="rId58"/>
    <p:sldId id="765" r:id="rId59"/>
    <p:sldId id="805" r:id="rId60"/>
    <p:sldId id="806" r:id="rId61"/>
    <p:sldId id="807" r:id="rId62"/>
    <p:sldId id="808" r:id="rId63"/>
    <p:sldId id="767" r:id="rId64"/>
    <p:sldId id="768" r:id="rId65"/>
    <p:sldId id="769" r:id="rId66"/>
    <p:sldId id="816" r:id="rId67"/>
    <p:sldId id="817" r:id="rId68"/>
    <p:sldId id="814" r:id="rId69"/>
    <p:sldId id="819" r:id="rId70"/>
    <p:sldId id="781" r:id="rId71"/>
    <p:sldId id="789" r:id="rId7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issa Banks" initials="" lastIdx="16" clrIdx="0"/>
  <p:cmAuthor id="1" name="Casey Sullivan" initials="CS [10]"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diagrams/_rels/data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EA7763-5968-444E-9C4E-FAD7E2A726B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897B38B-F703-49B0-92A8-94F3159AA323}">
      <dgm:prSet/>
      <dgm:spPr/>
      <dgm:t>
        <a:bodyPr/>
        <a:lstStyle/>
        <a:p>
          <a:pPr>
            <a:lnSpc>
              <a:spcPct val="100000"/>
            </a:lnSpc>
          </a:pPr>
          <a:r>
            <a:rPr lang="en-US"/>
            <a:t>Ensure all awards are adopted by the Local Board of Education for LEAs or the Board of Directors for non-LEAs</a:t>
          </a:r>
        </a:p>
      </dgm:t>
    </dgm:pt>
    <dgm:pt modelId="{C33F53C7-FA46-457A-B82F-0E384167AFC8}" type="parTrans" cxnId="{D4A1B074-6B36-4F31-87F4-10CCD9E20261}">
      <dgm:prSet/>
      <dgm:spPr/>
      <dgm:t>
        <a:bodyPr/>
        <a:lstStyle/>
        <a:p>
          <a:endParaRPr lang="en-US"/>
        </a:p>
      </dgm:t>
    </dgm:pt>
    <dgm:pt modelId="{F263AF65-0B20-49FB-B944-EB73B069DC28}" type="sibTrans" cxnId="{D4A1B074-6B36-4F31-87F4-10CCD9E20261}">
      <dgm:prSet/>
      <dgm:spPr/>
      <dgm:t>
        <a:bodyPr/>
        <a:lstStyle/>
        <a:p>
          <a:endParaRPr lang="en-US"/>
        </a:p>
      </dgm:t>
    </dgm:pt>
    <dgm:pt modelId="{91FB0870-CC71-40BD-8998-00974A31E3E7}">
      <dgm:prSet/>
      <dgm:spPr/>
      <dgm:t>
        <a:bodyPr/>
        <a:lstStyle/>
        <a:p>
          <a:pPr>
            <a:lnSpc>
              <a:spcPct val="100000"/>
            </a:lnSpc>
          </a:pPr>
          <a:r>
            <a:rPr lang="en-US"/>
            <a:t>Administer the sub grant from award to closeout in accordance with all applicable laws and regulations</a:t>
          </a:r>
        </a:p>
      </dgm:t>
    </dgm:pt>
    <dgm:pt modelId="{E181653D-3F7A-48AF-92FF-FB5AD07B3C00}" type="parTrans" cxnId="{A180CAF2-D4BE-43F5-A279-12D6FD6955FC}">
      <dgm:prSet/>
      <dgm:spPr/>
      <dgm:t>
        <a:bodyPr/>
        <a:lstStyle/>
        <a:p>
          <a:endParaRPr lang="en-US"/>
        </a:p>
      </dgm:t>
    </dgm:pt>
    <dgm:pt modelId="{03334985-15AA-4734-816B-7EAB1829F18C}" type="sibTrans" cxnId="{A180CAF2-D4BE-43F5-A279-12D6FD6955FC}">
      <dgm:prSet/>
      <dgm:spPr/>
      <dgm:t>
        <a:bodyPr/>
        <a:lstStyle/>
        <a:p>
          <a:endParaRPr lang="en-US"/>
        </a:p>
      </dgm:t>
    </dgm:pt>
    <dgm:pt modelId="{3738158F-60CB-47A5-BCAA-D78B00E0B956}">
      <dgm:prSet/>
      <dgm:spPr/>
      <dgm:t>
        <a:bodyPr/>
        <a:lstStyle/>
        <a:p>
          <a:pPr>
            <a:lnSpc>
              <a:spcPct val="100000"/>
            </a:lnSpc>
          </a:pPr>
          <a:r>
            <a:rPr lang="en-US"/>
            <a:t>Serve as the organizational representative and point of contact for all business management aspects of the award agreement </a:t>
          </a:r>
        </a:p>
      </dgm:t>
    </dgm:pt>
    <dgm:pt modelId="{921516AB-E5D8-4E24-9EBF-11EABE370CCA}" type="parTrans" cxnId="{2B6C5A6F-78CA-421D-B6E6-B539A65F46BA}">
      <dgm:prSet/>
      <dgm:spPr/>
      <dgm:t>
        <a:bodyPr/>
        <a:lstStyle/>
        <a:p>
          <a:endParaRPr lang="en-US"/>
        </a:p>
      </dgm:t>
    </dgm:pt>
    <dgm:pt modelId="{9313E3ED-9C86-4AE2-BE31-82206885355D}" type="sibTrans" cxnId="{2B6C5A6F-78CA-421D-B6E6-B539A65F46BA}">
      <dgm:prSet/>
      <dgm:spPr/>
      <dgm:t>
        <a:bodyPr/>
        <a:lstStyle/>
        <a:p>
          <a:endParaRPr lang="en-US"/>
        </a:p>
      </dgm:t>
    </dgm:pt>
    <dgm:pt modelId="{672229D2-3A64-42DA-8077-E09C7F730C42}">
      <dgm:prSet/>
      <dgm:spPr/>
      <dgm:t>
        <a:bodyPr/>
        <a:lstStyle/>
        <a:p>
          <a:pPr>
            <a:lnSpc>
              <a:spcPct val="100000"/>
            </a:lnSpc>
          </a:pPr>
          <a:r>
            <a:rPr lang="en-US"/>
            <a:t>Apply approapriate management controls using management systems, checklist and records</a:t>
          </a:r>
        </a:p>
      </dgm:t>
    </dgm:pt>
    <dgm:pt modelId="{28FB122B-755E-4DD0-B14B-6D81A552751B}" type="parTrans" cxnId="{682578FB-78E2-4E72-B756-110E6E8F609F}">
      <dgm:prSet/>
      <dgm:spPr/>
      <dgm:t>
        <a:bodyPr/>
        <a:lstStyle/>
        <a:p>
          <a:endParaRPr lang="en-US"/>
        </a:p>
      </dgm:t>
    </dgm:pt>
    <dgm:pt modelId="{3C4CEC76-F3FC-4164-B20D-36602BC3433D}" type="sibTrans" cxnId="{682578FB-78E2-4E72-B756-110E6E8F609F}">
      <dgm:prSet/>
      <dgm:spPr/>
      <dgm:t>
        <a:bodyPr/>
        <a:lstStyle/>
        <a:p>
          <a:endParaRPr lang="en-US"/>
        </a:p>
      </dgm:t>
    </dgm:pt>
    <dgm:pt modelId="{DD808944-F74D-4D51-A08D-B77B5B3D0682}" type="pres">
      <dgm:prSet presAssocID="{72EA7763-5968-444E-9C4E-FAD7E2A726BF}" presName="root" presStyleCnt="0">
        <dgm:presLayoutVars>
          <dgm:dir/>
          <dgm:resizeHandles val="exact"/>
        </dgm:presLayoutVars>
      </dgm:prSet>
      <dgm:spPr/>
    </dgm:pt>
    <dgm:pt modelId="{94E7FF9A-3E0D-42FA-8ED7-EC3DF3BA8638}" type="pres">
      <dgm:prSet presAssocID="{0897B38B-F703-49B0-92A8-94F3159AA323}" presName="compNode" presStyleCnt="0"/>
      <dgm:spPr/>
    </dgm:pt>
    <dgm:pt modelId="{366638AF-F160-4BCE-BE48-051D33972A79}" type="pres">
      <dgm:prSet presAssocID="{0897B38B-F703-49B0-92A8-94F3159AA323}" presName="bgRect" presStyleLbl="bgShp" presStyleIdx="0" presStyleCnt="4"/>
      <dgm:spPr/>
    </dgm:pt>
    <dgm:pt modelId="{A992F07F-D256-47B3-B45F-8B5B1B91202D}" type="pres">
      <dgm:prSet presAssocID="{0897B38B-F703-49B0-92A8-94F3159AA32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eting"/>
        </a:ext>
      </dgm:extLst>
    </dgm:pt>
    <dgm:pt modelId="{6EBCC9E8-E740-4893-9E54-BC8E992C6E21}" type="pres">
      <dgm:prSet presAssocID="{0897B38B-F703-49B0-92A8-94F3159AA323}" presName="spaceRect" presStyleCnt="0"/>
      <dgm:spPr/>
    </dgm:pt>
    <dgm:pt modelId="{9CB35D1E-C5FC-48C8-9E38-A31828440D88}" type="pres">
      <dgm:prSet presAssocID="{0897B38B-F703-49B0-92A8-94F3159AA323}" presName="parTx" presStyleLbl="revTx" presStyleIdx="0" presStyleCnt="4">
        <dgm:presLayoutVars>
          <dgm:chMax val="0"/>
          <dgm:chPref val="0"/>
        </dgm:presLayoutVars>
      </dgm:prSet>
      <dgm:spPr/>
    </dgm:pt>
    <dgm:pt modelId="{8EBFC99E-6F7D-4C68-9163-765B6B20C700}" type="pres">
      <dgm:prSet presAssocID="{F263AF65-0B20-49FB-B944-EB73B069DC28}" presName="sibTrans" presStyleCnt="0"/>
      <dgm:spPr/>
    </dgm:pt>
    <dgm:pt modelId="{BA8B7174-4AB3-4435-A3B0-41E5995EEE66}" type="pres">
      <dgm:prSet presAssocID="{91FB0870-CC71-40BD-8998-00974A31E3E7}" presName="compNode" presStyleCnt="0"/>
      <dgm:spPr/>
    </dgm:pt>
    <dgm:pt modelId="{02F90E1B-0F41-4CA8-84B3-CA239084DE5F}" type="pres">
      <dgm:prSet presAssocID="{91FB0870-CC71-40BD-8998-00974A31E3E7}" presName="bgRect" presStyleLbl="bgShp" presStyleIdx="1" presStyleCnt="4"/>
      <dgm:spPr/>
    </dgm:pt>
    <dgm:pt modelId="{8B22D9AD-0914-4364-A078-45F783D86608}" type="pres">
      <dgm:prSet presAssocID="{91FB0870-CC71-40BD-8998-00974A31E3E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Judge"/>
        </a:ext>
      </dgm:extLst>
    </dgm:pt>
    <dgm:pt modelId="{044336CA-B552-4334-B3A5-0398835EE6CD}" type="pres">
      <dgm:prSet presAssocID="{91FB0870-CC71-40BD-8998-00974A31E3E7}" presName="spaceRect" presStyleCnt="0"/>
      <dgm:spPr/>
    </dgm:pt>
    <dgm:pt modelId="{9039B20B-6CF8-480D-B7BF-0B633B42E69B}" type="pres">
      <dgm:prSet presAssocID="{91FB0870-CC71-40BD-8998-00974A31E3E7}" presName="parTx" presStyleLbl="revTx" presStyleIdx="1" presStyleCnt="4">
        <dgm:presLayoutVars>
          <dgm:chMax val="0"/>
          <dgm:chPref val="0"/>
        </dgm:presLayoutVars>
      </dgm:prSet>
      <dgm:spPr/>
    </dgm:pt>
    <dgm:pt modelId="{9D67FC3B-1254-4543-ACD0-A5F8F5B6CAF9}" type="pres">
      <dgm:prSet presAssocID="{03334985-15AA-4734-816B-7EAB1829F18C}" presName="sibTrans" presStyleCnt="0"/>
      <dgm:spPr/>
    </dgm:pt>
    <dgm:pt modelId="{180945F8-AD9E-4421-BFD4-CD86237E9E37}" type="pres">
      <dgm:prSet presAssocID="{3738158F-60CB-47A5-BCAA-D78B00E0B956}" presName="compNode" presStyleCnt="0"/>
      <dgm:spPr/>
    </dgm:pt>
    <dgm:pt modelId="{EF2F7F73-22FC-461D-8D24-41733CF2170D}" type="pres">
      <dgm:prSet presAssocID="{3738158F-60CB-47A5-BCAA-D78B00E0B956}" presName="bgRect" presStyleLbl="bgShp" presStyleIdx="2" presStyleCnt="4"/>
      <dgm:spPr/>
    </dgm:pt>
    <dgm:pt modelId="{B4FD8A1A-EB6C-48E9-9C26-D7840192B4F3}" type="pres">
      <dgm:prSet presAssocID="{3738158F-60CB-47A5-BCAA-D78B00E0B95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BEB25D9F-C982-4592-BD58-9A49CF2E43AA}" type="pres">
      <dgm:prSet presAssocID="{3738158F-60CB-47A5-BCAA-D78B00E0B956}" presName="spaceRect" presStyleCnt="0"/>
      <dgm:spPr/>
    </dgm:pt>
    <dgm:pt modelId="{B48A9464-4BA4-4EF4-A0CD-753E850B01A2}" type="pres">
      <dgm:prSet presAssocID="{3738158F-60CB-47A5-BCAA-D78B00E0B956}" presName="parTx" presStyleLbl="revTx" presStyleIdx="2" presStyleCnt="4">
        <dgm:presLayoutVars>
          <dgm:chMax val="0"/>
          <dgm:chPref val="0"/>
        </dgm:presLayoutVars>
      </dgm:prSet>
      <dgm:spPr/>
    </dgm:pt>
    <dgm:pt modelId="{509F4B5E-4AC7-448F-BC87-4B659EC3629F}" type="pres">
      <dgm:prSet presAssocID="{9313E3ED-9C86-4AE2-BE31-82206885355D}" presName="sibTrans" presStyleCnt="0"/>
      <dgm:spPr/>
    </dgm:pt>
    <dgm:pt modelId="{B06030B4-175E-4B4F-BCA8-C543B487B724}" type="pres">
      <dgm:prSet presAssocID="{672229D2-3A64-42DA-8077-E09C7F730C42}" presName="compNode" presStyleCnt="0"/>
      <dgm:spPr/>
    </dgm:pt>
    <dgm:pt modelId="{19B24DFB-4F57-4E08-87C0-FCF89DBB1D0F}" type="pres">
      <dgm:prSet presAssocID="{672229D2-3A64-42DA-8077-E09C7F730C42}" presName="bgRect" presStyleLbl="bgShp" presStyleIdx="3" presStyleCnt="4"/>
      <dgm:spPr/>
    </dgm:pt>
    <dgm:pt modelId="{A1DC432C-4E27-4364-9B85-48D458F56A47}" type="pres">
      <dgm:prSet presAssocID="{672229D2-3A64-42DA-8077-E09C7F730C4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 List"/>
        </a:ext>
      </dgm:extLst>
    </dgm:pt>
    <dgm:pt modelId="{7B7AE3BB-F049-42CE-883C-98F233D0425E}" type="pres">
      <dgm:prSet presAssocID="{672229D2-3A64-42DA-8077-E09C7F730C42}" presName="spaceRect" presStyleCnt="0"/>
      <dgm:spPr/>
    </dgm:pt>
    <dgm:pt modelId="{0CECC4B5-9591-4458-BD25-2DE9BE12BD17}" type="pres">
      <dgm:prSet presAssocID="{672229D2-3A64-42DA-8077-E09C7F730C42}" presName="parTx" presStyleLbl="revTx" presStyleIdx="3" presStyleCnt="4">
        <dgm:presLayoutVars>
          <dgm:chMax val="0"/>
          <dgm:chPref val="0"/>
        </dgm:presLayoutVars>
      </dgm:prSet>
      <dgm:spPr/>
    </dgm:pt>
  </dgm:ptLst>
  <dgm:cxnLst>
    <dgm:cxn modelId="{DEAADE5E-DB82-47D0-91AF-C0EDB0AB5C78}" type="presOf" srcId="{72EA7763-5968-444E-9C4E-FAD7E2A726BF}" destId="{DD808944-F74D-4D51-A08D-B77B5B3D0682}" srcOrd="0" destOrd="0" presId="urn:microsoft.com/office/officeart/2018/2/layout/IconVerticalSolidList"/>
    <dgm:cxn modelId="{F9887E6B-BDA2-4EA5-B813-2561C6717861}" type="presOf" srcId="{0897B38B-F703-49B0-92A8-94F3159AA323}" destId="{9CB35D1E-C5FC-48C8-9E38-A31828440D88}" srcOrd="0" destOrd="0" presId="urn:microsoft.com/office/officeart/2018/2/layout/IconVerticalSolidList"/>
    <dgm:cxn modelId="{2B6C5A6F-78CA-421D-B6E6-B539A65F46BA}" srcId="{72EA7763-5968-444E-9C4E-FAD7E2A726BF}" destId="{3738158F-60CB-47A5-BCAA-D78B00E0B956}" srcOrd="2" destOrd="0" parTransId="{921516AB-E5D8-4E24-9EBF-11EABE370CCA}" sibTransId="{9313E3ED-9C86-4AE2-BE31-82206885355D}"/>
    <dgm:cxn modelId="{D4A1B074-6B36-4F31-87F4-10CCD9E20261}" srcId="{72EA7763-5968-444E-9C4E-FAD7E2A726BF}" destId="{0897B38B-F703-49B0-92A8-94F3159AA323}" srcOrd="0" destOrd="0" parTransId="{C33F53C7-FA46-457A-B82F-0E384167AFC8}" sibTransId="{F263AF65-0B20-49FB-B944-EB73B069DC28}"/>
    <dgm:cxn modelId="{56A622B4-C05E-43B9-B605-A35991FDD001}" type="presOf" srcId="{672229D2-3A64-42DA-8077-E09C7F730C42}" destId="{0CECC4B5-9591-4458-BD25-2DE9BE12BD17}" srcOrd="0" destOrd="0" presId="urn:microsoft.com/office/officeart/2018/2/layout/IconVerticalSolidList"/>
    <dgm:cxn modelId="{8AC2A6BC-00D5-463F-A555-E85B78B355B1}" type="presOf" srcId="{91FB0870-CC71-40BD-8998-00974A31E3E7}" destId="{9039B20B-6CF8-480D-B7BF-0B633B42E69B}" srcOrd="0" destOrd="0" presId="urn:microsoft.com/office/officeart/2018/2/layout/IconVerticalSolidList"/>
    <dgm:cxn modelId="{7DFC79CC-6E5E-4AE4-B7D2-E69258EB2764}" type="presOf" srcId="{3738158F-60CB-47A5-BCAA-D78B00E0B956}" destId="{B48A9464-4BA4-4EF4-A0CD-753E850B01A2}" srcOrd="0" destOrd="0" presId="urn:microsoft.com/office/officeart/2018/2/layout/IconVerticalSolidList"/>
    <dgm:cxn modelId="{A180CAF2-D4BE-43F5-A279-12D6FD6955FC}" srcId="{72EA7763-5968-444E-9C4E-FAD7E2A726BF}" destId="{91FB0870-CC71-40BD-8998-00974A31E3E7}" srcOrd="1" destOrd="0" parTransId="{E181653D-3F7A-48AF-92FF-FB5AD07B3C00}" sibTransId="{03334985-15AA-4734-816B-7EAB1829F18C}"/>
    <dgm:cxn modelId="{682578FB-78E2-4E72-B756-110E6E8F609F}" srcId="{72EA7763-5968-444E-9C4E-FAD7E2A726BF}" destId="{672229D2-3A64-42DA-8077-E09C7F730C42}" srcOrd="3" destOrd="0" parTransId="{28FB122B-755E-4DD0-B14B-6D81A552751B}" sibTransId="{3C4CEC76-F3FC-4164-B20D-36602BC3433D}"/>
    <dgm:cxn modelId="{692F7CB5-7AAB-422C-8224-B6842AC86E52}" type="presParOf" srcId="{DD808944-F74D-4D51-A08D-B77B5B3D0682}" destId="{94E7FF9A-3E0D-42FA-8ED7-EC3DF3BA8638}" srcOrd="0" destOrd="0" presId="urn:microsoft.com/office/officeart/2018/2/layout/IconVerticalSolidList"/>
    <dgm:cxn modelId="{B8E96A85-26A2-40FC-B0B4-C57BFCB1D936}" type="presParOf" srcId="{94E7FF9A-3E0D-42FA-8ED7-EC3DF3BA8638}" destId="{366638AF-F160-4BCE-BE48-051D33972A79}" srcOrd="0" destOrd="0" presId="urn:microsoft.com/office/officeart/2018/2/layout/IconVerticalSolidList"/>
    <dgm:cxn modelId="{96D059C8-C835-4C88-9E93-158129078A93}" type="presParOf" srcId="{94E7FF9A-3E0D-42FA-8ED7-EC3DF3BA8638}" destId="{A992F07F-D256-47B3-B45F-8B5B1B91202D}" srcOrd="1" destOrd="0" presId="urn:microsoft.com/office/officeart/2018/2/layout/IconVerticalSolidList"/>
    <dgm:cxn modelId="{D0597C73-32DA-47A3-9C57-47FE05338E16}" type="presParOf" srcId="{94E7FF9A-3E0D-42FA-8ED7-EC3DF3BA8638}" destId="{6EBCC9E8-E740-4893-9E54-BC8E992C6E21}" srcOrd="2" destOrd="0" presId="urn:microsoft.com/office/officeart/2018/2/layout/IconVerticalSolidList"/>
    <dgm:cxn modelId="{8D4B3208-0D83-435A-B237-8BE6F24E67B7}" type="presParOf" srcId="{94E7FF9A-3E0D-42FA-8ED7-EC3DF3BA8638}" destId="{9CB35D1E-C5FC-48C8-9E38-A31828440D88}" srcOrd="3" destOrd="0" presId="urn:microsoft.com/office/officeart/2018/2/layout/IconVerticalSolidList"/>
    <dgm:cxn modelId="{331FBD40-F2FE-42E9-AD6D-BFA76BB7C904}" type="presParOf" srcId="{DD808944-F74D-4D51-A08D-B77B5B3D0682}" destId="{8EBFC99E-6F7D-4C68-9163-765B6B20C700}" srcOrd="1" destOrd="0" presId="urn:microsoft.com/office/officeart/2018/2/layout/IconVerticalSolidList"/>
    <dgm:cxn modelId="{0635DBCD-1AD8-443F-A964-B6124E54994D}" type="presParOf" srcId="{DD808944-F74D-4D51-A08D-B77B5B3D0682}" destId="{BA8B7174-4AB3-4435-A3B0-41E5995EEE66}" srcOrd="2" destOrd="0" presId="urn:microsoft.com/office/officeart/2018/2/layout/IconVerticalSolidList"/>
    <dgm:cxn modelId="{C58F8B50-E174-47CE-BF7F-B72A60A30738}" type="presParOf" srcId="{BA8B7174-4AB3-4435-A3B0-41E5995EEE66}" destId="{02F90E1B-0F41-4CA8-84B3-CA239084DE5F}" srcOrd="0" destOrd="0" presId="urn:microsoft.com/office/officeart/2018/2/layout/IconVerticalSolidList"/>
    <dgm:cxn modelId="{B2F8C95E-ADCB-4A14-878B-72714D402CB0}" type="presParOf" srcId="{BA8B7174-4AB3-4435-A3B0-41E5995EEE66}" destId="{8B22D9AD-0914-4364-A078-45F783D86608}" srcOrd="1" destOrd="0" presId="urn:microsoft.com/office/officeart/2018/2/layout/IconVerticalSolidList"/>
    <dgm:cxn modelId="{593B1277-AA6E-46A5-B651-BA9813A597FE}" type="presParOf" srcId="{BA8B7174-4AB3-4435-A3B0-41E5995EEE66}" destId="{044336CA-B552-4334-B3A5-0398835EE6CD}" srcOrd="2" destOrd="0" presId="urn:microsoft.com/office/officeart/2018/2/layout/IconVerticalSolidList"/>
    <dgm:cxn modelId="{D00287FE-7830-486A-AA18-860A3B595127}" type="presParOf" srcId="{BA8B7174-4AB3-4435-A3B0-41E5995EEE66}" destId="{9039B20B-6CF8-480D-B7BF-0B633B42E69B}" srcOrd="3" destOrd="0" presId="urn:microsoft.com/office/officeart/2018/2/layout/IconVerticalSolidList"/>
    <dgm:cxn modelId="{F77ECCDE-1CE1-49F6-8507-F32B5CDD1BDB}" type="presParOf" srcId="{DD808944-F74D-4D51-A08D-B77B5B3D0682}" destId="{9D67FC3B-1254-4543-ACD0-A5F8F5B6CAF9}" srcOrd="3" destOrd="0" presId="urn:microsoft.com/office/officeart/2018/2/layout/IconVerticalSolidList"/>
    <dgm:cxn modelId="{FF45340E-760B-4A95-8035-2C2A2E482345}" type="presParOf" srcId="{DD808944-F74D-4D51-A08D-B77B5B3D0682}" destId="{180945F8-AD9E-4421-BFD4-CD86237E9E37}" srcOrd="4" destOrd="0" presId="urn:microsoft.com/office/officeart/2018/2/layout/IconVerticalSolidList"/>
    <dgm:cxn modelId="{E1279B4A-B723-4B6D-B8DA-B4173EDB2823}" type="presParOf" srcId="{180945F8-AD9E-4421-BFD4-CD86237E9E37}" destId="{EF2F7F73-22FC-461D-8D24-41733CF2170D}" srcOrd="0" destOrd="0" presId="urn:microsoft.com/office/officeart/2018/2/layout/IconVerticalSolidList"/>
    <dgm:cxn modelId="{5FCECF89-16F1-4D63-B0D4-146AB352707D}" type="presParOf" srcId="{180945F8-AD9E-4421-BFD4-CD86237E9E37}" destId="{B4FD8A1A-EB6C-48E9-9C26-D7840192B4F3}" srcOrd="1" destOrd="0" presId="urn:microsoft.com/office/officeart/2018/2/layout/IconVerticalSolidList"/>
    <dgm:cxn modelId="{932032C7-0317-492A-8B4C-0CD39C3DF7F6}" type="presParOf" srcId="{180945F8-AD9E-4421-BFD4-CD86237E9E37}" destId="{BEB25D9F-C982-4592-BD58-9A49CF2E43AA}" srcOrd="2" destOrd="0" presId="urn:microsoft.com/office/officeart/2018/2/layout/IconVerticalSolidList"/>
    <dgm:cxn modelId="{9D14524C-2B33-499D-8B47-D00B3880CC81}" type="presParOf" srcId="{180945F8-AD9E-4421-BFD4-CD86237E9E37}" destId="{B48A9464-4BA4-4EF4-A0CD-753E850B01A2}" srcOrd="3" destOrd="0" presId="urn:microsoft.com/office/officeart/2018/2/layout/IconVerticalSolidList"/>
    <dgm:cxn modelId="{955A6788-0FAC-47FE-B13F-77F79891F425}" type="presParOf" srcId="{DD808944-F74D-4D51-A08D-B77B5B3D0682}" destId="{509F4B5E-4AC7-448F-BC87-4B659EC3629F}" srcOrd="5" destOrd="0" presId="urn:microsoft.com/office/officeart/2018/2/layout/IconVerticalSolidList"/>
    <dgm:cxn modelId="{C02976FE-1DC8-458D-BE23-FDB8BE8559C2}" type="presParOf" srcId="{DD808944-F74D-4D51-A08D-B77B5B3D0682}" destId="{B06030B4-175E-4B4F-BCA8-C543B487B724}" srcOrd="6" destOrd="0" presId="urn:microsoft.com/office/officeart/2018/2/layout/IconVerticalSolidList"/>
    <dgm:cxn modelId="{4E9780C8-E924-44E0-98EF-2F801F14638C}" type="presParOf" srcId="{B06030B4-175E-4B4F-BCA8-C543B487B724}" destId="{19B24DFB-4F57-4E08-87C0-FCF89DBB1D0F}" srcOrd="0" destOrd="0" presId="urn:microsoft.com/office/officeart/2018/2/layout/IconVerticalSolidList"/>
    <dgm:cxn modelId="{5FB753DC-2C03-4A67-AC14-B9F54CCF5D34}" type="presParOf" srcId="{B06030B4-175E-4B4F-BCA8-C543B487B724}" destId="{A1DC432C-4E27-4364-9B85-48D458F56A47}" srcOrd="1" destOrd="0" presId="urn:microsoft.com/office/officeart/2018/2/layout/IconVerticalSolidList"/>
    <dgm:cxn modelId="{97365ED2-C5F4-48F3-BED8-AF6E476AD883}" type="presParOf" srcId="{B06030B4-175E-4B4F-BCA8-C543B487B724}" destId="{7B7AE3BB-F049-42CE-883C-98F233D0425E}" srcOrd="2" destOrd="0" presId="urn:microsoft.com/office/officeart/2018/2/layout/IconVerticalSolidList"/>
    <dgm:cxn modelId="{5254E65B-2CF6-4349-8D0A-B2AFA5B8FE37}" type="presParOf" srcId="{B06030B4-175E-4B4F-BCA8-C543B487B724}" destId="{0CECC4B5-9591-4458-BD25-2DE9BE12BD1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B75040-F6C5-47D6-9D7A-408D3E833114}" type="doc">
      <dgm:prSet loTypeId="urn:microsoft.com/office/officeart/2016/7/layout/LinearArrowProcessNumbered" loCatId="process" qsTypeId="urn:microsoft.com/office/officeart/2005/8/quickstyle/simple1" qsCatId="simple" csTypeId="urn:microsoft.com/office/officeart/2005/8/colors/accent1_2" csCatId="accent1"/>
      <dgm:spPr/>
      <dgm:t>
        <a:bodyPr/>
        <a:lstStyle/>
        <a:p>
          <a:endParaRPr lang="en-US"/>
        </a:p>
      </dgm:t>
    </dgm:pt>
    <dgm:pt modelId="{E6B15563-1604-42F6-9AAB-CB51299E4F55}">
      <dgm:prSet/>
      <dgm:spPr/>
      <dgm:t>
        <a:bodyPr/>
        <a:lstStyle/>
        <a:p>
          <a:r>
            <a:rPr lang="en-US"/>
            <a:t>Assemble appropriate staff resources and communicate compliance requirements and resources to the subgrant</a:t>
          </a:r>
        </a:p>
      </dgm:t>
    </dgm:pt>
    <dgm:pt modelId="{22CC49F5-68EA-45C6-8FCB-18D8801AA9C9}" type="parTrans" cxnId="{F8F18FCD-F933-47E0-B9ED-CB70A1224421}">
      <dgm:prSet/>
      <dgm:spPr/>
      <dgm:t>
        <a:bodyPr/>
        <a:lstStyle/>
        <a:p>
          <a:endParaRPr lang="en-US"/>
        </a:p>
      </dgm:t>
    </dgm:pt>
    <dgm:pt modelId="{6EAB7E70-CE04-4A7D-93A7-C88F69B96EB5}" type="sibTrans" cxnId="{F8F18FCD-F933-47E0-B9ED-CB70A1224421}">
      <dgm:prSet phldrT="1" phldr="0"/>
      <dgm:spPr/>
      <dgm:t>
        <a:bodyPr/>
        <a:lstStyle/>
        <a:p>
          <a:r>
            <a:rPr lang="en-US"/>
            <a:t>1</a:t>
          </a:r>
        </a:p>
      </dgm:t>
    </dgm:pt>
    <dgm:pt modelId="{6312B045-5B98-448B-BCB6-BADF23FC1B92}">
      <dgm:prSet/>
      <dgm:spPr/>
      <dgm:t>
        <a:bodyPr/>
        <a:lstStyle/>
        <a:p>
          <a:r>
            <a:rPr lang="en-US"/>
            <a:t>Keep abreast of changes in policies, procedures or requirements and continue to advise program staff of subgrant requirements </a:t>
          </a:r>
        </a:p>
      </dgm:t>
    </dgm:pt>
    <dgm:pt modelId="{D62DBD3E-11F4-4316-BF5F-21D4363EECD2}" type="parTrans" cxnId="{4C01FD80-43C0-4961-801D-C69B5176D083}">
      <dgm:prSet/>
      <dgm:spPr/>
      <dgm:t>
        <a:bodyPr/>
        <a:lstStyle/>
        <a:p>
          <a:endParaRPr lang="en-US"/>
        </a:p>
      </dgm:t>
    </dgm:pt>
    <dgm:pt modelId="{253EB6A7-1ABF-4155-B48C-0E6A41691DF8}" type="sibTrans" cxnId="{4C01FD80-43C0-4961-801D-C69B5176D083}">
      <dgm:prSet phldrT="2" phldr="0"/>
      <dgm:spPr/>
      <dgm:t>
        <a:bodyPr/>
        <a:lstStyle/>
        <a:p>
          <a:r>
            <a:rPr lang="en-US"/>
            <a:t>2</a:t>
          </a:r>
        </a:p>
      </dgm:t>
    </dgm:pt>
    <dgm:pt modelId="{9CAF676D-A28D-4ABD-8A83-8F834B24BA8A}">
      <dgm:prSet/>
      <dgm:spPr/>
      <dgm:t>
        <a:bodyPr/>
        <a:lstStyle/>
        <a:p>
          <a:r>
            <a:rPr lang="en-US"/>
            <a:t>Submit reimbursement request no later than the 12th of each month</a:t>
          </a:r>
        </a:p>
      </dgm:t>
    </dgm:pt>
    <dgm:pt modelId="{90E976E3-5CA1-4EB4-AE5F-8B210A76C096}" type="parTrans" cxnId="{B59664E2-A113-4C24-98DA-E242F85278F9}">
      <dgm:prSet/>
      <dgm:spPr/>
      <dgm:t>
        <a:bodyPr/>
        <a:lstStyle/>
        <a:p>
          <a:endParaRPr lang="en-US"/>
        </a:p>
      </dgm:t>
    </dgm:pt>
    <dgm:pt modelId="{CD470162-E1AB-4BDA-A441-79BB90BE1C0D}" type="sibTrans" cxnId="{B59664E2-A113-4C24-98DA-E242F85278F9}">
      <dgm:prSet phldrT="3" phldr="0"/>
      <dgm:spPr/>
      <dgm:t>
        <a:bodyPr/>
        <a:lstStyle/>
        <a:p>
          <a:r>
            <a:rPr lang="en-US"/>
            <a:t>3</a:t>
          </a:r>
        </a:p>
      </dgm:t>
    </dgm:pt>
    <dgm:pt modelId="{9AD3F5BD-FA89-4ECC-9DBC-4E004867424B}">
      <dgm:prSet/>
      <dgm:spPr/>
      <dgm:t>
        <a:bodyPr/>
        <a:lstStyle/>
        <a:p>
          <a:r>
            <a:rPr lang="en-US"/>
            <a:t>Prepare necessary reports </a:t>
          </a:r>
        </a:p>
      </dgm:t>
    </dgm:pt>
    <dgm:pt modelId="{6FB68995-8D77-44CB-9343-F3619B038735}" type="parTrans" cxnId="{AC721B23-E3A6-4132-9940-529587500873}">
      <dgm:prSet/>
      <dgm:spPr/>
      <dgm:t>
        <a:bodyPr/>
        <a:lstStyle/>
        <a:p>
          <a:endParaRPr lang="en-US"/>
        </a:p>
      </dgm:t>
    </dgm:pt>
    <dgm:pt modelId="{36982923-6F04-4287-A53C-080F42D5D549}" type="sibTrans" cxnId="{AC721B23-E3A6-4132-9940-529587500873}">
      <dgm:prSet phldrT="4" phldr="0"/>
      <dgm:spPr/>
      <dgm:t>
        <a:bodyPr/>
        <a:lstStyle/>
        <a:p>
          <a:r>
            <a:rPr lang="en-US"/>
            <a:t>4</a:t>
          </a:r>
        </a:p>
      </dgm:t>
    </dgm:pt>
    <dgm:pt modelId="{B0B630D8-1975-4B6D-9543-B4250446EE5A}">
      <dgm:prSet/>
      <dgm:spPr/>
      <dgm:t>
        <a:bodyPr/>
        <a:lstStyle/>
        <a:p>
          <a:r>
            <a:rPr lang="en-US"/>
            <a:t>Use feedback from site visits by the MDE to enhance the program, show orgnanizational strenght, and demonstrate commitment to the project. </a:t>
          </a:r>
        </a:p>
      </dgm:t>
    </dgm:pt>
    <dgm:pt modelId="{04070646-9634-47E5-BE05-F42A2D84317B}" type="parTrans" cxnId="{1E586923-92C1-4084-9B3E-2CD144273EE8}">
      <dgm:prSet/>
      <dgm:spPr/>
      <dgm:t>
        <a:bodyPr/>
        <a:lstStyle/>
        <a:p>
          <a:endParaRPr lang="en-US"/>
        </a:p>
      </dgm:t>
    </dgm:pt>
    <dgm:pt modelId="{D7B21220-5952-4C0F-AA8E-216B8D9E75C3}" type="sibTrans" cxnId="{1E586923-92C1-4084-9B3E-2CD144273EE8}">
      <dgm:prSet phldrT="5" phldr="0"/>
      <dgm:spPr/>
      <dgm:t>
        <a:bodyPr/>
        <a:lstStyle/>
        <a:p>
          <a:r>
            <a:rPr lang="en-US"/>
            <a:t>5</a:t>
          </a:r>
        </a:p>
      </dgm:t>
    </dgm:pt>
    <dgm:pt modelId="{7077832E-16C0-4A96-9CA3-45AEF28B7557}" type="pres">
      <dgm:prSet presAssocID="{C2B75040-F6C5-47D6-9D7A-408D3E833114}" presName="linearFlow" presStyleCnt="0">
        <dgm:presLayoutVars>
          <dgm:dir/>
          <dgm:animLvl val="lvl"/>
          <dgm:resizeHandles val="exact"/>
        </dgm:presLayoutVars>
      </dgm:prSet>
      <dgm:spPr/>
    </dgm:pt>
    <dgm:pt modelId="{8B6EE5E1-34CA-4932-95FF-CE7F099D00CE}" type="pres">
      <dgm:prSet presAssocID="{E6B15563-1604-42F6-9AAB-CB51299E4F55}" presName="compositeNode" presStyleCnt="0"/>
      <dgm:spPr/>
    </dgm:pt>
    <dgm:pt modelId="{7549FC24-AEDE-40B3-A6A4-E982893AFDD4}" type="pres">
      <dgm:prSet presAssocID="{E6B15563-1604-42F6-9AAB-CB51299E4F55}" presName="parTx" presStyleLbl="node1" presStyleIdx="0" presStyleCnt="0">
        <dgm:presLayoutVars>
          <dgm:chMax val="0"/>
          <dgm:chPref val="0"/>
          <dgm:bulletEnabled val="1"/>
        </dgm:presLayoutVars>
      </dgm:prSet>
      <dgm:spPr/>
    </dgm:pt>
    <dgm:pt modelId="{C94B2B70-DED8-4E3C-AB2C-2F40DF9BE06F}" type="pres">
      <dgm:prSet presAssocID="{E6B15563-1604-42F6-9AAB-CB51299E4F55}" presName="parSh" presStyleCnt="0"/>
      <dgm:spPr/>
    </dgm:pt>
    <dgm:pt modelId="{505611C7-A853-4335-B544-7F52B0F7F17B}" type="pres">
      <dgm:prSet presAssocID="{E6B15563-1604-42F6-9AAB-CB51299E4F55}" presName="lineNode" presStyleLbl="alignAccFollowNode1" presStyleIdx="0" presStyleCnt="15"/>
      <dgm:spPr/>
    </dgm:pt>
    <dgm:pt modelId="{B7D5726E-09AB-4310-B621-A25316B57422}" type="pres">
      <dgm:prSet presAssocID="{E6B15563-1604-42F6-9AAB-CB51299E4F55}" presName="lineArrowNode" presStyleLbl="alignAccFollowNode1" presStyleIdx="1" presStyleCnt="15"/>
      <dgm:spPr/>
    </dgm:pt>
    <dgm:pt modelId="{E64ED550-B6C0-498D-911C-C26E1C0536EE}" type="pres">
      <dgm:prSet presAssocID="{6EAB7E70-CE04-4A7D-93A7-C88F69B96EB5}" presName="sibTransNodeCircle" presStyleLbl="alignNode1" presStyleIdx="0" presStyleCnt="5">
        <dgm:presLayoutVars>
          <dgm:chMax val="0"/>
          <dgm:bulletEnabled/>
        </dgm:presLayoutVars>
      </dgm:prSet>
      <dgm:spPr/>
    </dgm:pt>
    <dgm:pt modelId="{19996862-7922-4064-8AD6-65ED3DBD671E}" type="pres">
      <dgm:prSet presAssocID="{6EAB7E70-CE04-4A7D-93A7-C88F69B96EB5}" presName="spacerBetweenCircleAndCallout" presStyleCnt="0">
        <dgm:presLayoutVars/>
      </dgm:prSet>
      <dgm:spPr/>
    </dgm:pt>
    <dgm:pt modelId="{E03DE3EF-F98E-4044-97E3-4155012106AA}" type="pres">
      <dgm:prSet presAssocID="{E6B15563-1604-42F6-9AAB-CB51299E4F55}" presName="nodeText" presStyleLbl="alignAccFollowNode1" presStyleIdx="2" presStyleCnt="15">
        <dgm:presLayoutVars>
          <dgm:bulletEnabled val="1"/>
        </dgm:presLayoutVars>
      </dgm:prSet>
      <dgm:spPr/>
    </dgm:pt>
    <dgm:pt modelId="{8ADC6279-6758-4746-B32D-1B5DC8D22CFD}" type="pres">
      <dgm:prSet presAssocID="{6EAB7E70-CE04-4A7D-93A7-C88F69B96EB5}" presName="sibTransComposite" presStyleCnt="0"/>
      <dgm:spPr/>
    </dgm:pt>
    <dgm:pt modelId="{373DF4D5-DDA1-4852-99AF-28F464040690}" type="pres">
      <dgm:prSet presAssocID="{6312B045-5B98-448B-BCB6-BADF23FC1B92}" presName="compositeNode" presStyleCnt="0"/>
      <dgm:spPr/>
    </dgm:pt>
    <dgm:pt modelId="{6CDB421F-6E41-4BC8-AA77-C078267DF85F}" type="pres">
      <dgm:prSet presAssocID="{6312B045-5B98-448B-BCB6-BADF23FC1B92}" presName="parTx" presStyleLbl="node1" presStyleIdx="0" presStyleCnt="0">
        <dgm:presLayoutVars>
          <dgm:chMax val="0"/>
          <dgm:chPref val="0"/>
          <dgm:bulletEnabled val="1"/>
        </dgm:presLayoutVars>
      </dgm:prSet>
      <dgm:spPr/>
    </dgm:pt>
    <dgm:pt modelId="{92038CAB-97F2-48FA-B6DE-018C0B327CCC}" type="pres">
      <dgm:prSet presAssocID="{6312B045-5B98-448B-BCB6-BADF23FC1B92}" presName="parSh" presStyleCnt="0"/>
      <dgm:spPr/>
    </dgm:pt>
    <dgm:pt modelId="{7C777C68-5C50-446B-93B1-DD3B346AB60C}" type="pres">
      <dgm:prSet presAssocID="{6312B045-5B98-448B-BCB6-BADF23FC1B92}" presName="lineNode" presStyleLbl="alignAccFollowNode1" presStyleIdx="3" presStyleCnt="15"/>
      <dgm:spPr/>
    </dgm:pt>
    <dgm:pt modelId="{74B5CCCD-7FE1-4A2F-88D3-29C747958303}" type="pres">
      <dgm:prSet presAssocID="{6312B045-5B98-448B-BCB6-BADF23FC1B92}" presName="lineArrowNode" presStyleLbl="alignAccFollowNode1" presStyleIdx="4" presStyleCnt="15"/>
      <dgm:spPr/>
    </dgm:pt>
    <dgm:pt modelId="{809638B4-104A-4FE6-A3A8-C5C6E78D36C6}" type="pres">
      <dgm:prSet presAssocID="{253EB6A7-1ABF-4155-B48C-0E6A41691DF8}" presName="sibTransNodeCircle" presStyleLbl="alignNode1" presStyleIdx="1" presStyleCnt="5">
        <dgm:presLayoutVars>
          <dgm:chMax val="0"/>
          <dgm:bulletEnabled/>
        </dgm:presLayoutVars>
      </dgm:prSet>
      <dgm:spPr/>
    </dgm:pt>
    <dgm:pt modelId="{44FB342A-73A4-4C8C-9B43-C7F50207AD04}" type="pres">
      <dgm:prSet presAssocID="{253EB6A7-1ABF-4155-B48C-0E6A41691DF8}" presName="spacerBetweenCircleAndCallout" presStyleCnt="0">
        <dgm:presLayoutVars/>
      </dgm:prSet>
      <dgm:spPr/>
    </dgm:pt>
    <dgm:pt modelId="{5F716E3E-0121-4E2A-B605-240741B905A6}" type="pres">
      <dgm:prSet presAssocID="{6312B045-5B98-448B-BCB6-BADF23FC1B92}" presName="nodeText" presStyleLbl="alignAccFollowNode1" presStyleIdx="5" presStyleCnt="15">
        <dgm:presLayoutVars>
          <dgm:bulletEnabled val="1"/>
        </dgm:presLayoutVars>
      </dgm:prSet>
      <dgm:spPr/>
    </dgm:pt>
    <dgm:pt modelId="{3ACC4278-8C81-4288-934F-9800A45E8A89}" type="pres">
      <dgm:prSet presAssocID="{253EB6A7-1ABF-4155-B48C-0E6A41691DF8}" presName="sibTransComposite" presStyleCnt="0"/>
      <dgm:spPr/>
    </dgm:pt>
    <dgm:pt modelId="{5585E2CF-3253-42AB-B271-29739E40D626}" type="pres">
      <dgm:prSet presAssocID="{9CAF676D-A28D-4ABD-8A83-8F834B24BA8A}" presName="compositeNode" presStyleCnt="0"/>
      <dgm:spPr/>
    </dgm:pt>
    <dgm:pt modelId="{DEA02481-4D6A-4000-9C1A-9982FAEF92C0}" type="pres">
      <dgm:prSet presAssocID="{9CAF676D-A28D-4ABD-8A83-8F834B24BA8A}" presName="parTx" presStyleLbl="node1" presStyleIdx="0" presStyleCnt="0">
        <dgm:presLayoutVars>
          <dgm:chMax val="0"/>
          <dgm:chPref val="0"/>
          <dgm:bulletEnabled val="1"/>
        </dgm:presLayoutVars>
      </dgm:prSet>
      <dgm:spPr/>
    </dgm:pt>
    <dgm:pt modelId="{58F279D3-4555-4C68-A5A8-6168ECDFB619}" type="pres">
      <dgm:prSet presAssocID="{9CAF676D-A28D-4ABD-8A83-8F834B24BA8A}" presName="parSh" presStyleCnt="0"/>
      <dgm:spPr/>
    </dgm:pt>
    <dgm:pt modelId="{2EFC133F-C65A-44BF-9B9B-64AB1E9487A0}" type="pres">
      <dgm:prSet presAssocID="{9CAF676D-A28D-4ABD-8A83-8F834B24BA8A}" presName="lineNode" presStyleLbl="alignAccFollowNode1" presStyleIdx="6" presStyleCnt="15"/>
      <dgm:spPr/>
    </dgm:pt>
    <dgm:pt modelId="{5A16A025-0BE2-4C73-8F18-53F01E3F7A79}" type="pres">
      <dgm:prSet presAssocID="{9CAF676D-A28D-4ABD-8A83-8F834B24BA8A}" presName="lineArrowNode" presStyleLbl="alignAccFollowNode1" presStyleIdx="7" presStyleCnt="15"/>
      <dgm:spPr/>
    </dgm:pt>
    <dgm:pt modelId="{19A03CDB-3682-4324-9A95-0122D57A3270}" type="pres">
      <dgm:prSet presAssocID="{CD470162-E1AB-4BDA-A441-79BB90BE1C0D}" presName="sibTransNodeCircle" presStyleLbl="alignNode1" presStyleIdx="2" presStyleCnt="5">
        <dgm:presLayoutVars>
          <dgm:chMax val="0"/>
          <dgm:bulletEnabled/>
        </dgm:presLayoutVars>
      </dgm:prSet>
      <dgm:spPr/>
    </dgm:pt>
    <dgm:pt modelId="{EDDC76C2-DEF0-48C7-AE58-748AE7BF71F7}" type="pres">
      <dgm:prSet presAssocID="{CD470162-E1AB-4BDA-A441-79BB90BE1C0D}" presName="spacerBetweenCircleAndCallout" presStyleCnt="0">
        <dgm:presLayoutVars/>
      </dgm:prSet>
      <dgm:spPr/>
    </dgm:pt>
    <dgm:pt modelId="{FF9A086D-0B16-48D7-AB23-68218F7CFBB0}" type="pres">
      <dgm:prSet presAssocID="{9CAF676D-A28D-4ABD-8A83-8F834B24BA8A}" presName="nodeText" presStyleLbl="alignAccFollowNode1" presStyleIdx="8" presStyleCnt="15">
        <dgm:presLayoutVars>
          <dgm:bulletEnabled val="1"/>
        </dgm:presLayoutVars>
      </dgm:prSet>
      <dgm:spPr/>
    </dgm:pt>
    <dgm:pt modelId="{B7D4A665-139A-4D58-A38B-C446041675A3}" type="pres">
      <dgm:prSet presAssocID="{CD470162-E1AB-4BDA-A441-79BB90BE1C0D}" presName="sibTransComposite" presStyleCnt="0"/>
      <dgm:spPr/>
    </dgm:pt>
    <dgm:pt modelId="{E1E4E79E-BF7C-44F6-90DC-2A2DD750ABAA}" type="pres">
      <dgm:prSet presAssocID="{9AD3F5BD-FA89-4ECC-9DBC-4E004867424B}" presName="compositeNode" presStyleCnt="0"/>
      <dgm:spPr/>
    </dgm:pt>
    <dgm:pt modelId="{106F64B4-A7F9-426B-97F1-525C8FF5A2D1}" type="pres">
      <dgm:prSet presAssocID="{9AD3F5BD-FA89-4ECC-9DBC-4E004867424B}" presName="parTx" presStyleLbl="node1" presStyleIdx="0" presStyleCnt="0">
        <dgm:presLayoutVars>
          <dgm:chMax val="0"/>
          <dgm:chPref val="0"/>
          <dgm:bulletEnabled val="1"/>
        </dgm:presLayoutVars>
      </dgm:prSet>
      <dgm:spPr/>
    </dgm:pt>
    <dgm:pt modelId="{31E6204C-E47D-433F-A2A0-86F06BE8B3AB}" type="pres">
      <dgm:prSet presAssocID="{9AD3F5BD-FA89-4ECC-9DBC-4E004867424B}" presName="parSh" presStyleCnt="0"/>
      <dgm:spPr/>
    </dgm:pt>
    <dgm:pt modelId="{4E8DA6E9-73EE-4B31-9160-1676BBCE89EB}" type="pres">
      <dgm:prSet presAssocID="{9AD3F5BD-FA89-4ECC-9DBC-4E004867424B}" presName="lineNode" presStyleLbl="alignAccFollowNode1" presStyleIdx="9" presStyleCnt="15"/>
      <dgm:spPr/>
    </dgm:pt>
    <dgm:pt modelId="{F9F9C2E2-ED58-47BF-99F2-5689E70F12EC}" type="pres">
      <dgm:prSet presAssocID="{9AD3F5BD-FA89-4ECC-9DBC-4E004867424B}" presName="lineArrowNode" presStyleLbl="alignAccFollowNode1" presStyleIdx="10" presStyleCnt="15"/>
      <dgm:spPr/>
    </dgm:pt>
    <dgm:pt modelId="{62E26C0D-C97B-4C4F-B582-60D0402D0488}" type="pres">
      <dgm:prSet presAssocID="{36982923-6F04-4287-A53C-080F42D5D549}" presName="sibTransNodeCircle" presStyleLbl="alignNode1" presStyleIdx="3" presStyleCnt="5">
        <dgm:presLayoutVars>
          <dgm:chMax val="0"/>
          <dgm:bulletEnabled/>
        </dgm:presLayoutVars>
      </dgm:prSet>
      <dgm:spPr/>
    </dgm:pt>
    <dgm:pt modelId="{DA6CEC7D-20CE-4DC9-8370-1D383D5DC200}" type="pres">
      <dgm:prSet presAssocID="{36982923-6F04-4287-A53C-080F42D5D549}" presName="spacerBetweenCircleAndCallout" presStyleCnt="0">
        <dgm:presLayoutVars/>
      </dgm:prSet>
      <dgm:spPr/>
    </dgm:pt>
    <dgm:pt modelId="{DA42B61C-185E-45DE-B7ED-867FC693FE71}" type="pres">
      <dgm:prSet presAssocID="{9AD3F5BD-FA89-4ECC-9DBC-4E004867424B}" presName="nodeText" presStyleLbl="alignAccFollowNode1" presStyleIdx="11" presStyleCnt="15">
        <dgm:presLayoutVars>
          <dgm:bulletEnabled val="1"/>
        </dgm:presLayoutVars>
      </dgm:prSet>
      <dgm:spPr/>
    </dgm:pt>
    <dgm:pt modelId="{F403DC73-DCBE-42EC-A43F-F3EE5BFBCC93}" type="pres">
      <dgm:prSet presAssocID="{36982923-6F04-4287-A53C-080F42D5D549}" presName="sibTransComposite" presStyleCnt="0"/>
      <dgm:spPr/>
    </dgm:pt>
    <dgm:pt modelId="{A386DBEA-5117-4A9B-90FC-CE1639829E3E}" type="pres">
      <dgm:prSet presAssocID="{B0B630D8-1975-4B6D-9543-B4250446EE5A}" presName="compositeNode" presStyleCnt="0"/>
      <dgm:spPr/>
    </dgm:pt>
    <dgm:pt modelId="{B584D39D-E5AD-4D4F-BCB7-497BEACAB09F}" type="pres">
      <dgm:prSet presAssocID="{B0B630D8-1975-4B6D-9543-B4250446EE5A}" presName="parTx" presStyleLbl="node1" presStyleIdx="0" presStyleCnt="0">
        <dgm:presLayoutVars>
          <dgm:chMax val="0"/>
          <dgm:chPref val="0"/>
          <dgm:bulletEnabled val="1"/>
        </dgm:presLayoutVars>
      </dgm:prSet>
      <dgm:spPr/>
    </dgm:pt>
    <dgm:pt modelId="{27765574-7E78-4D7A-B7B5-301C7C4A7B83}" type="pres">
      <dgm:prSet presAssocID="{B0B630D8-1975-4B6D-9543-B4250446EE5A}" presName="parSh" presStyleCnt="0"/>
      <dgm:spPr/>
    </dgm:pt>
    <dgm:pt modelId="{D2377F44-B843-44CF-805D-57D50B02771E}" type="pres">
      <dgm:prSet presAssocID="{B0B630D8-1975-4B6D-9543-B4250446EE5A}" presName="lineNode" presStyleLbl="alignAccFollowNode1" presStyleIdx="12" presStyleCnt="15"/>
      <dgm:spPr/>
    </dgm:pt>
    <dgm:pt modelId="{255F370A-4F42-4665-BD50-DB9E08E794BC}" type="pres">
      <dgm:prSet presAssocID="{B0B630D8-1975-4B6D-9543-B4250446EE5A}" presName="lineArrowNode" presStyleLbl="alignAccFollowNode1" presStyleIdx="13" presStyleCnt="15"/>
      <dgm:spPr/>
    </dgm:pt>
    <dgm:pt modelId="{D927DA4E-C014-44B9-B316-D66AF4EA541C}" type="pres">
      <dgm:prSet presAssocID="{D7B21220-5952-4C0F-AA8E-216B8D9E75C3}" presName="sibTransNodeCircle" presStyleLbl="alignNode1" presStyleIdx="4" presStyleCnt="5">
        <dgm:presLayoutVars>
          <dgm:chMax val="0"/>
          <dgm:bulletEnabled/>
        </dgm:presLayoutVars>
      </dgm:prSet>
      <dgm:spPr/>
    </dgm:pt>
    <dgm:pt modelId="{595FE87C-F8C9-44A3-BE15-689ED1F854AB}" type="pres">
      <dgm:prSet presAssocID="{D7B21220-5952-4C0F-AA8E-216B8D9E75C3}" presName="spacerBetweenCircleAndCallout" presStyleCnt="0">
        <dgm:presLayoutVars/>
      </dgm:prSet>
      <dgm:spPr/>
    </dgm:pt>
    <dgm:pt modelId="{7BD04C46-CF53-43A1-9527-977A66BD60F9}" type="pres">
      <dgm:prSet presAssocID="{B0B630D8-1975-4B6D-9543-B4250446EE5A}" presName="nodeText" presStyleLbl="alignAccFollowNode1" presStyleIdx="14" presStyleCnt="15">
        <dgm:presLayoutVars>
          <dgm:bulletEnabled val="1"/>
        </dgm:presLayoutVars>
      </dgm:prSet>
      <dgm:spPr/>
    </dgm:pt>
  </dgm:ptLst>
  <dgm:cxnLst>
    <dgm:cxn modelId="{AC721B23-E3A6-4132-9940-529587500873}" srcId="{C2B75040-F6C5-47D6-9D7A-408D3E833114}" destId="{9AD3F5BD-FA89-4ECC-9DBC-4E004867424B}" srcOrd="3" destOrd="0" parTransId="{6FB68995-8D77-44CB-9343-F3619B038735}" sibTransId="{36982923-6F04-4287-A53C-080F42D5D549}"/>
    <dgm:cxn modelId="{1E586923-92C1-4084-9B3E-2CD144273EE8}" srcId="{C2B75040-F6C5-47D6-9D7A-408D3E833114}" destId="{B0B630D8-1975-4B6D-9543-B4250446EE5A}" srcOrd="4" destOrd="0" parTransId="{04070646-9634-47E5-BE05-F42A2D84317B}" sibTransId="{D7B21220-5952-4C0F-AA8E-216B8D9E75C3}"/>
    <dgm:cxn modelId="{97941824-BA81-486D-BDD8-8C5B812FA746}" type="presOf" srcId="{9AD3F5BD-FA89-4ECC-9DBC-4E004867424B}" destId="{DA42B61C-185E-45DE-B7ED-867FC693FE71}" srcOrd="0" destOrd="0" presId="urn:microsoft.com/office/officeart/2016/7/layout/LinearArrowProcessNumbered"/>
    <dgm:cxn modelId="{4AF86F27-163F-4D2B-978C-D529C22F2BB9}" type="presOf" srcId="{E6B15563-1604-42F6-9AAB-CB51299E4F55}" destId="{E03DE3EF-F98E-4044-97E3-4155012106AA}" srcOrd="0" destOrd="0" presId="urn:microsoft.com/office/officeart/2016/7/layout/LinearArrowProcessNumbered"/>
    <dgm:cxn modelId="{46DDA82C-D542-4810-80A0-E3BE4B1DB2D2}" type="presOf" srcId="{9CAF676D-A28D-4ABD-8A83-8F834B24BA8A}" destId="{FF9A086D-0B16-48D7-AB23-68218F7CFBB0}" srcOrd="0" destOrd="0" presId="urn:microsoft.com/office/officeart/2016/7/layout/LinearArrowProcessNumbered"/>
    <dgm:cxn modelId="{1DD43236-4337-4D79-9F71-A17AA92EFA29}" type="presOf" srcId="{6EAB7E70-CE04-4A7D-93A7-C88F69B96EB5}" destId="{E64ED550-B6C0-498D-911C-C26E1C0536EE}" srcOrd="0" destOrd="0" presId="urn:microsoft.com/office/officeart/2016/7/layout/LinearArrowProcessNumbered"/>
    <dgm:cxn modelId="{4C01FD80-43C0-4961-801D-C69B5176D083}" srcId="{C2B75040-F6C5-47D6-9D7A-408D3E833114}" destId="{6312B045-5B98-448B-BCB6-BADF23FC1B92}" srcOrd="1" destOrd="0" parTransId="{D62DBD3E-11F4-4316-BF5F-21D4363EECD2}" sibTransId="{253EB6A7-1ABF-4155-B48C-0E6A41691DF8}"/>
    <dgm:cxn modelId="{511B0385-C9AD-4E69-8907-C3218E14993A}" type="presOf" srcId="{B0B630D8-1975-4B6D-9543-B4250446EE5A}" destId="{7BD04C46-CF53-43A1-9527-977A66BD60F9}" srcOrd="0" destOrd="0" presId="urn:microsoft.com/office/officeart/2016/7/layout/LinearArrowProcessNumbered"/>
    <dgm:cxn modelId="{71BA6E93-7C4A-47A7-A50B-F52FA01A7C9B}" type="presOf" srcId="{C2B75040-F6C5-47D6-9D7A-408D3E833114}" destId="{7077832E-16C0-4A96-9CA3-45AEF28B7557}" srcOrd="0" destOrd="0" presId="urn:microsoft.com/office/officeart/2016/7/layout/LinearArrowProcessNumbered"/>
    <dgm:cxn modelId="{F53695B2-BFA9-4A95-82B0-A34CB2AE199D}" type="presOf" srcId="{6312B045-5B98-448B-BCB6-BADF23FC1B92}" destId="{5F716E3E-0121-4E2A-B605-240741B905A6}" srcOrd="0" destOrd="0" presId="urn:microsoft.com/office/officeart/2016/7/layout/LinearArrowProcessNumbered"/>
    <dgm:cxn modelId="{87A67DC8-BC70-4608-9E81-23255918F7F7}" type="presOf" srcId="{CD470162-E1AB-4BDA-A441-79BB90BE1C0D}" destId="{19A03CDB-3682-4324-9A95-0122D57A3270}" srcOrd="0" destOrd="0" presId="urn:microsoft.com/office/officeart/2016/7/layout/LinearArrowProcessNumbered"/>
    <dgm:cxn modelId="{F8F18FCD-F933-47E0-B9ED-CB70A1224421}" srcId="{C2B75040-F6C5-47D6-9D7A-408D3E833114}" destId="{E6B15563-1604-42F6-9AAB-CB51299E4F55}" srcOrd="0" destOrd="0" parTransId="{22CC49F5-68EA-45C6-8FCB-18D8801AA9C9}" sibTransId="{6EAB7E70-CE04-4A7D-93A7-C88F69B96EB5}"/>
    <dgm:cxn modelId="{3011B3D1-50CB-4C87-8AD1-75AE5F83E117}" type="presOf" srcId="{D7B21220-5952-4C0F-AA8E-216B8D9E75C3}" destId="{D927DA4E-C014-44B9-B316-D66AF4EA541C}" srcOrd="0" destOrd="0" presId="urn:microsoft.com/office/officeart/2016/7/layout/LinearArrowProcessNumbered"/>
    <dgm:cxn modelId="{78D0F0D9-E4CE-465A-B003-038C9AD95BBE}" type="presOf" srcId="{253EB6A7-1ABF-4155-B48C-0E6A41691DF8}" destId="{809638B4-104A-4FE6-A3A8-C5C6E78D36C6}" srcOrd="0" destOrd="0" presId="urn:microsoft.com/office/officeart/2016/7/layout/LinearArrowProcessNumbered"/>
    <dgm:cxn modelId="{A8EAF9E0-74F1-49CA-BB4D-25725B65B772}" type="presOf" srcId="{36982923-6F04-4287-A53C-080F42D5D549}" destId="{62E26C0D-C97B-4C4F-B582-60D0402D0488}" srcOrd="0" destOrd="0" presId="urn:microsoft.com/office/officeart/2016/7/layout/LinearArrowProcessNumbered"/>
    <dgm:cxn modelId="{B59664E2-A113-4C24-98DA-E242F85278F9}" srcId="{C2B75040-F6C5-47D6-9D7A-408D3E833114}" destId="{9CAF676D-A28D-4ABD-8A83-8F834B24BA8A}" srcOrd="2" destOrd="0" parTransId="{90E976E3-5CA1-4EB4-AE5F-8B210A76C096}" sibTransId="{CD470162-E1AB-4BDA-A441-79BB90BE1C0D}"/>
    <dgm:cxn modelId="{4539C4CA-8857-4D7D-958D-C738F8B01859}" type="presParOf" srcId="{7077832E-16C0-4A96-9CA3-45AEF28B7557}" destId="{8B6EE5E1-34CA-4932-95FF-CE7F099D00CE}" srcOrd="0" destOrd="0" presId="urn:microsoft.com/office/officeart/2016/7/layout/LinearArrowProcessNumbered"/>
    <dgm:cxn modelId="{2038E884-DF70-45E7-8BB3-E47BD0543798}" type="presParOf" srcId="{8B6EE5E1-34CA-4932-95FF-CE7F099D00CE}" destId="{7549FC24-AEDE-40B3-A6A4-E982893AFDD4}" srcOrd="0" destOrd="0" presId="urn:microsoft.com/office/officeart/2016/7/layout/LinearArrowProcessNumbered"/>
    <dgm:cxn modelId="{72CE62A8-9CB4-40AE-85B7-A8C6D9BD91B9}" type="presParOf" srcId="{8B6EE5E1-34CA-4932-95FF-CE7F099D00CE}" destId="{C94B2B70-DED8-4E3C-AB2C-2F40DF9BE06F}" srcOrd="1" destOrd="0" presId="urn:microsoft.com/office/officeart/2016/7/layout/LinearArrowProcessNumbered"/>
    <dgm:cxn modelId="{3E676D1E-3DF1-480E-97A5-0B65C97B2D93}" type="presParOf" srcId="{C94B2B70-DED8-4E3C-AB2C-2F40DF9BE06F}" destId="{505611C7-A853-4335-B544-7F52B0F7F17B}" srcOrd="0" destOrd="0" presId="urn:microsoft.com/office/officeart/2016/7/layout/LinearArrowProcessNumbered"/>
    <dgm:cxn modelId="{99C3F180-8C5C-47DD-A69E-6D5291344DBA}" type="presParOf" srcId="{C94B2B70-DED8-4E3C-AB2C-2F40DF9BE06F}" destId="{B7D5726E-09AB-4310-B621-A25316B57422}" srcOrd="1" destOrd="0" presId="urn:microsoft.com/office/officeart/2016/7/layout/LinearArrowProcessNumbered"/>
    <dgm:cxn modelId="{B3ABF81E-1002-43EB-A5ED-BEAF35EA7FCE}" type="presParOf" srcId="{C94B2B70-DED8-4E3C-AB2C-2F40DF9BE06F}" destId="{E64ED550-B6C0-498D-911C-C26E1C0536EE}" srcOrd="2" destOrd="0" presId="urn:microsoft.com/office/officeart/2016/7/layout/LinearArrowProcessNumbered"/>
    <dgm:cxn modelId="{96A27A64-D523-4099-A55F-4E08D9C292C0}" type="presParOf" srcId="{C94B2B70-DED8-4E3C-AB2C-2F40DF9BE06F}" destId="{19996862-7922-4064-8AD6-65ED3DBD671E}" srcOrd="3" destOrd="0" presId="urn:microsoft.com/office/officeart/2016/7/layout/LinearArrowProcessNumbered"/>
    <dgm:cxn modelId="{EBDFD286-AB76-4220-92C8-10ADA6FF016C}" type="presParOf" srcId="{8B6EE5E1-34CA-4932-95FF-CE7F099D00CE}" destId="{E03DE3EF-F98E-4044-97E3-4155012106AA}" srcOrd="2" destOrd="0" presId="urn:microsoft.com/office/officeart/2016/7/layout/LinearArrowProcessNumbered"/>
    <dgm:cxn modelId="{EAE8AE04-83AF-4005-8F82-96063E189C64}" type="presParOf" srcId="{7077832E-16C0-4A96-9CA3-45AEF28B7557}" destId="{8ADC6279-6758-4746-B32D-1B5DC8D22CFD}" srcOrd="1" destOrd="0" presId="urn:microsoft.com/office/officeart/2016/7/layout/LinearArrowProcessNumbered"/>
    <dgm:cxn modelId="{415AA41F-2224-4B7B-B139-4B7F590E2ED6}" type="presParOf" srcId="{7077832E-16C0-4A96-9CA3-45AEF28B7557}" destId="{373DF4D5-DDA1-4852-99AF-28F464040690}" srcOrd="2" destOrd="0" presId="urn:microsoft.com/office/officeart/2016/7/layout/LinearArrowProcessNumbered"/>
    <dgm:cxn modelId="{790779A4-474D-43B6-B9DF-2C6187C93D20}" type="presParOf" srcId="{373DF4D5-DDA1-4852-99AF-28F464040690}" destId="{6CDB421F-6E41-4BC8-AA77-C078267DF85F}" srcOrd="0" destOrd="0" presId="urn:microsoft.com/office/officeart/2016/7/layout/LinearArrowProcessNumbered"/>
    <dgm:cxn modelId="{17D58594-5A1E-4F79-993A-1BD28DAC25C2}" type="presParOf" srcId="{373DF4D5-DDA1-4852-99AF-28F464040690}" destId="{92038CAB-97F2-48FA-B6DE-018C0B327CCC}" srcOrd="1" destOrd="0" presId="urn:microsoft.com/office/officeart/2016/7/layout/LinearArrowProcessNumbered"/>
    <dgm:cxn modelId="{A2BAD92D-8379-41F3-B4F8-04FE0E08E0F4}" type="presParOf" srcId="{92038CAB-97F2-48FA-B6DE-018C0B327CCC}" destId="{7C777C68-5C50-446B-93B1-DD3B346AB60C}" srcOrd="0" destOrd="0" presId="urn:microsoft.com/office/officeart/2016/7/layout/LinearArrowProcessNumbered"/>
    <dgm:cxn modelId="{0419E48E-D6C8-4E80-AC0F-E449A8F94E90}" type="presParOf" srcId="{92038CAB-97F2-48FA-B6DE-018C0B327CCC}" destId="{74B5CCCD-7FE1-4A2F-88D3-29C747958303}" srcOrd="1" destOrd="0" presId="urn:microsoft.com/office/officeart/2016/7/layout/LinearArrowProcessNumbered"/>
    <dgm:cxn modelId="{D341F2A0-02FF-4557-B238-DE239921956D}" type="presParOf" srcId="{92038CAB-97F2-48FA-B6DE-018C0B327CCC}" destId="{809638B4-104A-4FE6-A3A8-C5C6E78D36C6}" srcOrd="2" destOrd="0" presId="urn:microsoft.com/office/officeart/2016/7/layout/LinearArrowProcessNumbered"/>
    <dgm:cxn modelId="{2AE8B080-D057-4D44-B1EE-EC5DD7A8ADDF}" type="presParOf" srcId="{92038CAB-97F2-48FA-B6DE-018C0B327CCC}" destId="{44FB342A-73A4-4C8C-9B43-C7F50207AD04}" srcOrd="3" destOrd="0" presId="urn:microsoft.com/office/officeart/2016/7/layout/LinearArrowProcessNumbered"/>
    <dgm:cxn modelId="{178B4253-BFE9-49F1-86BF-FD25FA787D1A}" type="presParOf" srcId="{373DF4D5-DDA1-4852-99AF-28F464040690}" destId="{5F716E3E-0121-4E2A-B605-240741B905A6}" srcOrd="2" destOrd="0" presId="urn:microsoft.com/office/officeart/2016/7/layout/LinearArrowProcessNumbered"/>
    <dgm:cxn modelId="{1C356FC5-9E4C-409A-A3F6-4E44DD0F3DA0}" type="presParOf" srcId="{7077832E-16C0-4A96-9CA3-45AEF28B7557}" destId="{3ACC4278-8C81-4288-934F-9800A45E8A89}" srcOrd="3" destOrd="0" presId="urn:microsoft.com/office/officeart/2016/7/layout/LinearArrowProcessNumbered"/>
    <dgm:cxn modelId="{2981F82D-8D94-44D1-8263-7F0AA9C188CC}" type="presParOf" srcId="{7077832E-16C0-4A96-9CA3-45AEF28B7557}" destId="{5585E2CF-3253-42AB-B271-29739E40D626}" srcOrd="4" destOrd="0" presId="urn:microsoft.com/office/officeart/2016/7/layout/LinearArrowProcessNumbered"/>
    <dgm:cxn modelId="{BE9B462A-0280-47BC-8AF2-69412F964C37}" type="presParOf" srcId="{5585E2CF-3253-42AB-B271-29739E40D626}" destId="{DEA02481-4D6A-4000-9C1A-9982FAEF92C0}" srcOrd="0" destOrd="0" presId="urn:microsoft.com/office/officeart/2016/7/layout/LinearArrowProcessNumbered"/>
    <dgm:cxn modelId="{57AE3F40-C986-4C94-905B-837E09A3C8B3}" type="presParOf" srcId="{5585E2CF-3253-42AB-B271-29739E40D626}" destId="{58F279D3-4555-4C68-A5A8-6168ECDFB619}" srcOrd="1" destOrd="0" presId="urn:microsoft.com/office/officeart/2016/7/layout/LinearArrowProcessNumbered"/>
    <dgm:cxn modelId="{0CB3AA88-421B-4307-8C4C-363F1FAB477F}" type="presParOf" srcId="{58F279D3-4555-4C68-A5A8-6168ECDFB619}" destId="{2EFC133F-C65A-44BF-9B9B-64AB1E9487A0}" srcOrd="0" destOrd="0" presId="urn:microsoft.com/office/officeart/2016/7/layout/LinearArrowProcessNumbered"/>
    <dgm:cxn modelId="{9AEC4A91-0E5D-4445-9132-F83D03F9511E}" type="presParOf" srcId="{58F279D3-4555-4C68-A5A8-6168ECDFB619}" destId="{5A16A025-0BE2-4C73-8F18-53F01E3F7A79}" srcOrd="1" destOrd="0" presId="urn:microsoft.com/office/officeart/2016/7/layout/LinearArrowProcessNumbered"/>
    <dgm:cxn modelId="{D19ECC96-381E-47B1-A466-F59B70D28E59}" type="presParOf" srcId="{58F279D3-4555-4C68-A5A8-6168ECDFB619}" destId="{19A03CDB-3682-4324-9A95-0122D57A3270}" srcOrd="2" destOrd="0" presId="urn:microsoft.com/office/officeart/2016/7/layout/LinearArrowProcessNumbered"/>
    <dgm:cxn modelId="{83BF8295-FFF0-4099-96F7-17D5C5C79890}" type="presParOf" srcId="{58F279D3-4555-4C68-A5A8-6168ECDFB619}" destId="{EDDC76C2-DEF0-48C7-AE58-748AE7BF71F7}" srcOrd="3" destOrd="0" presId="urn:microsoft.com/office/officeart/2016/7/layout/LinearArrowProcessNumbered"/>
    <dgm:cxn modelId="{9F0D293E-FF2F-4D24-95B9-820CDAC4C6CB}" type="presParOf" srcId="{5585E2CF-3253-42AB-B271-29739E40D626}" destId="{FF9A086D-0B16-48D7-AB23-68218F7CFBB0}" srcOrd="2" destOrd="0" presId="urn:microsoft.com/office/officeart/2016/7/layout/LinearArrowProcessNumbered"/>
    <dgm:cxn modelId="{FABE90C1-AD99-47AC-9AD9-CB963E249B5F}" type="presParOf" srcId="{7077832E-16C0-4A96-9CA3-45AEF28B7557}" destId="{B7D4A665-139A-4D58-A38B-C446041675A3}" srcOrd="5" destOrd="0" presId="urn:microsoft.com/office/officeart/2016/7/layout/LinearArrowProcessNumbered"/>
    <dgm:cxn modelId="{A324C73D-CD78-4EE3-9364-B5A22443CE6B}" type="presParOf" srcId="{7077832E-16C0-4A96-9CA3-45AEF28B7557}" destId="{E1E4E79E-BF7C-44F6-90DC-2A2DD750ABAA}" srcOrd="6" destOrd="0" presId="urn:microsoft.com/office/officeart/2016/7/layout/LinearArrowProcessNumbered"/>
    <dgm:cxn modelId="{93A3192E-30FF-4769-8BD1-5BDDE139FE15}" type="presParOf" srcId="{E1E4E79E-BF7C-44F6-90DC-2A2DD750ABAA}" destId="{106F64B4-A7F9-426B-97F1-525C8FF5A2D1}" srcOrd="0" destOrd="0" presId="urn:microsoft.com/office/officeart/2016/7/layout/LinearArrowProcessNumbered"/>
    <dgm:cxn modelId="{EB7C6F33-9E19-41FC-B8B9-2B13C65E4DF8}" type="presParOf" srcId="{E1E4E79E-BF7C-44F6-90DC-2A2DD750ABAA}" destId="{31E6204C-E47D-433F-A2A0-86F06BE8B3AB}" srcOrd="1" destOrd="0" presId="urn:microsoft.com/office/officeart/2016/7/layout/LinearArrowProcessNumbered"/>
    <dgm:cxn modelId="{DC98A7FC-269D-4D55-8DD8-BA8B5750FCA4}" type="presParOf" srcId="{31E6204C-E47D-433F-A2A0-86F06BE8B3AB}" destId="{4E8DA6E9-73EE-4B31-9160-1676BBCE89EB}" srcOrd="0" destOrd="0" presId="urn:microsoft.com/office/officeart/2016/7/layout/LinearArrowProcessNumbered"/>
    <dgm:cxn modelId="{80FC0197-F16B-4876-8A49-039A3EADB6DB}" type="presParOf" srcId="{31E6204C-E47D-433F-A2A0-86F06BE8B3AB}" destId="{F9F9C2E2-ED58-47BF-99F2-5689E70F12EC}" srcOrd="1" destOrd="0" presId="urn:microsoft.com/office/officeart/2016/7/layout/LinearArrowProcessNumbered"/>
    <dgm:cxn modelId="{92633605-F355-4162-B6A3-E057BE228F51}" type="presParOf" srcId="{31E6204C-E47D-433F-A2A0-86F06BE8B3AB}" destId="{62E26C0D-C97B-4C4F-B582-60D0402D0488}" srcOrd="2" destOrd="0" presId="urn:microsoft.com/office/officeart/2016/7/layout/LinearArrowProcessNumbered"/>
    <dgm:cxn modelId="{5AFC2242-F879-4CB0-8689-0790BF600726}" type="presParOf" srcId="{31E6204C-E47D-433F-A2A0-86F06BE8B3AB}" destId="{DA6CEC7D-20CE-4DC9-8370-1D383D5DC200}" srcOrd="3" destOrd="0" presId="urn:microsoft.com/office/officeart/2016/7/layout/LinearArrowProcessNumbered"/>
    <dgm:cxn modelId="{3399A723-09F0-4E2C-9D32-711EE2D83F88}" type="presParOf" srcId="{E1E4E79E-BF7C-44F6-90DC-2A2DD750ABAA}" destId="{DA42B61C-185E-45DE-B7ED-867FC693FE71}" srcOrd="2" destOrd="0" presId="urn:microsoft.com/office/officeart/2016/7/layout/LinearArrowProcessNumbered"/>
    <dgm:cxn modelId="{780AD654-4CFE-4EB5-8290-FFE047410608}" type="presParOf" srcId="{7077832E-16C0-4A96-9CA3-45AEF28B7557}" destId="{F403DC73-DCBE-42EC-A43F-F3EE5BFBCC93}" srcOrd="7" destOrd="0" presId="urn:microsoft.com/office/officeart/2016/7/layout/LinearArrowProcessNumbered"/>
    <dgm:cxn modelId="{C9E3DA50-84EE-4183-AE75-FB9E3D3D29AB}" type="presParOf" srcId="{7077832E-16C0-4A96-9CA3-45AEF28B7557}" destId="{A386DBEA-5117-4A9B-90FC-CE1639829E3E}" srcOrd="8" destOrd="0" presId="urn:microsoft.com/office/officeart/2016/7/layout/LinearArrowProcessNumbered"/>
    <dgm:cxn modelId="{70A6303C-BDBB-442C-BE66-CBF1E4D67EF0}" type="presParOf" srcId="{A386DBEA-5117-4A9B-90FC-CE1639829E3E}" destId="{B584D39D-E5AD-4D4F-BCB7-497BEACAB09F}" srcOrd="0" destOrd="0" presId="urn:microsoft.com/office/officeart/2016/7/layout/LinearArrowProcessNumbered"/>
    <dgm:cxn modelId="{B5C9CB25-E7B5-4A6D-B5E7-84940660EB54}" type="presParOf" srcId="{A386DBEA-5117-4A9B-90FC-CE1639829E3E}" destId="{27765574-7E78-4D7A-B7B5-301C7C4A7B83}" srcOrd="1" destOrd="0" presId="urn:microsoft.com/office/officeart/2016/7/layout/LinearArrowProcessNumbered"/>
    <dgm:cxn modelId="{30682D6C-BB03-487F-A2C8-6EE4301647DF}" type="presParOf" srcId="{27765574-7E78-4D7A-B7B5-301C7C4A7B83}" destId="{D2377F44-B843-44CF-805D-57D50B02771E}" srcOrd="0" destOrd="0" presId="urn:microsoft.com/office/officeart/2016/7/layout/LinearArrowProcessNumbered"/>
    <dgm:cxn modelId="{FE19B278-B054-4F1E-9D40-40CC82F53E5A}" type="presParOf" srcId="{27765574-7E78-4D7A-B7B5-301C7C4A7B83}" destId="{255F370A-4F42-4665-BD50-DB9E08E794BC}" srcOrd="1" destOrd="0" presId="urn:microsoft.com/office/officeart/2016/7/layout/LinearArrowProcessNumbered"/>
    <dgm:cxn modelId="{F67A30E9-56FE-4F77-B516-7898B798C4E8}" type="presParOf" srcId="{27765574-7E78-4D7A-B7B5-301C7C4A7B83}" destId="{D927DA4E-C014-44B9-B316-D66AF4EA541C}" srcOrd="2" destOrd="0" presId="urn:microsoft.com/office/officeart/2016/7/layout/LinearArrowProcessNumbered"/>
    <dgm:cxn modelId="{DED429D6-9B1C-4127-812A-872BDEEB4053}" type="presParOf" srcId="{27765574-7E78-4D7A-B7B5-301C7C4A7B83}" destId="{595FE87C-F8C9-44A3-BE15-689ED1F854AB}" srcOrd="3" destOrd="0" presId="urn:microsoft.com/office/officeart/2016/7/layout/LinearArrowProcessNumbered"/>
    <dgm:cxn modelId="{F0D04E88-430B-4FFC-906E-824C894697CE}" type="presParOf" srcId="{A386DBEA-5117-4A9B-90FC-CE1639829E3E}" destId="{7BD04C46-CF53-43A1-9527-977A66BD60F9}"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638AF-F160-4BCE-BE48-051D33972A79}">
      <dsp:nvSpPr>
        <dsp:cNvPr id="0" name=""/>
        <dsp:cNvSpPr/>
      </dsp:nvSpPr>
      <dsp:spPr>
        <a:xfrm>
          <a:off x="0" y="1364"/>
          <a:ext cx="7886700" cy="6914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92F07F-D256-47B3-B45F-8B5B1B91202D}">
      <dsp:nvSpPr>
        <dsp:cNvPr id="0" name=""/>
        <dsp:cNvSpPr/>
      </dsp:nvSpPr>
      <dsp:spPr>
        <a:xfrm>
          <a:off x="209163" y="156940"/>
          <a:ext cx="380296" cy="3802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B35D1E-C5FC-48C8-9E38-A31828440D88}">
      <dsp:nvSpPr>
        <dsp:cNvPr id="0" name=""/>
        <dsp:cNvSpPr/>
      </dsp:nvSpPr>
      <dsp:spPr>
        <a:xfrm>
          <a:off x="798623" y="1364"/>
          <a:ext cx="7088076" cy="691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78" tIns="73178" rIns="73178" bIns="73178" numCol="1" spcCol="1270" anchor="ctr" anchorCtr="0">
          <a:noAutofit/>
        </a:bodyPr>
        <a:lstStyle/>
        <a:p>
          <a:pPr marL="0" lvl="0" indent="0" algn="l" defTabSz="755650">
            <a:lnSpc>
              <a:spcPct val="100000"/>
            </a:lnSpc>
            <a:spcBef>
              <a:spcPct val="0"/>
            </a:spcBef>
            <a:spcAft>
              <a:spcPct val="35000"/>
            </a:spcAft>
            <a:buNone/>
          </a:pPr>
          <a:r>
            <a:rPr lang="en-US" sz="1700" kern="1200"/>
            <a:t>Ensure all awards are adopted by the Local Board of Education for LEAs or the Board of Directors for non-LEAs</a:t>
          </a:r>
        </a:p>
      </dsp:txBody>
      <dsp:txXfrm>
        <a:off x="798623" y="1364"/>
        <a:ext cx="7088076" cy="691448"/>
      </dsp:txXfrm>
    </dsp:sp>
    <dsp:sp modelId="{02F90E1B-0F41-4CA8-84B3-CA239084DE5F}">
      <dsp:nvSpPr>
        <dsp:cNvPr id="0" name=""/>
        <dsp:cNvSpPr/>
      </dsp:nvSpPr>
      <dsp:spPr>
        <a:xfrm>
          <a:off x="0" y="865675"/>
          <a:ext cx="7886700" cy="6914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22D9AD-0914-4364-A078-45F783D86608}">
      <dsp:nvSpPr>
        <dsp:cNvPr id="0" name=""/>
        <dsp:cNvSpPr/>
      </dsp:nvSpPr>
      <dsp:spPr>
        <a:xfrm>
          <a:off x="209163" y="1021251"/>
          <a:ext cx="380296" cy="3802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39B20B-6CF8-480D-B7BF-0B633B42E69B}">
      <dsp:nvSpPr>
        <dsp:cNvPr id="0" name=""/>
        <dsp:cNvSpPr/>
      </dsp:nvSpPr>
      <dsp:spPr>
        <a:xfrm>
          <a:off x="798623" y="865675"/>
          <a:ext cx="7088076" cy="691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78" tIns="73178" rIns="73178" bIns="73178" numCol="1" spcCol="1270" anchor="ctr" anchorCtr="0">
          <a:noAutofit/>
        </a:bodyPr>
        <a:lstStyle/>
        <a:p>
          <a:pPr marL="0" lvl="0" indent="0" algn="l" defTabSz="755650">
            <a:lnSpc>
              <a:spcPct val="100000"/>
            </a:lnSpc>
            <a:spcBef>
              <a:spcPct val="0"/>
            </a:spcBef>
            <a:spcAft>
              <a:spcPct val="35000"/>
            </a:spcAft>
            <a:buNone/>
          </a:pPr>
          <a:r>
            <a:rPr lang="en-US" sz="1700" kern="1200"/>
            <a:t>Administer the sub grant from award to closeout in accordance with all applicable laws and regulations</a:t>
          </a:r>
        </a:p>
      </dsp:txBody>
      <dsp:txXfrm>
        <a:off x="798623" y="865675"/>
        <a:ext cx="7088076" cy="691448"/>
      </dsp:txXfrm>
    </dsp:sp>
    <dsp:sp modelId="{EF2F7F73-22FC-461D-8D24-41733CF2170D}">
      <dsp:nvSpPr>
        <dsp:cNvPr id="0" name=""/>
        <dsp:cNvSpPr/>
      </dsp:nvSpPr>
      <dsp:spPr>
        <a:xfrm>
          <a:off x="0" y="1729986"/>
          <a:ext cx="7886700" cy="6914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FD8A1A-EB6C-48E9-9C26-D7840192B4F3}">
      <dsp:nvSpPr>
        <dsp:cNvPr id="0" name=""/>
        <dsp:cNvSpPr/>
      </dsp:nvSpPr>
      <dsp:spPr>
        <a:xfrm>
          <a:off x="209163" y="1885562"/>
          <a:ext cx="380296" cy="3802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8A9464-4BA4-4EF4-A0CD-753E850B01A2}">
      <dsp:nvSpPr>
        <dsp:cNvPr id="0" name=""/>
        <dsp:cNvSpPr/>
      </dsp:nvSpPr>
      <dsp:spPr>
        <a:xfrm>
          <a:off x="798623" y="1729986"/>
          <a:ext cx="7088076" cy="691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78" tIns="73178" rIns="73178" bIns="73178" numCol="1" spcCol="1270" anchor="ctr" anchorCtr="0">
          <a:noAutofit/>
        </a:bodyPr>
        <a:lstStyle/>
        <a:p>
          <a:pPr marL="0" lvl="0" indent="0" algn="l" defTabSz="755650">
            <a:lnSpc>
              <a:spcPct val="100000"/>
            </a:lnSpc>
            <a:spcBef>
              <a:spcPct val="0"/>
            </a:spcBef>
            <a:spcAft>
              <a:spcPct val="35000"/>
            </a:spcAft>
            <a:buNone/>
          </a:pPr>
          <a:r>
            <a:rPr lang="en-US" sz="1700" kern="1200"/>
            <a:t>Serve as the organizational representative and point of contact for all business management aspects of the award agreement </a:t>
          </a:r>
        </a:p>
      </dsp:txBody>
      <dsp:txXfrm>
        <a:off x="798623" y="1729986"/>
        <a:ext cx="7088076" cy="691448"/>
      </dsp:txXfrm>
    </dsp:sp>
    <dsp:sp modelId="{19B24DFB-4F57-4E08-87C0-FCF89DBB1D0F}">
      <dsp:nvSpPr>
        <dsp:cNvPr id="0" name=""/>
        <dsp:cNvSpPr/>
      </dsp:nvSpPr>
      <dsp:spPr>
        <a:xfrm>
          <a:off x="0" y="2594297"/>
          <a:ext cx="7886700" cy="6914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DC432C-4E27-4364-9B85-48D458F56A47}">
      <dsp:nvSpPr>
        <dsp:cNvPr id="0" name=""/>
        <dsp:cNvSpPr/>
      </dsp:nvSpPr>
      <dsp:spPr>
        <a:xfrm>
          <a:off x="209163" y="2749873"/>
          <a:ext cx="380296" cy="3802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ECC4B5-9591-4458-BD25-2DE9BE12BD17}">
      <dsp:nvSpPr>
        <dsp:cNvPr id="0" name=""/>
        <dsp:cNvSpPr/>
      </dsp:nvSpPr>
      <dsp:spPr>
        <a:xfrm>
          <a:off x="798623" y="2594297"/>
          <a:ext cx="7088076" cy="691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78" tIns="73178" rIns="73178" bIns="73178" numCol="1" spcCol="1270" anchor="ctr" anchorCtr="0">
          <a:noAutofit/>
        </a:bodyPr>
        <a:lstStyle/>
        <a:p>
          <a:pPr marL="0" lvl="0" indent="0" algn="l" defTabSz="755650">
            <a:lnSpc>
              <a:spcPct val="100000"/>
            </a:lnSpc>
            <a:spcBef>
              <a:spcPct val="0"/>
            </a:spcBef>
            <a:spcAft>
              <a:spcPct val="35000"/>
            </a:spcAft>
            <a:buNone/>
          </a:pPr>
          <a:r>
            <a:rPr lang="en-US" sz="1700" kern="1200"/>
            <a:t>Apply approapriate management controls using management systems, checklist and records</a:t>
          </a:r>
        </a:p>
      </dsp:txBody>
      <dsp:txXfrm>
        <a:off x="798623" y="2594297"/>
        <a:ext cx="7088076" cy="6914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611C7-A853-4335-B544-7F52B0F7F17B}">
      <dsp:nvSpPr>
        <dsp:cNvPr id="0" name=""/>
        <dsp:cNvSpPr/>
      </dsp:nvSpPr>
      <dsp:spPr>
        <a:xfrm>
          <a:off x="792520" y="577920"/>
          <a:ext cx="630165" cy="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D5726E-09AB-4310-B621-A25316B57422}">
      <dsp:nvSpPr>
        <dsp:cNvPr id="0" name=""/>
        <dsp:cNvSpPr/>
      </dsp:nvSpPr>
      <dsp:spPr>
        <a:xfrm>
          <a:off x="1460496" y="524971"/>
          <a:ext cx="72469" cy="136246"/>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4ED550-B6C0-498D-911C-C26E1C0536EE}">
      <dsp:nvSpPr>
        <dsp:cNvPr id="0" name=""/>
        <dsp:cNvSpPr/>
      </dsp:nvSpPr>
      <dsp:spPr>
        <a:xfrm>
          <a:off x="418080" y="282287"/>
          <a:ext cx="591338" cy="59133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47" tIns="22947" rIns="22947" bIns="22947" numCol="1" spcCol="1270" anchor="ctr" anchorCtr="0">
          <a:noAutofit/>
        </a:bodyPr>
        <a:lstStyle/>
        <a:p>
          <a:pPr marL="0" lvl="0" indent="0" algn="ctr" defTabSz="1155700">
            <a:lnSpc>
              <a:spcPct val="90000"/>
            </a:lnSpc>
            <a:spcBef>
              <a:spcPct val="0"/>
            </a:spcBef>
            <a:spcAft>
              <a:spcPct val="35000"/>
            </a:spcAft>
            <a:buNone/>
          </a:pPr>
          <a:r>
            <a:rPr lang="en-US" sz="2600" kern="1200"/>
            <a:t>1</a:t>
          </a:r>
        </a:p>
      </dsp:txBody>
      <dsp:txXfrm>
        <a:off x="504679" y="368886"/>
        <a:ext cx="418140" cy="418140"/>
      </dsp:txXfrm>
    </dsp:sp>
    <dsp:sp modelId="{E03DE3EF-F98E-4044-97E3-4155012106AA}">
      <dsp:nvSpPr>
        <dsp:cNvPr id="0" name=""/>
        <dsp:cNvSpPr/>
      </dsp:nvSpPr>
      <dsp:spPr>
        <a:xfrm>
          <a:off x="4812" y="1039224"/>
          <a:ext cx="1417873"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843" tIns="165100" rIns="111843" bIns="165100" numCol="1" spcCol="1270" anchor="t" anchorCtr="0">
          <a:noAutofit/>
        </a:bodyPr>
        <a:lstStyle/>
        <a:p>
          <a:pPr marL="0" lvl="0" indent="0" algn="l" defTabSz="488950">
            <a:lnSpc>
              <a:spcPct val="90000"/>
            </a:lnSpc>
            <a:spcBef>
              <a:spcPct val="0"/>
            </a:spcBef>
            <a:spcAft>
              <a:spcPct val="35000"/>
            </a:spcAft>
            <a:buNone/>
          </a:pPr>
          <a:r>
            <a:rPr lang="en-US" sz="1100" kern="1200"/>
            <a:t>Assemble appropriate staff resources and communicate compliance requirements and resources to the subgrant</a:t>
          </a:r>
        </a:p>
      </dsp:txBody>
      <dsp:txXfrm>
        <a:off x="4812" y="1322799"/>
        <a:ext cx="1417873" cy="1682025"/>
      </dsp:txXfrm>
    </dsp:sp>
    <dsp:sp modelId="{7C777C68-5C50-446B-93B1-DD3B346AB60C}">
      <dsp:nvSpPr>
        <dsp:cNvPr id="0" name=""/>
        <dsp:cNvSpPr/>
      </dsp:nvSpPr>
      <dsp:spPr>
        <a:xfrm>
          <a:off x="1580227" y="577919"/>
          <a:ext cx="1417873" cy="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B5CCCD-7FE1-4A2F-88D3-29C747958303}">
      <dsp:nvSpPr>
        <dsp:cNvPr id="0" name=""/>
        <dsp:cNvSpPr/>
      </dsp:nvSpPr>
      <dsp:spPr>
        <a:xfrm>
          <a:off x="3035911" y="524970"/>
          <a:ext cx="72469" cy="136248"/>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9638B4-104A-4FE6-A3A8-C5C6E78D36C6}">
      <dsp:nvSpPr>
        <dsp:cNvPr id="0" name=""/>
        <dsp:cNvSpPr/>
      </dsp:nvSpPr>
      <dsp:spPr>
        <a:xfrm>
          <a:off x="1993495" y="282286"/>
          <a:ext cx="591338" cy="59133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47" tIns="22947" rIns="22947" bIns="22947" numCol="1" spcCol="1270" anchor="ctr" anchorCtr="0">
          <a:noAutofit/>
        </a:bodyPr>
        <a:lstStyle/>
        <a:p>
          <a:pPr marL="0" lvl="0" indent="0" algn="ctr" defTabSz="1155700">
            <a:lnSpc>
              <a:spcPct val="90000"/>
            </a:lnSpc>
            <a:spcBef>
              <a:spcPct val="0"/>
            </a:spcBef>
            <a:spcAft>
              <a:spcPct val="35000"/>
            </a:spcAft>
            <a:buNone/>
          </a:pPr>
          <a:r>
            <a:rPr lang="en-US" sz="2600" kern="1200"/>
            <a:t>2</a:t>
          </a:r>
        </a:p>
      </dsp:txBody>
      <dsp:txXfrm>
        <a:off x="2080094" y="368885"/>
        <a:ext cx="418140" cy="418140"/>
      </dsp:txXfrm>
    </dsp:sp>
    <dsp:sp modelId="{5F716E3E-0121-4E2A-B605-240741B905A6}">
      <dsp:nvSpPr>
        <dsp:cNvPr id="0" name=""/>
        <dsp:cNvSpPr/>
      </dsp:nvSpPr>
      <dsp:spPr>
        <a:xfrm>
          <a:off x="1580227" y="1039224"/>
          <a:ext cx="1417873"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843" tIns="165100" rIns="111843" bIns="165100" numCol="1" spcCol="1270" anchor="t" anchorCtr="0">
          <a:noAutofit/>
        </a:bodyPr>
        <a:lstStyle/>
        <a:p>
          <a:pPr marL="0" lvl="0" indent="0" algn="l" defTabSz="488950">
            <a:lnSpc>
              <a:spcPct val="90000"/>
            </a:lnSpc>
            <a:spcBef>
              <a:spcPct val="0"/>
            </a:spcBef>
            <a:spcAft>
              <a:spcPct val="35000"/>
            </a:spcAft>
            <a:buNone/>
          </a:pPr>
          <a:r>
            <a:rPr lang="en-US" sz="1100" kern="1200"/>
            <a:t>Keep abreast of changes in policies, procedures or requirements and continue to advise program staff of subgrant requirements </a:t>
          </a:r>
        </a:p>
      </dsp:txBody>
      <dsp:txXfrm>
        <a:off x="1580227" y="1322799"/>
        <a:ext cx="1417873" cy="1682025"/>
      </dsp:txXfrm>
    </dsp:sp>
    <dsp:sp modelId="{2EFC133F-C65A-44BF-9B9B-64AB1E9487A0}">
      <dsp:nvSpPr>
        <dsp:cNvPr id="0" name=""/>
        <dsp:cNvSpPr/>
      </dsp:nvSpPr>
      <dsp:spPr>
        <a:xfrm>
          <a:off x="3155642" y="577919"/>
          <a:ext cx="1417873" cy="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16A025-0BE2-4C73-8F18-53F01E3F7A79}">
      <dsp:nvSpPr>
        <dsp:cNvPr id="0" name=""/>
        <dsp:cNvSpPr/>
      </dsp:nvSpPr>
      <dsp:spPr>
        <a:xfrm>
          <a:off x="4611325" y="524969"/>
          <a:ext cx="72469" cy="136248"/>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A03CDB-3682-4324-9A95-0122D57A3270}">
      <dsp:nvSpPr>
        <dsp:cNvPr id="0" name=""/>
        <dsp:cNvSpPr/>
      </dsp:nvSpPr>
      <dsp:spPr>
        <a:xfrm>
          <a:off x="3568910" y="282286"/>
          <a:ext cx="591338" cy="59133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47" tIns="22947" rIns="22947" bIns="22947" numCol="1" spcCol="1270" anchor="ctr" anchorCtr="0">
          <a:noAutofit/>
        </a:bodyPr>
        <a:lstStyle/>
        <a:p>
          <a:pPr marL="0" lvl="0" indent="0" algn="ctr" defTabSz="1155700">
            <a:lnSpc>
              <a:spcPct val="90000"/>
            </a:lnSpc>
            <a:spcBef>
              <a:spcPct val="0"/>
            </a:spcBef>
            <a:spcAft>
              <a:spcPct val="35000"/>
            </a:spcAft>
            <a:buNone/>
          </a:pPr>
          <a:r>
            <a:rPr lang="en-US" sz="2600" kern="1200"/>
            <a:t>3</a:t>
          </a:r>
        </a:p>
      </dsp:txBody>
      <dsp:txXfrm>
        <a:off x="3655509" y="368885"/>
        <a:ext cx="418140" cy="418140"/>
      </dsp:txXfrm>
    </dsp:sp>
    <dsp:sp modelId="{FF9A086D-0B16-48D7-AB23-68218F7CFBB0}">
      <dsp:nvSpPr>
        <dsp:cNvPr id="0" name=""/>
        <dsp:cNvSpPr/>
      </dsp:nvSpPr>
      <dsp:spPr>
        <a:xfrm>
          <a:off x="3155642" y="1039224"/>
          <a:ext cx="1417873"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843" tIns="165100" rIns="111843" bIns="165100" numCol="1" spcCol="1270" anchor="t" anchorCtr="0">
          <a:noAutofit/>
        </a:bodyPr>
        <a:lstStyle/>
        <a:p>
          <a:pPr marL="0" lvl="0" indent="0" algn="l" defTabSz="488950">
            <a:lnSpc>
              <a:spcPct val="90000"/>
            </a:lnSpc>
            <a:spcBef>
              <a:spcPct val="0"/>
            </a:spcBef>
            <a:spcAft>
              <a:spcPct val="35000"/>
            </a:spcAft>
            <a:buNone/>
          </a:pPr>
          <a:r>
            <a:rPr lang="en-US" sz="1100" kern="1200"/>
            <a:t>Submit reimbursement request no later than the 12th of each month</a:t>
          </a:r>
        </a:p>
      </dsp:txBody>
      <dsp:txXfrm>
        <a:off x="3155642" y="1322799"/>
        <a:ext cx="1417873" cy="1682025"/>
      </dsp:txXfrm>
    </dsp:sp>
    <dsp:sp modelId="{4E8DA6E9-73EE-4B31-9160-1676BBCE89EB}">
      <dsp:nvSpPr>
        <dsp:cNvPr id="0" name=""/>
        <dsp:cNvSpPr/>
      </dsp:nvSpPr>
      <dsp:spPr>
        <a:xfrm>
          <a:off x="4731057" y="577919"/>
          <a:ext cx="1417873"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F9C2E2-ED58-47BF-99F2-5689E70F12EC}">
      <dsp:nvSpPr>
        <dsp:cNvPr id="0" name=""/>
        <dsp:cNvSpPr/>
      </dsp:nvSpPr>
      <dsp:spPr>
        <a:xfrm>
          <a:off x="6186740" y="524969"/>
          <a:ext cx="72469" cy="136248"/>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E26C0D-C97B-4C4F-B582-60D0402D0488}">
      <dsp:nvSpPr>
        <dsp:cNvPr id="0" name=""/>
        <dsp:cNvSpPr/>
      </dsp:nvSpPr>
      <dsp:spPr>
        <a:xfrm>
          <a:off x="5144324" y="282286"/>
          <a:ext cx="591338" cy="59133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47" tIns="22947" rIns="22947" bIns="22947" numCol="1" spcCol="1270" anchor="ctr" anchorCtr="0">
          <a:noAutofit/>
        </a:bodyPr>
        <a:lstStyle/>
        <a:p>
          <a:pPr marL="0" lvl="0" indent="0" algn="ctr" defTabSz="1155700">
            <a:lnSpc>
              <a:spcPct val="90000"/>
            </a:lnSpc>
            <a:spcBef>
              <a:spcPct val="0"/>
            </a:spcBef>
            <a:spcAft>
              <a:spcPct val="35000"/>
            </a:spcAft>
            <a:buNone/>
          </a:pPr>
          <a:r>
            <a:rPr lang="en-US" sz="2600" kern="1200"/>
            <a:t>4</a:t>
          </a:r>
        </a:p>
      </dsp:txBody>
      <dsp:txXfrm>
        <a:off x="5230923" y="368885"/>
        <a:ext cx="418140" cy="418140"/>
      </dsp:txXfrm>
    </dsp:sp>
    <dsp:sp modelId="{DA42B61C-185E-45DE-B7ED-867FC693FE71}">
      <dsp:nvSpPr>
        <dsp:cNvPr id="0" name=""/>
        <dsp:cNvSpPr/>
      </dsp:nvSpPr>
      <dsp:spPr>
        <a:xfrm>
          <a:off x="4731057" y="1039224"/>
          <a:ext cx="1417873"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843" tIns="165100" rIns="111843" bIns="165100" numCol="1" spcCol="1270" anchor="t" anchorCtr="0">
          <a:noAutofit/>
        </a:bodyPr>
        <a:lstStyle/>
        <a:p>
          <a:pPr marL="0" lvl="0" indent="0" algn="l" defTabSz="488950">
            <a:lnSpc>
              <a:spcPct val="90000"/>
            </a:lnSpc>
            <a:spcBef>
              <a:spcPct val="0"/>
            </a:spcBef>
            <a:spcAft>
              <a:spcPct val="35000"/>
            </a:spcAft>
            <a:buNone/>
          </a:pPr>
          <a:r>
            <a:rPr lang="en-US" sz="1100" kern="1200"/>
            <a:t>Prepare necessary reports </a:t>
          </a:r>
        </a:p>
      </dsp:txBody>
      <dsp:txXfrm>
        <a:off x="4731057" y="1322799"/>
        <a:ext cx="1417873" cy="1682025"/>
      </dsp:txXfrm>
    </dsp:sp>
    <dsp:sp modelId="{D2377F44-B843-44CF-805D-57D50B02771E}">
      <dsp:nvSpPr>
        <dsp:cNvPr id="0" name=""/>
        <dsp:cNvSpPr/>
      </dsp:nvSpPr>
      <dsp:spPr>
        <a:xfrm>
          <a:off x="6306472" y="577919"/>
          <a:ext cx="708936"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27DA4E-C014-44B9-B316-D66AF4EA541C}">
      <dsp:nvSpPr>
        <dsp:cNvPr id="0" name=""/>
        <dsp:cNvSpPr/>
      </dsp:nvSpPr>
      <dsp:spPr>
        <a:xfrm>
          <a:off x="6719739" y="282286"/>
          <a:ext cx="591338" cy="591338"/>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47" tIns="22947" rIns="22947" bIns="22947" numCol="1" spcCol="1270" anchor="ctr" anchorCtr="0">
          <a:noAutofit/>
        </a:bodyPr>
        <a:lstStyle/>
        <a:p>
          <a:pPr marL="0" lvl="0" indent="0" algn="ctr" defTabSz="1155700">
            <a:lnSpc>
              <a:spcPct val="90000"/>
            </a:lnSpc>
            <a:spcBef>
              <a:spcPct val="0"/>
            </a:spcBef>
            <a:spcAft>
              <a:spcPct val="35000"/>
            </a:spcAft>
            <a:buNone/>
          </a:pPr>
          <a:r>
            <a:rPr lang="en-US" sz="2600" kern="1200"/>
            <a:t>5</a:t>
          </a:r>
        </a:p>
      </dsp:txBody>
      <dsp:txXfrm>
        <a:off x="6806338" y="368885"/>
        <a:ext cx="418140" cy="418140"/>
      </dsp:txXfrm>
    </dsp:sp>
    <dsp:sp modelId="{7BD04C46-CF53-43A1-9527-977A66BD60F9}">
      <dsp:nvSpPr>
        <dsp:cNvPr id="0" name=""/>
        <dsp:cNvSpPr/>
      </dsp:nvSpPr>
      <dsp:spPr>
        <a:xfrm>
          <a:off x="6306472" y="1039224"/>
          <a:ext cx="1417873"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843" tIns="165100" rIns="111843" bIns="165100" numCol="1" spcCol="1270" anchor="t" anchorCtr="0">
          <a:noAutofit/>
        </a:bodyPr>
        <a:lstStyle/>
        <a:p>
          <a:pPr marL="0" lvl="0" indent="0" algn="l" defTabSz="488950">
            <a:lnSpc>
              <a:spcPct val="90000"/>
            </a:lnSpc>
            <a:spcBef>
              <a:spcPct val="0"/>
            </a:spcBef>
            <a:spcAft>
              <a:spcPct val="35000"/>
            </a:spcAft>
            <a:buNone/>
          </a:pPr>
          <a:r>
            <a:rPr lang="en-US" sz="1100" kern="1200"/>
            <a:t>Use feedback from site visits by the MDE to enhance the program, show orgnanizational strenght, and demonstrate commitment to the project. </a:t>
          </a:r>
        </a:p>
      </dsp:txBody>
      <dsp:txXfrm>
        <a:off x="6306472" y="1322799"/>
        <a:ext cx="1417873" cy="168202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D3E99C-1222-AB41-BFEE-14BC1467DDD4}" type="slidenum">
              <a:rPr lang="en-US" smtClean="0"/>
              <a:t>‹#›</a:t>
            </a:fld>
            <a:endParaRPr lang="en-US"/>
          </a:p>
        </p:txBody>
      </p:sp>
      <p:sp>
        <p:nvSpPr>
          <p:cNvPr id="2" name="Header Placeholder 1">
            <a:extLst>
              <a:ext uri="{FF2B5EF4-FFF2-40B4-BE49-F238E27FC236}">
                <a16:creationId xmlns:a16="http://schemas.microsoft.com/office/drawing/2014/main" id="{3A1BEABF-967D-4A41-BA6B-D7479BE873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11588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5798000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25.sv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7.sv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6/10/2025</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r>
              <a:rPr lang="en-US"/>
              <a:t>3</a:t>
            </a:r>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3632" y="4531751"/>
            <a:ext cx="9147632" cy="651168"/>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 sign&#10;&#10;Description automatically generated">
            <a:extLst>
              <a:ext uri="{FF2B5EF4-FFF2-40B4-BE49-F238E27FC236}">
                <a16:creationId xmlns:a16="http://schemas.microsoft.com/office/drawing/2014/main" id="{C1AE4D28-F5A0-B947-A421-CBF3D3DA1F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80681" y="3559974"/>
            <a:ext cx="2128345" cy="822960"/>
          </a:xfrm>
          <a:prstGeom prst="rect">
            <a:avLst/>
          </a:prstGeom>
        </p:spPr>
      </p:pic>
      <p:pic>
        <p:nvPicPr>
          <p:cNvPr id="13" name="Picture 12" descr="A black and white logo&#10;&#10;Description automatically generated with low confidence">
            <a:extLst>
              <a:ext uri="{FF2B5EF4-FFF2-40B4-BE49-F238E27FC236}">
                <a16:creationId xmlns:a16="http://schemas.microsoft.com/office/drawing/2014/main" id="{E046170F-90BA-2745-8B7C-0E7C6CEFFC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72220" y="4691202"/>
            <a:ext cx="1165860" cy="342900"/>
          </a:xfrm>
          <a:prstGeom prst="rect">
            <a:avLst/>
          </a:prstGeom>
        </p:spPr>
      </p:pic>
      <p:sp>
        <p:nvSpPr>
          <p:cNvPr id="14" name="Rectangle 13">
            <a:extLst>
              <a:ext uri="{FF2B5EF4-FFF2-40B4-BE49-F238E27FC236}">
                <a16:creationId xmlns:a16="http://schemas.microsoft.com/office/drawing/2014/main" id="{D6B2FB67-39A2-6E44-B495-201A124265B2}"/>
              </a:ext>
            </a:extLst>
          </p:cNvPr>
          <p:cNvSpPr/>
          <p:nvPr userDrawn="1"/>
        </p:nvSpPr>
        <p:spPr>
          <a:xfrm>
            <a:off x="463190" y="2372317"/>
            <a:ext cx="2866565" cy="181880"/>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15" name="Rectangle 14">
            <a:extLst>
              <a:ext uri="{FF2B5EF4-FFF2-40B4-BE49-F238E27FC236}">
                <a16:creationId xmlns:a16="http://schemas.microsoft.com/office/drawing/2014/main" id="{9EA0E46B-BAE6-2745-B2BB-836E6AD4DFE6}"/>
              </a:ext>
            </a:extLst>
          </p:cNvPr>
          <p:cNvSpPr/>
          <p:nvPr userDrawn="1"/>
        </p:nvSpPr>
        <p:spPr>
          <a:xfrm>
            <a:off x="7924801" y="3327257"/>
            <a:ext cx="1219200" cy="27384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pc="38">
                <a:solidFill>
                  <a:schemeClr val="bg1"/>
                </a:solidFill>
                <a:latin typeface="Arial" panose="020B0604020202020204" pitchFamily="34" charset="0"/>
                <a:cs typeface="Arial" panose="020B0604020202020204" pitchFamily="34" charset="0"/>
              </a:rPr>
              <a:t>mdek12.org</a:t>
            </a: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463188" y="626680"/>
            <a:ext cx="7537812" cy="1589479"/>
          </a:xfrm>
        </p:spPr>
        <p:txBody>
          <a:bodyPr anchor="b">
            <a:normAutofit/>
          </a:bodyPr>
          <a:lstStyle>
            <a:lvl1pPr algn="l">
              <a:defRPr sz="60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26" name="Subtitle 2">
            <a:extLst>
              <a:ext uri="{FF2B5EF4-FFF2-40B4-BE49-F238E27FC236}">
                <a16:creationId xmlns:a16="http://schemas.microsoft.com/office/drawing/2014/main" id="{F0279B7A-573D-4943-BAE5-A2FC871B9E40}"/>
              </a:ext>
            </a:extLst>
          </p:cNvPr>
          <p:cNvSpPr>
            <a:spLocks noGrp="1"/>
          </p:cNvSpPr>
          <p:nvPr>
            <p:ph type="subTitle" idx="1"/>
          </p:nvPr>
        </p:nvSpPr>
        <p:spPr>
          <a:xfrm>
            <a:off x="463189" y="3724809"/>
            <a:ext cx="4739433" cy="382849"/>
          </a:xfrm>
        </p:spPr>
        <p:txBody>
          <a:bodyPr>
            <a:normAutofit/>
          </a:bodyPr>
          <a:lstStyle>
            <a:lvl1pPr marL="0" indent="0" algn="l">
              <a:buNone/>
              <a:defRPr sz="2100" b="1">
                <a:solidFill>
                  <a:srgbClr val="5FAADE"/>
                </a:solidFill>
                <a:latin typeface="Arial" panose="020B0604020202020204" pitchFamily="34" charset="0"/>
                <a:cs typeface="Arial" panose="020B0604020202020204" pitchFamily="34" charset="0"/>
              </a:defRPr>
            </a:lvl1pPr>
            <a:lvl2pPr marL="342892" indent="0" algn="ctr">
              <a:buNone/>
              <a:defRPr sz="1500"/>
            </a:lvl2pPr>
            <a:lvl3pPr marL="685783" indent="0" algn="ctr">
              <a:buNone/>
              <a:defRPr sz="140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33" name="Text Placeholder 32">
            <a:extLst>
              <a:ext uri="{FF2B5EF4-FFF2-40B4-BE49-F238E27FC236}">
                <a16:creationId xmlns:a16="http://schemas.microsoft.com/office/drawing/2014/main" id="{2AB356AE-57B7-C64F-82AF-9F7BFA65DFE3}"/>
              </a:ext>
            </a:extLst>
          </p:cNvPr>
          <p:cNvSpPr>
            <a:spLocks noGrp="1"/>
          </p:cNvSpPr>
          <p:nvPr>
            <p:ph type="body" sz="quarter" idx="13"/>
          </p:nvPr>
        </p:nvSpPr>
        <p:spPr>
          <a:xfrm>
            <a:off x="463154" y="4691063"/>
            <a:ext cx="4656534" cy="342900"/>
          </a:xfrm>
        </p:spPr>
        <p:txBody>
          <a:bodyPr>
            <a:normAutofit/>
          </a:bodyPr>
          <a:lstStyle>
            <a:lvl1pPr marL="0" indent="0">
              <a:buNone/>
              <a:defRPr sz="1500"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463154" y="4114801"/>
            <a:ext cx="4572000" cy="416719"/>
          </a:xfrm>
        </p:spPr>
        <p:txBody>
          <a:bodyPr>
            <a:normAutofit/>
          </a:bodyPr>
          <a:lstStyle>
            <a:lvl1pPr marL="0" indent="0">
              <a:buNone/>
              <a:defRPr sz="18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5812430"/>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4047344" y="206689"/>
            <a:ext cx="4216537" cy="285224"/>
          </a:xfrm>
        </p:spPr>
        <p:txBody>
          <a:bodyPr>
            <a:noAutofit/>
          </a:bodyPr>
          <a:lstStyle>
            <a:lvl1pPr>
              <a:defRPr sz="18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2C77970-4E2E-5048-92F3-937EFE651729}"/>
              </a:ext>
            </a:extLst>
          </p:cNvPr>
          <p:cNvSpPr>
            <a:spLocks noGrp="1"/>
          </p:cNvSpPr>
          <p:nvPr>
            <p:ph idx="1"/>
          </p:nvPr>
        </p:nvSpPr>
        <p:spPr>
          <a:xfrm>
            <a:off x="4171014" y="690890"/>
            <a:ext cx="4604401" cy="3662341"/>
          </a:xfrm>
        </p:spPr>
        <p:txBody>
          <a:bodyPr/>
          <a:lstStyle>
            <a:lvl1pPr>
              <a:lnSpc>
                <a:spcPct val="100000"/>
              </a:lnSpc>
              <a:spcBef>
                <a:spcPts val="450"/>
              </a:spcBef>
              <a:spcAft>
                <a:spcPts val="450"/>
              </a:spcAft>
              <a:defRPr>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spcBef>
                <a:spcPts val="450"/>
              </a:spcBef>
              <a:spcAft>
                <a:spcPts val="450"/>
              </a:spcAft>
              <a:defRPr>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spcBef>
                <a:spcPts val="450"/>
              </a:spcBef>
              <a:spcAft>
                <a:spcPts val="450"/>
              </a:spcAft>
              <a:defRPr>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spcBef>
                <a:spcPts val="450"/>
              </a:spcBef>
              <a:spcAft>
                <a:spcPts val="450"/>
              </a:spcAft>
              <a:defRPr>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spcBef>
                <a:spcPts val="450"/>
              </a:spcBef>
              <a:spcAft>
                <a:spcPts val="450"/>
              </a:spcAft>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3632" y="4531751"/>
            <a:ext cx="9147632" cy="651168"/>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64514" y="4672285"/>
            <a:ext cx="928629" cy="332114"/>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8275705" y="226548"/>
            <a:ext cx="547007" cy="285223"/>
          </a:xfrm>
          <a:prstGeom prst="rect">
            <a:avLst/>
          </a:prstGeom>
        </p:spPr>
        <p:txBody>
          <a:bodyPr vert="horz" lIns="68580" tIns="34290" rIns="68580" bIns="3429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4047344" y="550355"/>
            <a:ext cx="472807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294548"/>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boxe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309463" y="206689"/>
            <a:ext cx="7954418" cy="285224"/>
          </a:xfrm>
        </p:spPr>
        <p:txBody>
          <a:bodyPr>
            <a:noAutofit/>
          </a:bodyPr>
          <a:lstStyle>
            <a:lvl1pPr>
              <a:defRPr sz="18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3632" y="4531751"/>
            <a:ext cx="9147632" cy="651168"/>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64514" y="4672285"/>
            <a:ext cx="928629" cy="332114"/>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8275705" y="226548"/>
            <a:ext cx="547007" cy="285223"/>
          </a:xfrm>
          <a:prstGeom prst="rect">
            <a:avLst/>
          </a:prstGeom>
        </p:spPr>
        <p:txBody>
          <a:bodyPr vert="horz" lIns="68580" tIns="34290" rIns="68580" bIns="3429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368585" y="550355"/>
            <a:ext cx="840683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92074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or Transition_1">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6/10/2025</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r>
              <a:rPr lang="en-US"/>
              <a:t>3</a:t>
            </a:r>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3632" y="4531751"/>
            <a:ext cx="9147632" cy="651168"/>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628650" y="2372316"/>
            <a:ext cx="4108812" cy="199434"/>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628650" y="626679"/>
            <a:ext cx="7537812" cy="1589479"/>
          </a:xfrm>
        </p:spPr>
        <p:txBody>
          <a:bodyPr anchor="b">
            <a:normAutofit/>
          </a:bodyPr>
          <a:lstStyle>
            <a:lvl1pPr algn="l">
              <a:defRPr sz="6000" b="1">
                <a:solidFill>
                  <a:srgbClr val="EF3A5B"/>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628650" y="2810235"/>
            <a:ext cx="7537812" cy="416719"/>
          </a:xfrm>
        </p:spPr>
        <p:txBody>
          <a:bodyPr>
            <a:noAutofit/>
          </a:bodyPr>
          <a:lstStyle>
            <a:lvl1pPr marL="0" indent="0">
              <a:buNone/>
              <a:defRPr sz="27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64514" y="4672285"/>
            <a:ext cx="928629" cy="332114"/>
          </a:xfrm>
          <a:prstGeom prst="rect">
            <a:avLst/>
          </a:prstGeom>
        </p:spPr>
      </p:pic>
    </p:spTree>
    <p:extLst>
      <p:ext uri="{BB962C8B-B14F-4D97-AF65-F5344CB8AC3E}">
        <p14:creationId xmlns:p14="http://schemas.microsoft.com/office/powerpoint/2010/main" val="1087371409"/>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r Transition_2">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6/10/2025</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r>
              <a:rPr lang="en-US"/>
              <a:t>3</a:t>
            </a:r>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3632" y="4531751"/>
            <a:ext cx="9147632" cy="651168"/>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628650" y="2372316"/>
            <a:ext cx="4108812" cy="199434"/>
          </a:xfrm>
          <a:prstGeom prst="rect">
            <a:avLst/>
          </a:prstGeom>
          <a:solidFill>
            <a:srgbClr val="F3A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628650" y="626679"/>
            <a:ext cx="7537812" cy="1589479"/>
          </a:xfrm>
        </p:spPr>
        <p:txBody>
          <a:bodyPr anchor="b">
            <a:normAutofit/>
          </a:bodyPr>
          <a:lstStyle>
            <a:lvl1pPr algn="l">
              <a:defRPr sz="6000" b="1">
                <a:solidFill>
                  <a:srgbClr val="F3A51E"/>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628650" y="2810235"/>
            <a:ext cx="7537812" cy="416719"/>
          </a:xfrm>
        </p:spPr>
        <p:txBody>
          <a:bodyPr>
            <a:noAutofit/>
          </a:bodyPr>
          <a:lstStyle>
            <a:lvl1pPr marL="0" indent="0">
              <a:buNone/>
              <a:defRPr sz="27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64514" y="4672285"/>
            <a:ext cx="928629" cy="332114"/>
          </a:xfrm>
          <a:prstGeom prst="rect">
            <a:avLst/>
          </a:prstGeom>
        </p:spPr>
      </p:pic>
    </p:spTree>
    <p:extLst>
      <p:ext uri="{BB962C8B-B14F-4D97-AF65-F5344CB8AC3E}">
        <p14:creationId xmlns:p14="http://schemas.microsoft.com/office/powerpoint/2010/main" val="1181804020"/>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r Transition_3">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6/10/2025</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r>
              <a:rPr lang="en-US"/>
              <a:t>3</a:t>
            </a:r>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3632" y="4531751"/>
            <a:ext cx="9147632" cy="651168"/>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628650" y="2372316"/>
            <a:ext cx="4108812" cy="199434"/>
          </a:xfrm>
          <a:prstGeom prst="rect">
            <a:avLst/>
          </a:prstGeom>
          <a:solidFill>
            <a:srgbClr val="B0D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628650" y="626679"/>
            <a:ext cx="7537812" cy="1589479"/>
          </a:xfrm>
        </p:spPr>
        <p:txBody>
          <a:bodyPr anchor="b">
            <a:normAutofit/>
          </a:bodyPr>
          <a:lstStyle>
            <a:lvl1pPr algn="l">
              <a:defRPr sz="6000" b="1">
                <a:solidFill>
                  <a:srgbClr val="B0D357"/>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628650" y="2810235"/>
            <a:ext cx="7537812" cy="416719"/>
          </a:xfrm>
        </p:spPr>
        <p:txBody>
          <a:bodyPr>
            <a:noAutofit/>
          </a:bodyPr>
          <a:lstStyle>
            <a:lvl1pPr marL="0" indent="0">
              <a:buNone/>
              <a:defRPr sz="27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64514" y="4672285"/>
            <a:ext cx="928629" cy="332114"/>
          </a:xfrm>
          <a:prstGeom prst="rect">
            <a:avLst/>
          </a:prstGeom>
        </p:spPr>
      </p:pic>
    </p:spTree>
    <p:extLst>
      <p:ext uri="{BB962C8B-B14F-4D97-AF65-F5344CB8AC3E}">
        <p14:creationId xmlns:p14="http://schemas.microsoft.com/office/powerpoint/2010/main" val="993620270"/>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or Transition_4">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6/10/2025</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r>
              <a:rPr lang="en-US"/>
              <a:t>3</a:t>
            </a:r>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3632" y="4531751"/>
            <a:ext cx="9147632" cy="651168"/>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628650" y="2372316"/>
            <a:ext cx="4108812" cy="199434"/>
          </a:xfrm>
          <a:prstGeom prst="rect">
            <a:avLst/>
          </a:prstGeom>
          <a:solidFill>
            <a:srgbClr val="69C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628650" y="626679"/>
            <a:ext cx="7537812" cy="1589479"/>
          </a:xfrm>
        </p:spPr>
        <p:txBody>
          <a:bodyPr anchor="b">
            <a:normAutofit/>
          </a:bodyPr>
          <a:lstStyle>
            <a:lvl1pPr algn="l">
              <a:defRPr sz="6000" b="1">
                <a:solidFill>
                  <a:srgbClr val="69C8C3"/>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628650" y="2810235"/>
            <a:ext cx="7537812" cy="416719"/>
          </a:xfrm>
        </p:spPr>
        <p:txBody>
          <a:bodyPr>
            <a:noAutofit/>
          </a:bodyPr>
          <a:lstStyle>
            <a:lvl1pPr marL="0" indent="0">
              <a:buNone/>
              <a:defRPr sz="27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64514" y="4672285"/>
            <a:ext cx="928629" cy="332114"/>
          </a:xfrm>
          <a:prstGeom prst="rect">
            <a:avLst/>
          </a:prstGeom>
        </p:spPr>
      </p:pic>
    </p:spTree>
    <p:extLst>
      <p:ext uri="{BB962C8B-B14F-4D97-AF65-F5344CB8AC3E}">
        <p14:creationId xmlns:p14="http://schemas.microsoft.com/office/powerpoint/2010/main" val="3291941234"/>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or Transition_5">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6/10/2025</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r>
              <a:rPr lang="en-US"/>
              <a:t>3</a:t>
            </a:r>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3632" y="4531751"/>
            <a:ext cx="9147632" cy="651168"/>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628650" y="2372316"/>
            <a:ext cx="4108812" cy="199434"/>
          </a:xfrm>
          <a:prstGeom prst="rect">
            <a:avLst/>
          </a:prstGeom>
          <a:solidFill>
            <a:srgbClr val="39A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628650" y="626679"/>
            <a:ext cx="7537812" cy="1589479"/>
          </a:xfrm>
        </p:spPr>
        <p:txBody>
          <a:bodyPr anchor="b">
            <a:normAutofit/>
          </a:bodyPr>
          <a:lstStyle>
            <a:lvl1pPr algn="l">
              <a:defRPr sz="6000" b="1">
                <a:solidFill>
                  <a:srgbClr val="39A1BF"/>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628650" y="2810235"/>
            <a:ext cx="7537812" cy="416719"/>
          </a:xfrm>
        </p:spPr>
        <p:txBody>
          <a:bodyPr>
            <a:noAutofit/>
          </a:bodyPr>
          <a:lstStyle>
            <a:lvl1pPr marL="0" indent="0">
              <a:buNone/>
              <a:defRPr sz="27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64514" y="4672285"/>
            <a:ext cx="928629" cy="332114"/>
          </a:xfrm>
          <a:prstGeom prst="rect">
            <a:avLst/>
          </a:prstGeom>
        </p:spPr>
      </p:pic>
    </p:spTree>
    <p:extLst>
      <p:ext uri="{BB962C8B-B14F-4D97-AF65-F5344CB8AC3E}">
        <p14:creationId xmlns:p14="http://schemas.microsoft.com/office/powerpoint/2010/main" val="3013365125"/>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lor Transition_6">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6/10/2025</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r>
              <a:rPr lang="en-US"/>
              <a:t>3</a:t>
            </a:r>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3632" y="4531751"/>
            <a:ext cx="9147632" cy="651168"/>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628650" y="2372316"/>
            <a:ext cx="4108812" cy="199434"/>
          </a:xfrm>
          <a:prstGeom prst="rect">
            <a:avLst/>
          </a:prstGeom>
          <a:solidFill>
            <a:srgbClr val="A7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628650" y="626679"/>
            <a:ext cx="7537812" cy="1589479"/>
          </a:xfrm>
        </p:spPr>
        <p:txBody>
          <a:bodyPr anchor="b">
            <a:normAutofit/>
          </a:bodyPr>
          <a:lstStyle>
            <a:lvl1pPr algn="l">
              <a:defRPr sz="6000" b="1">
                <a:solidFill>
                  <a:srgbClr val="A74A7A"/>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628650" y="2810235"/>
            <a:ext cx="7537812" cy="416719"/>
          </a:xfrm>
        </p:spPr>
        <p:txBody>
          <a:bodyPr>
            <a:noAutofit/>
          </a:bodyPr>
          <a:lstStyle>
            <a:lvl1pPr marL="0" indent="0">
              <a:buNone/>
              <a:defRPr sz="27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64514" y="4672285"/>
            <a:ext cx="928629" cy="332114"/>
          </a:xfrm>
          <a:prstGeom prst="rect">
            <a:avLst/>
          </a:prstGeom>
        </p:spPr>
      </p:pic>
    </p:spTree>
    <p:extLst>
      <p:ext uri="{BB962C8B-B14F-4D97-AF65-F5344CB8AC3E}">
        <p14:creationId xmlns:p14="http://schemas.microsoft.com/office/powerpoint/2010/main" val="499034153"/>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ansition_Imag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E45222-F49A-2946-B87B-CDB91409924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5168" y="0"/>
            <a:ext cx="9219168" cy="51435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75168" y="0"/>
            <a:ext cx="9219168" cy="51435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352986" y="4241846"/>
            <a:ext cx="3418915"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39706" y="4556521"/>
            <a:ext cx="928629" cy="332114"/>
          </a:xfrm>
          <a:prstGeom prst="rect">
            <a:avLst/>
          </a:prstGeom>
        </p:spPr>
      </p:pic>
      <p:sp>
        <p:nvSpPr>
          <p:cNvPr id="2" name="Title 1">
            <a:extLst>
              <a:ext uri="{FF2B5EF4-FFF2-40B4-BE49-F238E27FC236}">
                <a16:creationId xmlns:a16="http://schemas.microsoft.com/office/drawing/2014/main" id="{7D7FFC99-FFCC-B042-B50D-2B5680E20D15}"/>
              </a:ext>
            </a:extLst>
          </p:cNvPr>
          <p:cNvSpPr>
            <a:spLocks noGrp="1"/>
          </p:cNvSpPr>
          <p:nvPr>
            <p:ph type="title"/>
          </p:nvPr>
        </p:nvSpPr>
        <p:spPr>
          <a:xfrm>
            <a:off x="306492" y="476574"/>
            <a:ext cx="3418915" cy="3649838"/>
          </a:xfrm>
        </p:spPr>
        <p:txBody>
          <a:bodyPr anchor="b" anchorCtr="0">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827792113"/>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ansition_Image 2">
    <p:spTree>
      <p:nvGrpSpPr>
        <p:cNvPr id="1" name=""/>
        <p:cNvGrpSpPr/>
        <p:nvPr/>
      </p:nvGrpSpPr>
      <p:grpSpPr>
        <a:xfrm>
          <a:off x="0" y="0"/>
          <a:ext cx="0" cy="0"/>
          <a:chOff x="0" y="0"/>
          <a:chExt cx="0" cy="0"/>
        </a:xfrm>
      </p:grpSpPr>
      <p:pic>
        <p:nvPicPr>
          <p:cNvPr id="10" name="Picture 9" descr="Girl working while leaning over textbook">
            <a:extLst>
              <a:ext uri="{FF2B5EF4-FFF2-40B4-BE49-F238E27FC236}">
                <a16:creationId xmlns:a16="http://schemas.microsoft.com/office/drawing/2014/main" id="{AE6389C0-BABF-AE41-8EEA-3CD9FFCC1B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7584" y="0"/>
            <a:ext cx="9219168" cy="51435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37584" y="0"/>
            <a:ext cx="9219168" cy="51435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352986" y="4241846"/>
            <a:ext cx="3418915"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39706" y="4556521"/>
            <a:ext cx="928629" cy="332114"/>
          </a:xfrm>
          <a:prstGeom prst="rect">
            <a:avLst/>
          </a:prstGeom>
        </p:spPr>
      </p:pic>
      <p:sp>
        <p:nvSpPr>
          <p:cNvPr id="2" name="Title 1">
            <a:extLst>
              <a:ext uri="{FF2B5EF4-FFF2-40B4-BE49-F238E27FC236}">
                <a16:creationId xmlns:a16="http://schemas.microsoft.com/office/drawing/2014/main" id="{FC95B889-F2E9-9A4B-A33E-49E312820CAA}"/>
              </a:ext>
            </a:extLst>
          </p:cNvPr>
          <p:cNvSpPr>
            <a:spLocks noGrp="1"/>
          </p:cNvSpPr>
          <p:nvPr>
            <p:ph type="title"/>
          </p:nvPr>
        </p:nvSpPr>
        <p:spPr>
          <a:xfrm>
            <a:off x="329738" y="285468"/>
            <a:ext cx="3418915" cy="3840955"/>
          </a:xfrm>
        </p:spPr>
        <p:txBody>
          <a:bodyPr anchor="b" anchorCtr="0">
            <a:no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982835094"/>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6/10/2025</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r>
              <a:rPr lang="en-US"/>
              <a:t>3</a:t>
            </a:r>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3632" y="4531751"/>
            <a:ext cx="9147632" cy="651168"/>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 sign&#10;&#10;Description automatically generated">
            <a:extLst>
              <a:ext uri="{FF2B5EF4-FFF2-40B4-BE49-F238E27FC236}">
                <a16:creationId xmlns:a16="http://schemas.microsoft.com/office/drawing/2014/main" id="{C1AE4D28-F5A0-B947-A421-CBF3D3DA1F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80680" y="3559974"/>
            <a:ext cx="2128345" cy="822960"/>
          </a:xfrm>
          <a:prstGeom prst="rect">
            <a:avLst/>
          </a:prstGeom>
        </p:spPr>
      </p:pic>
      <p:pic>
        <p:nvPicPr>
          <p:cNvPr id="13" name="Picture 12" descr="A black and white logo&#10;&#10;Description automatically generated with low confidence">
            <a:extLst>
              <a:ext uri="{FF2B5EF4-FFF2-40B4-BE49-F238E27FC236}">
                <a16:creationId xmlns:a16="http://schemas.microsoft.com/office/drawing/2014/main" id="{E046170F-90BA-2745-8B7C-0E7C6CEFFC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72220" y="4691202"/>
            <a:ext cx="1165860" cy="342900"/>
          </a:xfrm>
          <a:prstGeom prst="rect">
            <a:avLst/>
          </a:prstGeom>
        </p:spPr>
      </p:pic>
      <p:sp>
        <p:nvSpPr>
          <p:cNvPr id="14" name="Rectangle 13">
            <a:extLst>
              <a:ext uri="{FF2B5EF4-FFF2-40B4-BE49-F238E27FC236}">
                <a16:creationId xmlns:a16="http://schemas.microsoft.com/office/drawing/2014/main" id="{D6B2FB67-39A2-6E44-B495-201A124265B2}"/>
              </a:ext>
            </a:extLst>
          </p:cNvPr>
          <p:cNvSpPr/>
          <p:nvPr userDrawn="1"/>
        </p:nvSpPr>
        <p:spPr>
          <a:xfrm>
            <a:off x="463189" y="2372317"/>
            <a:ext cx="2866565" cy="181880"/>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15" name="Rectangle 14">
            <a:extLst>
              <a:ext uri="{FF2B5EF4-FFF2-40B4-BE49-F238E27FC236}">
                <a16:creationId xmlns:a16="http://schemas.microsoft.com/office/drawing/2014/main" id="{9EA0E46B-BAE6-2745-B2BB-836E6AD4DFE6}"/>
              </a:ext>
            </a:extLst>
          </p:cNvPr>
          <p:cNvSpPr/>
          <p:nvPr userDrawn="1"/>
        </p:nvSpPr>
        <p:spPr>
          <a:xfrm>
            <a:off x="7924801" y="3327257"/>
            <a:ext cx="1219200" cy="27384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pc="38">
                <a:solidFill>
                  <a:schemeClr val="bg1"/>
                </a:solidFill>
                <a:latin typeface="Arial" panose="020B0604020202020204" pitchFamily="34" charset="0"/>
                <a:cs typeface="Arial" panose="020B0604020202020204" pitchFamily="34" charset="0"/>
              </a:rPr>
              <a:t>mdek12.org</a:t>
            </a: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463188" y="626679"/>
            <a:ext cx="7537812" cy="1589479"/>
          </a:xfrm>
        </p:spPr>
        <p:txBody>
          <a:bodyPr anchor="b">
            <a:normAutofit/>
          </a:bodyPr>
          <a:lstStyle>
            <a:lvl1pPr algn="l">
              <a:defRPr sz="60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26" name="Subtitle 2">
            <a:extLst>
              <a:ext uri="{FF2B5EF4-FFF2-40B4-BE49-F238E27FC236}">
                <a16:creationId xmlns:a16="http://schemas.microsoft.com/office/drawing/2014/main" id="{F0279B7A-573D-4943-BAE5-A2FC871B9E40}"/>
              </a:ext>
            </a:extLst>
          </p:cNvPr>
          <p:cNvSpPr>
            <a:spLocks noGrp="1"/>
          </p:cNvSpPr>
          <p:nvPr>
            <p:ph type="subTitle" idx="1"/>
          </p:nvPr>
        </p:nvSpPr>
        <p:spPr>
          <a:xfrm>
            <a:off x="463188" y="3724808"/>
            <a:ext cx="4739433" cy="382849"/>
          </a:xfrm>
        </p:spPr>
        <p:txBody>
          <a:bodyPr>
            <a:normAutofit/>
          </a:bodyPr>
          <a:lstStyle>
            <a:lvl1pPr marL="0" indent="0" algn="l">
              <a:buNone/>
              <a:defRPr sz="2100" b="1">
                <a:solidFill>
                  <a:srgbClr val="5FAADE"/>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3" name="Text Placeholder 32">
            <a:extLst>
              <a:ext uri="{FF2B5EF4-FFF2-40B4-BE49-F238E27FC236}">
                <a16:creationId xmlns:a16="http://schemas.microsoft.com/office/drawing/2014/main" id="{2AB356AE-57B7-C64F-82AF-9F7BFA65DFE3}"/>
              </a:ext>
            </a:extLst>
          </p:cNvPr>
          <p:cNvSpPr>
            <a:spLocks noGrp="1"/>
          </p:cNvSpPr>
          <p:nvPr>
            <p:ph type="body" sz="quarter" idx="13"/>
          </p:nvPr>
        </p:nvSpPr>
        <p:spPr>
          <a:xfrm>
            <a:off x="463154" y="4691063"/>
            <a:ext cx="4656534" cy="342900"/>
          </a:xfrm>
        </p:spPr>
        <p:txBody>
          <a:bodyPr>
            <a:normAutofit/>
          </a:bodyPr>
          <a:lstStyle>
            <a:lvl1pPr marL="0" indent="0">
              <a:buNone/>
              <a:defRPr sz="1500"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463154" y="4114800"/>
            <a:ext cx="4572000" cy="416719"/>
          </a:xfrm>
        </p:spPr>
        <p:txBody>
          <a:bodyPr>
            <a:normAutofit/>
          </a:bodyPr>
          <a:lstStyle>
            <a:lvl1pPr marL="0" indent="0">
              <a:buNone/>
              <a:defRPr sz="18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5812430"/>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ansition_Image 3">
    <p:spTree>
      <p:nvGrpSpPr>
        <p:cNvPr id="1" name=""/>
        <p:cNvGrpSpPr/>
        <p:nvPr/>
      </p:nvGrpSpPr>
      <p:grpSpPr>
        <a:xfrm>
          <a:off x="0" y="0"/>
          <a:ext cx="0" cy="0"/>
          <a:chOff x="0" y="0"/>
          <a:chExt cx="0" cy="0"/>
        </a:xfrm>
      </p:grpSpPr>
      <p:pic>
        <p:nvPicPr>
          <p:cNvPr id="9" name="Picture 8" descr="A teacher teaching a class&#10;&#10;Description automatically generated with low confidence">
            <a:extLst>
              <a:ext uri="{FF2B5EF4-FFF2-40B4-BE49-F238E27FC236}">
                <a16:creationId xmlns:a16="http://schemas.microsoft.com/office/drawing/2014/main" id="{8F7DF7AC-C006-B240-B7F4-F67CAFFBC05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37584" y="0"/>
            <a:ext cx="9219168" cy="51435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352986" y="4241846"/>
            <a:ext cx="3418915"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39706" y="4556521"/>
            <a:ext cx="928629" cy="332114"/>
          </a:xfrm>
          <a:prstGeom prst="rect">
            <a:avLst/>
          </a:prstGeom>
        </p:spPr>
      </p:pic>
      <p:sp>
        <p:nvSpPr>
          <p:cNvPr id="2" name="Title 1">
            <a:extLst>
              <a:ext uri="{FF2B5EF4-FFF2-40B4-BE49-F238E27FC236}">
                <a16:creationId xmlns:a16="http://schemas.microsoft.com/office/drawing/2014/main" id="{F8BF3C42-6097-E149-AEA0-6F411938B4E3}"/>
              </a:ext>
            </a:extLst>
          </p:cNvPr>
          <p:cNvSpPr>
            <a:spLocks noGrp="1"/>
          </p:cNvSpPr>
          <p:nvPr>
            <p:ph type="title"/>
          </p:nvPr>
        </p:nvSpPr>
        <p:spPr>
          <a:xfrm>
            <a:off x="306492" y="360336"/>
            <a:ext cx="3418915" cy="3742838"/>
          </a:xfrm>
        </p:spPr>
        <p:txBody>
          <a:bodyPr anchor="b" anchorCtr="0">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267886916"/>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ansition_Image 4">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2FAE2F-A945-3944-85DC-35B8286B338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67" y="0"/>
            <a:ext cx="9143333" cy="51435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0" y="0"/>
            <a:ext cx="9219168" cy="51435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352986" y="4241846"/>
            <a:ext cx="3418915"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39706" y="4556521"/>
            <a:ext cx="928629" cy="332114"/>
          </a:xfrm>
          <a:prstGeom prst="rect">
            <a:avLst/>
          </a:prstGeom>
        </p:spPr>
      </p:pic>
      <p:sp>
        <p:nvSpPr>
          <p:cNvPr id="2" name="Title 1">
            <a:extLst>
              <a:ext uri="{FF2B5EF4-FFF2-40B4-BE49-F238E27FC236}">
                <a16:creationId xmlns:a16="http://schemas.microsoft.com/office/drawing/2014/main" id="{3D068261-7C2B-2043-A313-794866D392BD}"/>
              </a:ext>
            </a:extLst>
          </p:cNvPr>
          <p:cNvSpPr>
            <a:spLocks noGrp="1"/>
          </p:cNvSpPr>
          <p:nvPr>
            <p:ph type="title"/>
          </p:nvPr>
        </p:nvSpPr>
        <p:spPr>
          <a:xfrm>
            <a:off x="306492" y="383583"/>
            <a:ext cx="3418915" cy="3766081"/>
          </a:xfrm>
        </p:spPr>
        <p:txBody>
          <a:bodyPr anchor="b" anchorCtr="0">
            <a:no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670353182"/>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ansition_Image 5">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4223DED-4585-F74E-BC9C-2599464E512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7584" y="-15949"/>
            <a:ext cx="9219168" cy="5264418"/>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37584" y="-27930"/>
            <a:ext cx="9219168" cy="5264418"/>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352986" y="4241846"/>
            <a:ext cx="3418915"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39706" y="4556521"/>
            <a:ext cx="928629" cy="332114"/>
          </a:xfrm>
          <a:prstGeom prst="rect">
            <a:avLst/>
          </a:prstGeom>
        </p:spPr>
      </p:pic>
      <p:sp>
        <p:nvSpPr>
          <p:cNvPr id="2" name="TextBox 1">
            <a:extLst>
              <a:ext uri="{FF2B5EF4-FFF2-40B4-BE49-F238E27FC236}">
                <a16:creationId xmlns:a16="http://schemas.microsoft.com/office/drawing/2014/main" id="{6215581E-3ED5-CC47-BBF5-03361955FBF2}"/>
              </a:ext>
            </a:extLst>
          </p:cNvPr>
          <p:cNvSpPr txBox="1"/>
          <p:nvPr userDrawn="1"/>
        </p:nvSpPr>
        <p:spPr>
          <a:xfrm>
            <a:off x="5307496" y="126724"/>
            <a:ext cx="0" cy="0"/>
          </a:xfrm>
          <a:prstGeom prst="rect">
            <a:avLst/>
          </a:prstGeom>
        </p:spPr>
        <p:txBody>
          <a:bodyPr vert="horz" wrap="none" lIns="68580" tIns="34290" rIns="68580" bIns="34290" rtlCol="0" anchor="ctr">
            <a:noAutofit/>
          </a:bodyPr>
          <a:lstStyle/>
          <a:p>
            <a:pPr algn="l" fontAlgn="base"/>
            <a:endParaRPr lang="en-US" sz="6000" b="1">
              <a:solidFill>
                <a:srgbClr val="003B7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3570BF63-EF7F-3241-9C2D-8A00E3D8C4E5}"/>
              </a:ext>
            </a:extLst>
          </p:cNvPr>
          <p:cNvSpPr>
            <a:spLocks noGrp="1"/>
          </p:cNvSpPr>
          <p:nvPr>
            <p:ph type="title"/>
          </p:nvPr>
        </p:nvSpPr>
        <p:spPr>
          <a:xfrm>
            <a:off x="306492" y="546315"/>
            <a:ext cx="3418915" cy="3591731"/>
          </a:xfrm>
        </p:spPr>
        <p:txBody>
          <a:bodyPr anchor="b" anchorCtr="0">
            <a:no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722011669"/>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ansition_Image 6">
    <p:spTree>
      <p:nvGrpSpPr>
        <p:cNvPr id="1" name=""/>
        <p:cNvGrpSpPr/>
        <p:nvPr/>
      </p:nvGrpSpPr>
      <p:grpSpPr>
        <a:xfrm>
          <a:off x="0" y="0"/>
          <a:ext cx="0" cy="0"/>
          <a:chOff x="0" y="0"/>
          <a:chExt cx="0" cy="0"/>
        </a:xfrm>
      </p:grpSpPr>
      <p:pic>
        <p:nvPicPr>
          <p:cNvPr id="9" name="Picture 8" descr="A pair of headphones on a chair in a classroom&#10;&#10;Description automatically generated with low confidence">
            <a:extLst>
              <a:ext uri="{FF2B5EF4-FFF2-40B4-BE49-F238E27FC236}">
                <a16:creationId xmlns:a16="http://schemas.microsoft.com/office/drawing/2014/main" id="{1674A74B-09C5-BD4E-963B-D2A8B69ED09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16"/>
          <a:stretch/>
        </p:blipFill>
        <p:spPr>
          <a:xfrm>
            <a:off x="-56376" y="1"/>
            <a:ext cx="9200376" cy="5206923"/>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0" y="0"/>
            <a:ext cx="9219168" cy="51435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352986" y="4241846"/>
            <a:ext cx="3418915"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39706" y="4556521"/>
            <a:ext cx="928629" cy="332114"/>
          </a:xfrm>
          <a:prstGeom prst="rect">
            <a:avLst/>
          </a:prstGeom>
        </p:spPr>
      </p:pic>
      <p:sp>
        <p:nvSpPr>
          <p:cNvPr id="2" name="Title 1">
            <a:extLst>
              <a:ext uri="{FF2B5EF4-FFF2-40B4-BE49-F238E27FC236}">
                <a16:creationId xmlns:a16="http://schemas.microsoft.com/office/drawing/2014/main" id="{98C0861C-C36B-9F4D-A3EC-F1137A1B1ED3}"/>
              </a:ext>
            </a:extLst>
          </p:cNvPr>
          <p:cNvSpPr>
            <a:spLocks noGrp="1"/>
          </p:cNvSpPr>
          <p:nvPr>
            <p:ph type="title"/>
          </p:nvPr>
        </p:nvSpPr>
        <p:spPr>
          <a:xfrm>
            <a:off x="290593" y="318422"/>
            <a:ext cx="3516178" cy="3771884"/>
          </a:xfrm>
        </p:spPr>
        <p:txBody>
          <a:bodyPr anchor="b" anchorCtr="0">
            <a:no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275522666"/>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4531752"/>
            <a:ext cx="9144000" cy="611981"/>
          </a:xfrm>
          <a:custGeom>
            <a:avLst/>
            <a:gdLst/>
            <a:ahLst/>
            <a:cxnLst/>
            <a:rect l="l" t="t" r="r" b="b"/>
            <a:pathLst>
              <a:path w="12192000" h="815975">
                <a:moveTo>
                  <a:pt x="0" y="815664"/>
                </a:moveTo>
                <a:lnTo>
                  <a:pt x="0" y="0"/>
                </a:lnTo>
                <a:lnTo>
                  <a:pt x="12192000" y="0"/>
                </a:lnTo>
                <a:lnTo>
                  <a:pt x="12192000" y="815664"/>
                </a:lnTo>
                <a:lnTo>
                  <a:pt x="0" y="815664"/>
                </a:lnTo>
                <a:close/>
              </a:path>
            </a:pathLst>
          </a:custGeom>
          <a:solidFill>
            <a:srgbClr val="003B71"/>
          </a:solidFill>
        </p:spPr>
        <p:txBody>
          <a:bodyPr wrap="square" lIns="0" tIns="0" rIns="0" bIns="0" rtlCol="0"/>
          <a:lstStyle/>
          <a:p>
            <a:endParaRPr sz="1050"/>
          </a:p>
        </p:txBody>
      </p:sp>
      <p:pic>
        <p:nvPicPr>
          <p:cNvPr id="17" name="bg object 17"/>
          <p:cNvPicPr/>
          <p:nvPr/>
        </p:nvPicPr>
        <p:blipFill>
          <a:blip r:embed="rId2" cstate="print"/>
          <a:stretch>
            <a:fillRect/>
          </a:stretch>
        </p:blipFill>
        <p:spPr>
          <a:xfrm>
            <a:off x="7964514" y="4672285"/>
            <a:ext cx="928628" cy="332114"/>
          </a:xfrm>
          <a:prstGeom prst="rect">
            <a:avLst/>
          </a:prstGeom>
        </p:spPr>
      </p:pic>
      <p:sp>
        <p:nvSpPr>
          <p:cNvPr id="18" name="bg object 18"/>
          <p:cNvSpPr/>
          <p:nvPr/>
        </p:nvSpPr>
        <p:spPr>
          <a:xfrm>
            <a:off x="2168855" y="1573306"/>
            <a:ext cx="2867025" cy="2551747"/>
          </a:xfrm>
          <a:custGeom>
            <a:avLst/>
            <a:gdLst/>
            <a:ahLst/>
            <a:cxnLst/>
            <a:rect l="l" t="t" r="r" b="b"/>
            <a:pathLst>
              <a:path w="3822700" h="3402329">
                <a:moveTo>
                  <a:pt x="3822086" y="0"/>
                </a:moveTo>
                <a:lnTo>
                  <a:pt x="0" y="0"/>
                </a:lnTo>
                <a:lnTo>
                  <a:pt x="0" y="3402105"/>
                </a:lnTo>
                <a:lnTo>
                  <a:pt x="3822086" y="3402105"/>
                </a:lnTo>
                <a:lnTo>
                  <a:pt x="3822086" y="0"/>
                </a:lnTo>
                <a:close/>
              </a:path>
            </a:pathLst>
          </a:custGeom>
          <a:solidFill>
            <a:srgbClr val="D1EDFC"/>
          </a:solidFill>
        </p:spPr>
        <p:txBody>
          <a:bodyPr wrap="square" lIns="0" tIns="0" rIns="0" bIns="0" rtlCol="0"/>
          <a:lstStyle/>
          <a:p>
            <a:endParaRPr sz="1050"/>
          </a:p>
        </p:txBody>
      </p:sp>
      <p:sp>
        <p:nvSpPr>
          <p:cNvPr id="2" name="Holder 2"/>
          <p:cNvSpPr>
            <a:spLocks noGrp="1"/>
          </p:cNvSpPr>
          <p:nvPr>
            <p:ph type="title"/>
          </p:nvPr>
        </p:nvSpPr>
        <p:spPr/>
        <p:txBody>
          <a:bodyPr lIns="0" tIns="0" rIns="0" bIns="0"/>
          <a:lstStyle>
            <a:lvl1pPr>
              <a:defRPr sz="3600" b="0" i="0">
                <a:solidFill>
                  <a:srgbClr val="EF3A5B"/>
                </a:solidFill>
                <a:latin typeface="Arial Black"/>
                <a:cs typeface="Arial Black"/>
              </a:defRPr>
            </a:lvl1pPr>
          </a:lstStyle>
          <a:p>
            <a:endParaRPr/>
          </a:p>
        </p:txBody>
      </p:sp>
      <p:sp>
        <p:nvSpPr>
          <p:cNvPr id="3" name="Holder 3"/>
          <p:cNvSpPr>
            <a:spLocks noGrp="1"/>
          </p:cNvSpPr>
          <p:nvPr>
            <p:ph sz="half" idx="2"/>
          </p:nvPr>
        </p:nvSpPr>
        <p:spPr>
          <a:xfrm>
            <a:off x="457200" y="1183005"/>
            <a:ext cx="3977640" cy="29084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29084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6/10/2025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25053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331296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4531752"/>
            <a:ext cx="9144000" cy="611981"/>
          </a:xfrm>
          <a:custGeom>
            <a:avLst/>
            <a:gdLst/>
            <a:ahLst/>
            <a:cxnLst/>
            <a:rect l="l" t="t" r="r" b="b"/>
            <a:pathLst>
              <a:path w="12192000" h="815975">
                <a:moveTo>
                  <a:pt x="0" y="815664"/>
                </a:moveTo>
                <a:lnTo>
                  <a:pt x="0" y="0"/>
                </a:lnTo>
                <a:lnTo>
                  <a:pt x="12192000" y="0"/>
                </a:lnTo>
                <a:lnTo>
                  <a:pt x="12192000" y="815664"/>
                </a:lnTo>
                <a:lnTo>
                  <a:pt x="0" y="815664"/>
                </a:lnTo>
                <a:close/>
              </a:path>
            </a:pathLst>
          </a:custGeom>
          <a:solidFill>
            <a:srgbClr val="003B71"/>
          </a:solidFill>
        </p:spPr>
        <p:txBody>
          <a:bodyPr wrap="square" lIns="0" tIns="0" rIns="0" bIns="0" rtlCol="0"/>
          <a:lstStyle/>
          <a:p>
            <a:endParaRPr sz="1050"/>
          </a:p>
        </p:txBody>
      </p:sp>
      <p:sp>
        <p:nvSpPr>
          <p:cNvPr id="2" name="Holder 2"/>
          <p:cNvSpPr>
            <a:spLocks noGrp="1"/>
          </p:cNvSpPr>
          <p:nvPr>
            <p:ph type="title"/>
          </p:nvPr>
        </p:nvSpPr>
        <p:spPr/>
        <p:txBody>
          <a:bodyPr lIns="0" tIns="0" rIns="0" bIns="0"/>
          <a:lstStyle>
            <a:lvl1pPr>
              <a:defRPr sz="3600" b="0" i="0">
                <a:solidFill>
                  <a:srgbClr val="EF3A5B"/>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6/10/2025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44605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D9CDFB-04FC-1C45-BCF2-7BF44CD5916B}"/>
              </a:ext>
            </a:extLst>
          </p:cNvPr>
          <p:cNvSpPr>
            <a:spLocks noGrp="1"/>
          </p:cNvSpPr>
          <p:nvPr>
            <p:ph type="sldNum" sz="quarter" idx="12"/>
          </p:nvPr>
        </p:nvSpPr>
        <p:spPr>
          <a:xfrm>
            <a:off x="6854190" y="195263"/>
            <a:ext cx="2057400" cy="273844"/>
          </a:xfrm>
        </p:spPr>
        <p:txBody>
          <a:bodyPr/>
          <a:lstStyle>
            <a:lvl1pPr>
              <a:defRPr sz="21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a:p>
        </p:txBody>
      </p:sp>
      <p:sp>
        <p:nvSpPr>
          <p:cNvPr id="5" name="Rectangle 4">
            <a:extLst>
              <a:ext uri="{FF2B5EF4-FFF2-40B4-BE49-F238E27FC236}">
                <a16:creationId xmlns:a16="http://schemas.microsoft.com/office/drawing/2014/main" id="{CA2C0FA9-C06C-D849-9C30-F1672C75EB04}"/>
              </a:ext>
            </a:extLst>
          </p:cNvPr>
          <p:cNvSpPr/>
          <p:nvPr userDrawn="1"/>
        </p:nvSpPr>
        <p:spPr>
          <a:xfrm>
            <a:off x="-3632" y="4531751"/>
            <a:ext cx="9147632" cy="651168"/>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sign&#10;&#10;Description automatically generated">
            <a:extLst>
              <a:ext uri="{FF2B5EF4-FFF2-40B4-BE49-F238E27FC236}">
                <a16:creationId xmlns:a16="http://schemas.microsoft.com/office/drawing/2014/main" id="{0EA3CA18-3F3C-7840-B4C6-8C638E31B5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80680" y="3559974"/>
            <a:ext cx="2128345" cy="822960"/>
          </a:xfrm>
          <a:prstGeom prst="rect">
            <a:avLst/>
          </a:prstGeom>
        </p:spPr>
      </p:pic>
      <p:pic>
        <p:nvPicPr>
          <p:cNvPr id="9" name="Picture 8" descr="A black and white logo&#10;&#10;Description automatically generated with low confidence">
            <a:extLst>
              <a:ext uri="{FF2B5EF4-FFF2-40B4-BE49-F238E27FC236}">
                <a16:creationId xmlns:a16="http://schemas.microsoft.com/office/drawing/2014/main" id="{17846ABD-3226-8443-9D8A-74A6E8E8A0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72220" y="4691202"/>
            <a:ext cx="1165860" cy="342900"/>
          </a:xfrm>
          <a:prstGeom prst="rect">
            <a:avLst/>
          </a:prstGeom>
        </p:spPr>
      </p:pic>
      <p:sp>
        <p:nvSpPr>
          <p:cNvPr id="10" name="Rectangle 9">
            <a:extLst>
              <a:ext uri="{FF2B5EF4-FFF2-40B4-BE49-F238E27FC236}">
                <a16:creationId xmlns:a16="http://schemas.microsoft.com/office/drawing/2014/main" id="{EC797C7B-1E37-6545-B842-2A117C45938B}"/>
              </a:ext>
            </a:extLst>
          </p:cNvPr>
          <p:cNvSpPr/>
          <p:nvPr userDrawn="1"/>
        </p:nvSpPr>
        <p:spPr>
          <a:xfrm>
            <a:off x="463189" y="1167139"/>
            <a:ext cx="2866565" cy="181880"/>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11" name="Rectangle 10">
            <a:extLst>
              <a:ext uri="{FF2B5EF4-FFF2-40B4-BE49-F238E27FC236}">
                <a16:creationId xmlns:a16="http://schemas.microsoft.com/office/drawing/2014/main" id="{E70F7D88-3317-7B4C-8370-167250E236D2}"/>
              </a:ext>
            </a:extLst>
          </p:cNvPr>
          <p:cNvSpPr/>
          <p:nvPr userDrawn="1"/>
        </p:nvSpPr>
        <p:spPr>
          <a:xfrm>
            <a:off x="7924801" y="3327257"/>
            <a:ext cx="1219200" cy="27384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pc="38">
                <a:solidFill>
                  <a:schemeClr val="bg1"/>
                </a:solidFill>
                <a:latin typeface="Arial" panose="020B0604020202020204" pitchFamily="34" charset="0"/>
                <a:cs typeface="Arial" panose="020B0604020202020204" pitchFamily="34" charset="0"/>
              </a:rPr>
              <a:t>mdek12.org</a:t>
            </a:r>
          </a:p>
        </p:txBody>
      </p:sp>
      <p:sp>
        <p:nvSpPr>
          <p:cNvPr id="15" name="Text Placeholder 14">
            <a:extLst>
              <a:ext uri="{FF2B5EF4-FFF2-40B4-BE49-F238E27FC236}">
                <a16:creationId xmlns:a16="http://schemas.microsoft.com/office/drawing/2014/main" id="{53D73A61-D809-204A-9E99-77076591DE79}"/>
              </a:ext>
            </a:extLst>
          </p:cNvPr>
          <p:cNvSpPr>
            <a:spLocks noGrp="1"/>
          </p:cNvSpPr>
          <p:nvPr>
            <p:ph type="body" sz="quarter" idx="14"/>
          </p:nvPr>
        </p:nvSpPr>
        <p:spPr>
          <a:xfrm>
            <a:off x="378301" y="2246166"/>
            <a:ext cx="3758985" cy="651168"/>
          </a:xfrm>
        </p:spPr>
        <p:txBody>
          <a:bodyPr>
            <a:noAutofit/>
          </a:bodyPr>
          <a:lstStyle>
            <a:lvl1pPr marL="0" indent="0">
              <a:buNone/>
              <a:defRPr sz="1800">
                <a:solidFill>
                  <a:schemeClr val="tx1">
                    <a:lumMod val="50000"/>
                    <a:lumOff val="50000"/>
                  </a:schemeClr>
                </a:solidFill>
                <a:latin typeface="Arial" panose="020B0604020202020204" pitchFamily="34" charset="0"/>
                <a:cs typeface="Arial" panose="020B0604020202020204" pitchFamily="34" charset="0"/>
              </a:defRPr>
            </a:lvl1pPr>
            <a:lvl2pPr>
              <a:defRPr sz="1800">
                <a:solidFill>
                  <a:schemeClr val="tx1">
                    <a:lumMod val="50000"/>
                    <a:lumOff val="50000"/>
                  </a:schemeClr>
                </a:solidFill>
                <a:latin typeface="Arial" panose="020B0604020202020204" pitchFamily="34" charset="0"/>
                <a:cs typeface="Arial" panose="020B0604020202020204" pitchFamily="34" charset="0"/>
              </a:defRPr>
            </a:lvl2pPr>
            <a:lvl3pPr>
              <a:defRPr sz="1800">
                <a:solidFill>
                  <a:schemeClr val="tx1">
                    <a:lumMod val="50000"/>
                    <a:lumOff val="50000"/>
                  </a:schemeClr>
                </a:solidFill>
                <a:latin typeface="Arial" panose="020B0604020202020204" pitchFamily="34" charset="0"/>
                <a:cs typeface="Arial" panose="020B0604020202020204" pitchFamily="34" charset="0"/>
              </a:defRPr>
            </a:lvl3pPr>
            <a:lvl4pPr>
              <a:defRPr sz="1800">
                <a:solidFill>
                  <a:schemeClr val="tx1">
                    <a:lumMod val="50000"/>
                    <a:lumOff val="50000"/>
                  </a:schemeClr>
                </a:solidFill>
                <a:latin typeface="Arial" panose="020B0604020202020204" pitchFamily="34" charset="0"/>
                <a:cs typeface="Arial" panose="020B0604020202020204" pitchFamily="34" charset="0"/>
              </a:defRPr>
            </a:lvl4pPr>
            <a:lvl5pPr>
              <a:defRPr sz="1800">
                <a:solidFill>
                  <a:schemeClr val="tx1">
                    <a:lumMod val="50000"/>
                    <a:lumOff val="50000"/>
                  </a:schemeClr>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 name="Title 1">
            <a:extLst>
              <a:ext uri="{FF2B5EF4-FFF2-40B4-BE49-F238E27FC236}">
                <a16:creationId xmlns:a16="http://schemas.microsoft.com/office/drawing/2014/main" id="{9512D961-B295-8943-B9BF-9EA8B4DD832C}"/>
              </a:ext>
            </a:extLst>
          </p:cNvPr>
          <p:cNvSpPr>
            <a:spLocks noGrp="1"/>
          </p:cNvSpPr>
          <p:nvPr>
            <p:ph type="title"/>
          </p:nvPr>
        </p:nvSpPr>
        <p:spPr>
          <a:xfrm>
            <a:off x="368450" y="1555285"/>
            <a:ext cx="6095409" cy="651169"/>
          </a:xfrm>
        </p:spPr>
        <p:txBody>
          <a:bodyPr/>
          <a:lstStyle>
            <a:lvl1pPr>
              <a:defRPr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285649579"/>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6/10/2025</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3632" y="4531751"/>
            <a:ext cx="9147632" cy="651168"/>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1" name="Picture 10" descr="A picture containing text, sign&#10;&#10;Description automatically generated">
            <a:extLst>
              <a:ext uri="{FF2B5EF4-FFF2-40B4-BE49-F238E27FC236}">
                <a16:creationId xmlns:a16="http://schemas.microsoft.com/office/drawing/2014/main" id="{C1AE4D28-F5A0-B947-A421-CBF3D3DA1F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80680" y="3559974"/>
            <a:ext cx="2128345" cy="822960"/>
          </a:xfrm>
          <a:prstGeom prst="rect">
            <a:avLst/>
          </a:prstGeom>
        </p:spPr>
      </p:pic>
      <p:pic>
        <p:nvPicPr>
          <p:cNvPr id="13" name="Picture 12" descr="A black and white logo&#10;&#10;Description automatically generated with low confidence">
            <a:extLst>
              <a:ext uri="{FF2B5EF4-FFF2-40B4-BE49-F238E27FC236}">
                <a16:creationId xmlns:a16="http://schemas.microsoft.com/office/drawing/2014/main" id="{E046170F-90BA-2745-8B7C-0E7C6CEFFC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72220" y="4691202"/>
            <a:ext cx="1165860" cy="342900"/>
          </a:xfrm>
          <a:prstGeom prst="rect">
            <a:avLst/>
          </a:prstGeom>
        </p:spPr>
      </p:pic>
      <p:sp>
        <p:nvSpPr>
          <p:cNvPr id="14" name="Rectangle 13">
            <a:extLst>
              <a:ext uri="{FF2B5EF4-FFF2-40B4-BE49-F238E27FC236}">
                <a16:creationId xmlns:a16="http://schemas.microsoft.com/office/drawing/2014/main" id="{D6B2FB67-39A2-6E44-B495-201A124265B2}"/>
              </a:ext>
            </a:extLst>
          </p:cNvPr>
          <p:cNvSpPr/>
          <p:nvPr userDrawn="1"/>
        </p:nvSpPr>
        <p:spPr>
          <a:xfrm>
            <a:off x="463189" y="2372317"/>
            <a:ext cx="2866565" cy="181880"/>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EF3A5B"/>
              </a:solidFill>
            </a:endParaRPr>
          </a:p>
        </p:txBody>
      </p:sp>
      <p:sp>
        <p:nvSpPr>
          <p:cNvPr id="15" name="Rectangle 14">
            <a:extLst>
              <a:ext uri="{FF2B5EF4-FFF2-40B4-BE49-F238E27FC236}">
                <a16:creationId xmlns:a16="http://schemas.microsoft.com/office/drawing/2014/main" id="{9EA0E46B-BAE6-2745-B2BB-836E6AD4DFE6}"/>
              </a:ext>
            </a:extLst>
          </p:cNvPr>
          <p:cNvSpPr/>
          <p:nvPr userDrawn="1"/>
        </p:nvSpPr>
        <p:spPr>
          <a:xfrm>
            <a:off x="7924801" y="3327257"/>
            <a:ext cx="1219200" cy="27384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pc="38">
                <a:solidFill>
                  <a:schemeClr val="bg1"/>
                </a:solidFill>
                <a:latin typeface="Arial" panose="020B0604020202020204" pitchFamily="34" charset="0"/>
                <a:cs typeface="Arial" panose="020B0604020202020204" pitchFamily="34" charset="0"/>
              </a:rPr>
              <a:t>mdek12.org</a:t>
            </a: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463188" y="626679"/>
            <a:ext cx="7537812" cy="1589479"/>
          </a:xfrm>
        </p:spPr>
        <p:txBody>
          <a:bodyPr anchor="b">
            <a:normAutofit/>
          </a:bodyPr>
          <a:lstStyle>
            <a:lvl1pPr algn="l">
              <a:defRPr sz="60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26" name="Subtitle 2">
            <a:extLst>
              <a:ext uri="{FF2B5EF4-FFF2-40B4-BE49-F238E27FC236}">
                <a16:creationId xmlns:a16="http://schemas.microsoft.com/office/drawing/2014/main" id="{F0279B7A-573D-4943-BAE5-A2FC871B9E40}"/>
              </a:ext>
            </a:extLst>
          </p:cNvPr>
          <p:cNvSpPr>
            <a:spLocks noGrp="1"/>
          </p:cNvSpPr>
          <p:nvPr>
            <p:ph type="subTitle" idx="1"/>
          </p:nvPr>
        </p:nvSpPr>
        <p:spPr>
          <a:xfrm>
            <a:off x="463188" y="3724808"/>
            <a:ext cx="4739433" cy="382849"/>
          </a:xfrm>
        </p:spPr>
        <p:txBody>
          <a:bodyPr>
            <a:normAutofit/>
          </a:bodyPr>
          <a:lstStyle>
            <a:lvl1pPr marL="0" indent="0" algn="l">
              <a:buNone/>
              <a:defRPr sz="2100" b="1">
                <a:solidFill>
                  <a:srgbClr val="5FAADE"/>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3" name="Text Placeholder 32">
            <a:extLst>
              <a:ext uri="{FF2B5EF4-FFF2-40B4-BE49-F238E27FC236}">
                <a16:creationId xmlns:a16="http://schemas.microsoft.com/office/drawing/2014/main" id="{2AB356AE-57B7-C64F-82AF-9F7BFA65DFE3}"/>
              </a:ext>
            </a:extLst>
          </p:cNvPr>
          <p:cNvSpPr>
            <a:spLocks noGrp="1"/>
          </p:cNvSpPr>
          <p:nvPr>
            <p:ph type="body" sz="quarter" idx="13"/>
          </p:nvPr>
        </p:nvSpPr>
        <p:spPr>
          <a:xfrm>
            <a:off x="463154" y="4691063"/>
            <a:ext cx="4656534" cy="342900"/>
          </a:xfrm>
        </p:spPr>
        <p:txBody>
          <a:bodyPr>
            <a:normAutofit/>
          </a:bodyPr>
          <a:lstStyle>
            <a:lvl1pPr marL="0" indent="0">
              <a:buNone/>
              <a:defRPr sz="1500"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463154" y="4114800"/>
            <a:ext cx="4572000" cy="416719"/>
          </a:xfrm>
        </p:spPr>
        <p:txBody>
          <a:bodyPr>
            <a:normAutofit/>
          </a:bodyPr>
          <a:lstStyle>
            <a:lvl1pPr marL="0" indent="0">
              <a:buNone/>
              <a:defRPr sz="18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58124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te Board Goal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D9CDFB-04FC-1C45-BCF2-7BF44CD5916B}"/>
              </a:ext>
            </a:extLst>
          </p:cNvPr>
          <p:cNvSpPr>
            <a:spLocks noGrp="1"/>
          </p:cNvSpPr>
          <p:nvPr>
            <p:ph type="sldNum" sz="quarter" idx="12"/>
          </p:nvPr>
        </p:nvSpPr>
        <p:spPr>
          <a:xfrm>
            <a:off x="6800061" y="195263"/>
            <a:ext cx="2057400" cy="273844"/>
          </a:xfrm>
        </p:spPr>
        <p:txBody>
          <a:bodyPr/>
          <a:lstStyle>
            <a:lvl1pPr>
              <a:defRPr sz="21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a:p>
        </p:txBody>
      </p:sp>
      <p:pic>
        <p:nvPicPr>
          <p:cNvPr id="28" name="Graphic 27">
            <a:extLst>
              <a:ext uri="{FF2B5EF4-FFF2-40B4-BE49-F238E27FC236}">
                <a16:creationId xmlns:a16="http://schemas.microsoft.com/office/drawing/2014/main" id="{A709C453-856A-3246-893D-4B40BFCF6B9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512296" y="2213408"/>
            <a:ext cx="770411" cy="685800"/>
          </a:xfrm>
          <a:prstGeom prst="rect">
            <a:avLst/>
          </a:prstGeom>
        </p:spPr>
      </p:pic>
      <p:cxnSp>
        <p:nvCxnSpPr>
          <p:cNvPr id="30" name="Straight Connector 29">
            <a:extLst>
              <a:ext uri="{FF2B5EF4-FFF2-40B4-BE49-F238E27FC236}">
                <a16:creationId xmlns:a16="http://schemas.microsoft.com/office/drawing/2014/main" id="{BDC82DC9-14B7-884D-A1F0-DD3535A167C0}"/>
              </a:ext>
            </a:extLst>
          </p:cNvPr>
          <p:cNvCxnSpPr>
            <a:cxnSpLocks/>
          </p:cNvCxnSpPr>
          <p:nvPr userDrawn="1"/>
        </p:nvCxnSpPr>
        <p:spPr>
          <a:xfrm flipH="1">
            <a:off x="368585" y="550355"/>
            <a:ext cx="840683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7FDAB950-8708-1144-AF83-EB34DED0B4D1}"/>
              </a:ext>
            </a:extLst>
          </p:cNvPr>
          <p:cNvSpPr/>
          <p:nvPr userDrawn="1"/>
        </p:nvSpPr>
        <p:spPr>
          <a:xfrm>
            <a:off x="-3632" y="4531751"/>
            <a:ext cx="9147632" cy="651168"/>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2" name="Picture 31" descr="Mississi[ppi Department of Education logo">
            <a:extLst>
              <a:ext uri="{FF2B5EF4-FFF2-40B4-BE49-F238E27FC236}">
                <a16:creationId xmlns:a16="http://schemas.microsoft.com/office/drawing/2014/main" id="{EC068218-4799-9B4D-8F36-593A6CDCCC8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964514" y="4672285"/>
            <a:ext cx="928629" cy="332114"/>
          </a:xfrm>
          <a:prstGeom prst="rect">
            <a:avLst/>
          </a:prstGeom>
        </p:spPr>
      </p:pic>
      <p:sp>
        <p:nvSpPr>
          <p:cNvPr id="33" name="Rectangle 32">
            <a:extLst>
              <a:ext uri="{FF2B5EF4-FFF2-40B4-BE49-F238E27FC236}">
                <a16:creationId xmlns:a16="http://schemas.microsoft.com/office/drawing/2014/main" id="{18ADC1EF-E950-C542-A532-660435656B18}"/>
              </a:ext>
            </a:extLst>
          </p:cNvPr>
          <p:cNvSpPr/>
          <p:nvPr userDrawn="1"/>
        </p:nvSpPr>
        <p:spPr>
          <a:xfrm>
            <a:off x="1234440" y="916806"/>
            <a:ext cx="3161899" cy="873493"/>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0" rIns="137160" rtlCol="0" anchor="ctr"/>
          <a:lstStyle/>
          <a:p>
            <a:r>
              <a:rPr lang="en-US" sz="1050" b="1">
                <a:solidFill>
                  <a:schemeClr val="tx1">
                    <a:lumMod val="75000"/>
                    <a:lumOff val="25000"/>
                  </a:schemeClr>
                </a:solidFill>
                <a:latin typeface="Arial Black" panose="020B0604020202020204" pitchFamily="34" charset="0"/>
                <a:cs typeface="Arial Black" panose="020B0604020202020204" pitchFamily="34" charset="0"/>
              </a:rPr>
              <a:t>ALL</a:t>
            </a:r>
            <a:r>
              <a:rPr lang="en-US" sz="1050">
                <a:solidFill>
                  <a:schemeClr val="tx1">
                    <a:lumMod val="75000"/>
                    <a:lumOff val="25000"/>
                  </a:schemeClr>
                </a:solidFill>
                <a:latin typeface="Arial" panose="020B0604020202020204" pitchFamily="34" charset="0"/>
                <a:cs typeface="Arial" panose="020B0604020202020204" pitchFamily="34" charset="0"/>
              </a:rPr>
              <a:t> Students Proficient </a:t>
            </a:r>
            <a:br>
              <a:rPr lang="en-US" sz="1050">
                <a:solidFill>
                  <a:schemeClr val="tx1">
                    <a:lumMod val="75000"/>
                    <a:lumOff val="25000"/>
                  </a:schemeClr>
                </a:solidFill>
                <a:latin typeface="Arial" panose="020B0604020202020204" pitchFamily="34" charset="0"/>
                <a:cs typeface="Arial" panose="020B0604020202020204" pitchFamily="34" charset="0"/>
              </a:rPr>
            </a:br>
            <a:r>
              <a:rPr lang="en-US" sz="1050">
                <a:solidFill>
                  <a:schemeClr val="tx1">
                    <a:lumMod val="75000"/>
                    <a:lumOff val="25000"/>
                  </a:schemeClr>
                </a:solidFill>
                <a:latin typeface="Arial" panose="020B0604020202020204" pitchFamily="34" charset="0"/>
                <a:cs typeface="Arial" panose="020B0604020202020204" pitchFamily="34" charset="0"/>
              </a:rPr>
              <a:t>and Showing Growth in All </a:t>
            </a:r>
            <a:br>
              <a:rPr lang="en-US" sz="1050">
                <a:solidFill>
                  <a:schemeClr val="tx1">
                    <a:lumMod val="75000"/>
                    <a:lumOff val="25000"/>
                  </a:schemeClr>
                </a:solidFill>
                <a:latin typeface="Arial" panose="020B0604020202020204" pitchFamily="34" charset="0"/>
                <a:cs typeface="Arial" panose="020B0604020202020204" pitchFamily="34" charset="0"/>
              </a:rPr>
            </a:br>
            <a:r>
              <a:rPr lang="en-US" sz="1050">
                <a:solidFill>
                  <a:schemeClr val="tx1">
                    <a:lumMod val="75000"/>
                    <a:lumOff val="25000"/>
                  </a:schemeClr>
                </a:solidFill>
                <a:latin typeface="Arial" panose="020B0604020202020204" pitchFamily="34" charset="0"/>
                <a:cs typeface="Arial" panose="020B0604020202020204" pitchFamily="34" charset="0"/>
              </a:rPr>
              <a:t>Assessed Areas</a:t>
            </a:r>
          </a:p>
        </p:txBody>
      </p:sp>
      <p:sp>
        <p:nvSpPr>
          <p:cNvPr id="34" name="Rectangle 33">
            <a:extLst>
              <a:ext uri="{FF2B5EF4-FFF2-40B4-BE49-F238E27FC236}">
                <a16:creationId xmlns:a16="http://schemas.microsoft.com/office/drawing/2014/main" id="{74F33589-56F9-3549-89FB-15D80688A547}"/>
              </a:ext>
            </a:extLst>
          </p:cNvPr>
          <p:cNvSpPr/>
          <p:nvPr userDrawn="1"/>
        </p:nvSpPr>
        <p:spPr>
          <a:xfrm>
            <a:off x="1234440" y="1999648"/>
            <a:ext cx="3161899" cy="873493"/>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0" rIns="137160" rtlCol="0" anchor="ctr"/>
          <a:lstStyle/>
          <a:p>
            <a:r>
              <a:rPr lang="en-US" sz="1050" b="1">
                <a:solidFill>
                  <a:schemeClr val="tx1">
                    <a:lumMod val="75000"/>
                    <a:lumOff val="25000"/>
                  </a:schemeClr>
                </a:solidFill>
                <a:latin typeface="Arial Black" panose="020B0604020202020204" pitchFamily="34" charset="0"/>
                <a:cs typeface="Arial Black" panose="020B0604020202020204" pitchFamily="34" charset="0"/>
              </a:rPr>
              <a:t>EVERY</a:t>
            </a:r>
            <a:r>
              <a:rPr lang="en-US" sz="1050">
                <a:solidFill>
                  <a:schemeClr val="tx1">
                    <a:lumMod val="75000"/>
                    <a:lumOff val="25000"/>
                  </a:schemeClr>
                </a:solidFill>
                <a:latin typeface="Arial" panose="020B0604020202020204" pitchFamily="34" charset="0"/>
                <a:cs typeface="Arial" panose="020B0604020202020204" pitchFamily="34" charset="0"/>
              </a:rPr>
              <a:t> Student Graduates </a:t>
            </a:r>
            <a:br>
              <a:rPr lang="en-US" sz="1050">
                <a:solidFill>
                  <a:schemeClr val="tx1">
                    <a:lumMod val="75000"/>
                    <a:lumOff val="25000"/>
                  </a:schemeClr>
                </a:solidFill>
                <a:latin typeface="Arial" panose="020B0604020202020204" pitchFamily="34" charset="0"/>
                <a:cs typeface="Arial" panose="020B0604020202020204" pitchFamily="34" charset="0"/>
              </a:rPr>
            </a:br>
            <a:r>
              <a:rPr lang="en-US" sz="1050">
                <a:solidFill>
                  <a:schemeClr val="tx1">
                    <a:lumMod val="75000"/>
                    <a:lumOff val="25000"/>
                  </a:schemeClr>
                </a:solidFill>
                <a:latin typeface="Arial" panose="020B0604020202020204" pitchFamily="34" charset="0"/>
                <a:cs typeface="Arial" panose="020B0604020202020204" pitchFamily="34" charset="0"/>
              </a:rPr>
              <a:t>from High School and is Ready </a:t>
            </a:r>
            <a:br>
              <a:rPr lang="en-US" sz="1050">
                <a:solidFill>
                  <a:schemeClr val="tx1">
                    <a:lumMod val="75000"/>
                    <a:lumOff val="25000"/>
                  </a:schemeClr>
                </a:solidFill>
                <a:latin typeface="Arial" panose="020B0604020202020204" pitchFamily="34" charset="0"/>
                <a:cs typeface="Arial" panose="020B0604020202020204" pitchFamily="34" charset="0"/>
              </a:rPr>
            </a:br>
            <a:r>
              <a:rPr lang="en-US" sz="1050">
                <a:solidFill>
                  <a:schemeClr val="tx1">
                    <a:lumMod val="75000"/>
                    <a:lumOff val="25000"/>
                  </a:schemeClr>
                </a:solidFill>
                <a:latin typeface="Arial" panose="020B0604020202020204" pitchFamily="34" charset="0"/>
                <a:cs typeface="Arial" panose="020B0604020202020204" pitchFamily="34" charset="0"/>
              </a:rPr>
              <a:t>for College and Career</a:t>
            </a:r>
          </a:p>
        </p:txBody>
      </p:sp>
      <p:sp>
        <p:nvSpPr>
          <p:cNvPr id="35" name="Rectangle 34">
            <a:extLst>
              <a:ext uri="{FF2B5EF4-FFF2-40B4-BE49-F238E27FC236}">
                <a16:creationId xmlns:a16="http://schemas.microsoft.com/office/drawing/2014/main" id="{1698876D-FC4A-DA45-BCB6-D07D18AF04CE}"/>
              </a:ext>
            </a:extLst>
          </p:cNvPr>
          <p:cNvSpPr/>
          <p:nvPr userDrawn="1"/>
        </p:nvSpPr>
        <p:spPr>
          <a:xfrm>
            <a:off x="1234440" y="3082491"/>
            <a:ext cx="3161899" cy="873493"/>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0" rIns="137160" rtlCol="0" anchor="ctr"/>
          <a:lstStyle/>
          <a:p>
            <a:r>
              <a:rPr lang="en-US" sz="1050" b="1">
                <a:solidFill>
                  <a:schemeClr val="tx1">
                    <a:lumMod val="75000"/>
                    <a:lumOff val="25000"/>
                  </a:schemeClr>
                </a:solidFill>
                <a:latin typeface="Arial Black" panose="020B0604020202020204" pitchFamily="34" charset="0"/>
                <a:cs typeface="Arial Black" panose="020B0604020202020204" pitchFamily="34" charset="0"/>
              </a:rPr>
              <a:t>EVERY</a:t>
            </a:r>
            <a:r>
              <a:rPr lang="en-US" sz="1050">
                <a:solidFill>
                  <a:schemeClr val="tx1">
                    <a:lumMod val="75000"/>
                    <a:lumOff val="25000"/>
                  </a:schemeClr>
                </a:solidFill>
                <a:latin typeface="Arial" panose="020B0604020202020204" pitchFamily="34" charset="0"/>
                <a:cs typeface="Arial" panose="020B0604020202020204" pitchFamily="34" charset="0"/>
              </a:rPr>
              <a:t> Child Has Access </a:t>
            </a:r>
            <a:br>
              <a:rPr lang="en-US" sz="1050">
                <a:solidFill>
                  <a:schemeClr val="tx1">
                    <a:lumMod val="75000"/>
                    <a:lumOff val="25000"/>
                  </a:schemeClr>
                </a:solidFill>
                <a:latin typeface="Arial" panose="020B0604020202020204" pitchFamily="34" charset="0"/>
                <a:cs typeface="Arial" panose="020B0604020202020204" pitchFamily="34" charset="0"/>
              </a:rPr>
            </a:br>
            <a:r>
              <a:rPr lang="en-US" sz="1050">
                <a:solidFill>
                  <a:schemeClr val="tx1">
                    <a:lumMod val="75000"/>
                    <a:lumOff val="25000"/>
                  </a:schemeClr>
                </a:solidFill>
                <a:latin typeface="Arial" panose="020B0604020202020204" pitchFamily="34" charset="0"/>
                <a:cs typeface="Arial" panose="020B0604020202020204" pitchFamily="34" charset="0"/>
              </a:rPr>
              <a:t>to a High-Quality Early </a:t>
            </a:r>
            <a:br>
              <a:rPr lang="en-US" sz="1050">
                <a:solidFill>
                  <a:schemeClr val="tx1">
                    <a:lumMod val="75000"/>
                    <a:lumOff val="25000"/>
                  </a:schemeClr>
                </a:solidFill>
                <a:latin typeface="Arial" panose="020B0604020202020204" pitchFamily="34" charset="0"/>
                <a:cs typeface="Arial" panose="020B0604020202020204" pitchFamily="34" charset="0"/>
              </a:rPr>
            </a:br>
            <a:r>
              <a:rPr lang="en-US" sz="1050">
                <a:solidFill>
                  <a:schemeClr val="tx1">
                    <a:lumMod val="75000"/>
                    <a:lumOff val="25000"/>
                  </a:schemeClr>
                </a:solidFill>
                <a:latin typeface="Arial" panose="020B0604020202020204" pitchFamily="34" charset="0"/>
                <a:cs typeface="Arial" panose="020B0604020202020204" pitchFamily="34" charset="0"/>
              </a:rPr>
              <a:t>Childhood Program</a:t>
            </a:r>
          </a:p>
        </p:txBody>
      </p:sp>
      <p:sp>
        <p:nvSpPr>
          <p:cNvPr id="36" name="Rectangle 35">
            <a:extLst>
              <a:ext uri="{FF2B5EF4-FFF2-40B4-BE49-F238E27FC236}">
                <a16:creationId xmlns:a16="http://schemas.microsoft.com/office/drawing/2014/main" id="{77156B17-16E6-C941-A299-F7A86CF04FB3}"/>
              </a:ext>
            </a:extLst>
          </p:cNvPr>
          <p:cNvSpPr/>
          <p:nvPr userDrawn="1"/>
        </p:nvSpPr>
        <p:spPr>
          <a:xfrm>
            <a:off x="4721192" y="916806"/>
            <a:ext cx="3161899" cy="873493"/>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34290" rIns="205740" bIns="34290" rtlCol="0" anchor="ctr"/>
          <a:lstStyle/>
          <a:p>
            <a:pPr algn="r"/>
            <a:r>
              <a:rPr lang="en-US" sz="1050" b="1">
                <a:solidFill>
                  <a:schemeClr val="tx1">
                    <a:lumMod val="75000"/>
                    <a:lumOff val="25000"/>
                  </a:schemeClr>
                </a:solidFill>
                <a:latin typeface="Arial Black"/>
                <a:cs typeface="Arial Black" panose="020B0604020202020204" pitchFamily="34" charset="0"/>
              </a:rPr>
              <a:t>EVERY </a:t>
            </a:r>
            <a:r>
              <a:rPr lang="en-US" sz="1050">
                <a:solidFill>
                  <a:schemeClr val="tx1">
                    <a:lumMod val="75000"/>
                    <a:lumOff val="25000"/>
                  </a:schemeClr>
                </a:solidFill>
                <a:latin typeface="Arial"/>
                <a:cs typeface="Arial"/>
              </a:rPr>
              <a:t>School Has Effective Teachers and Leaders</a:t>
            </a:r>
          </a:p>
        </p:txBody>
      </p:sp>
      <p:sp>
        <p:nvSpPr>
          <p:cNvPr id="37" name="Rectangle 36">
            <a:extLst>
              <a:ext uri="{FF2B5EF4-FFF2-40B4-BE49-F238E27FC236}">
                <a16:creationId xmlns:a16="http://schemas.microsoft.com/office/drawing/2014/main" id="{60F2D9AD-F3C7-B94C-ADAC-5B40319ED59E}"/>
              </a:ext>
            </a:extLst>
          </p:cNvPr>
          <p:cNvSpPr/>
          <p:nvPr userDrawn="1"/>
        </p:nvSpPr>
        <p:spPr>
          <a:xfrm>
            <a:off x="4721192" y="1999648"/>
            <a:ext cx="3161899" cy="873493"/>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205740" rtlCol="0" anchor="ctr"/>
          <a:lstStyle/>
          <a:p>
            <a:pPr algn="r"/>
            <a:r>
              <a:rPr lang="en-US" sz="1050" b="1">
                <a:solidFill>
                  <a:schemeClr val="tx1">
                    <a:lumMod val="75000"/>
                    <a:lumOff val="25000"/>
                  </a:schemeClr>
                </a:solidFill>
                <a:latin typeface="Arial Black" panose="020B0604020202020204" pitchFamily="34" charset="0"/>
                <a:cs typeface="Arial Black" panose="020B0604020202020204" pitchFamily="34" charset="0"/>
              </a:rPr>
              <a:t>EVERY</a:t>
            </a:r>
            <a:r>
              <a:rPr lang="en-US" sz="1050">
                <a:solidFill>
                  <a:schemeClr val="tx1">
                    <a:lumMod val="75000"/>
                    <a:lumOff val="25000"/>
                  </a:schemeClr>
                </a:solidFill>
                <a:latin typeface="Arial" panose="020B0604020202020204" pitchFamily="34" charset="0"/>
                <a:cs typeface="Arial" panose="020B0604020202020204" pitchFamily="34" charset="0"/>
              </a:rPr>
              <a:t> Community Effectively Uses a World-Class Data System to Improve Student Outcomes</a:t>
            </a:r>
          </a:p>
        </p:txBody>
      </p:sp>
      <p:sp>
        <p:nvSpPr>
          <p:cNvPr id="38" name="Rectangle 37">
            <a:extLst>
              <a:ext uri="{FF2B5EF4-FFF2-40B4-BE49-F238E27FC236}">
                <a16:creationId xmlns:a16="http://schemas.microsoft.com/office/drawing/2014/main" id="{9B9B6281-3D75-E94D-AC04-61E0399F0D06}"/>
              </a:ext>
            </a:extLst>
          </p:cNvPr>
          <p:cNvSpPr/>
          <p:nvPr userDrawn="1"/>
        </p:nvSpPr>
        <p:spPr>
          <a:xfrm>
            <a:off x="4721192" y="3082491"/>
            <a:ext cx="3161899" cy="873493"/>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205740" rtlCol="0" anchor="ctr"/>
          <a:lstStyle/>
          <a:p>
            <a:pPr algn="r"/>
            <a:r>
              <a:rPr lang="en-US" sz="1050" b="1">
                <a:solidFill>
                  <a:schemeClr val="tx1">
                    <a:lumMod val="75000"/>
                    <a:lumOff val="25000"/>
                  </a:schemeClr>
                </a:solidFill>
                <a:latin typeface="Arial Black" panose="020B0604020202020204" pitchFamily="34" charset="0"/>
                <a:cs typeface="Arial Black" panose="020B0604020202020204" pitchFamily="34" charset="0"/>
              </a:rPr>
              <a:t>EVERY </a:t>
            </a:r>
            <a:r>
              <a:rPr lang="en-US" sz="1050">
                <a:solidFill>
                  <a:schemeClr val="tx1">
                    <a:lumMod val="75000"/>
                    <a:lumOff val="25000"/>
                  </a:schemeClr>
                </a:solidFill>
                <a:latin typeface="Arial" panose="020B0604020202020204" pitchFamily="34" charset="0"/>
                <a:cs typeface="Arial" panose="020B0604020202020204" pitchFamily="34" charset="0"/>
              </a:rPr>
              <a:t>School and District is </a:t>
            </a:r>
            <a:br>
              <a:rPr lang="en-US" sz="1050">
                <a:solidFill>
                  <a:schemeClr val="tx1">
                    <a:lumMod val="75000"/>
                    <a:lumOff val="25000"/>
                  </a:schemeClr>
                </a:solidFill>
                <a:latin typeface="Arial" panose="020B0604020202020204" pitchFamily="34" charset="0"/>
                <a:cs typeface="Arial" panose="020B0604020202020204" pitchFamily="34" charset="0"/>
              </a:rPr>
            </a:br>
            <a:r>
              <a:rPr lang="en-US" sz="1050">
                <a:solidFill>
                  <a:schemeClr val="tx1">
                    <a:lumMod val="75000"/>
                    <a:lumOff val="25000"/>
                  </a:schemeClr>
                </a:solidFill>
                <a:latin typeface="Arial" panose="020B0604020202020204" pitchFamily="34" charset="0"/>
                <a:cs typeface="Arial" panose="020B0604020202020204" pitchFamily="34" charset="0"/>
              </a:rPr>
              <a:t>Rated “C” or Higher</a:t>
            </a:r>
          </a:p>
        </p:txBody>
      </p:sp>
      <p:sp>
        <p:nvSpPr>
          <p:cNvPr id="39" name="Rectangle 38">
            <a:extLst>
              <a:ext uri="{FF2B5EF4-FFF2-40B4-BE49-F238E27FC236}">
                <a16:creationId xmlns:a16="http://schemas.microsoft.com/office/drawing/2014/main" id="{253633F8-E58F-C944-9EE7-A94D49E9DA88}"/>
              </a:ext>
            </a:extLst>
          </p:cNvPr>
          <p:cNvSpPr/>
          <p:nvPr userDrawn="1"/>
        </p:nvSpPr>
        <p:spPr>
          <a:xfrm>
            <a:off x="7883090" y="916806"/>
            <a:ext cx="149225" cy="873493"/>
          </a:xfrm>
          <a:prstGeom prst="rect">
            <a:avLst/>
          </a:prstGeom>
          <a:solidFill>
            <a:srgbClr val="69C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0" name="Rectangle 39">
            <a:extLst>
              <a:ext uri="{FF2B5EF4-FFF2-40B4-BE49-F238E27FC236}">
                <a16:creationId xmlns:a16="http://schemas.microsoft.com/office/drawing/2014/main" id="{A5E5AB30-A154-BD4A-A239-16499575701C}"/>
              </a:ext>
            </a:extLst>
          </p:cNvPr>
          <p:cNvSpPr/>
          <p:nvPr userDrawn="1"/>
        </p:nvSpPr>
        <p:spPr>
          <a:xfrm>
            <a:off x="7883090" y="1999325"/>
            <a:ext cx="149225" cy="873493"/>
          </a:xfrm>
          <a:prstGeom prst="rect">
            <a:avLst/>
          </a:prstGeom>
          <a:solidFill>
            <a:srgbClr val="39A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1" name="Rectangle 40">
            <a:extLst>
              <a:ext uri="{FF2B5EF4-FFF2-40B4-BE49-F238E27FC236}">
                <a16:creationId xmlns:a16="http://schemas.microsoft.com/office/drawing/2014/main" id="{B70A6D1B-D464-A145-ACB9-8DD578CC9D13}"/>
              </a:ext>
            </a:extLst>
          </p:cNvPr>
          <p:cNvSpPr/>
          <p:nvPr userDrawn="1"/>
        </p:nvSpPr>
        <p:spPr>
          <a:xfrm>
            <a:off x="7883090" y="3084919"/>
            <a:ext cx="149225" cy="873493"/>
          </a:xfrm>
          <a:prstGeom prst="rect">
            <a:avLst/>
          </a:prstGeom>
          <a:solidFill>
            <a:srgbClr val="A7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2" name="Rectangle 41">
            <a:extLst>
              <a:ext uri="{FF2B5EF4-FFF2-40B4-BE49-F238E27FC236}">
                <a16:creationId xmlns:a16="http://schemas.microsoft.com/office/drawing/2014/main" id="{1473B032-CAF1-3B41-9C95-D43315DA64D7}"/>
              </a:ext>
            </a:extLst>
          </p:cNvPr>
          <p:cNvSpPr/>
          <p:nvPr userDrawn="1"/>
        </p:nvSpPr>
        <p:spPr>
          <a:xfrm>
            <a:off x="1095428" y="916806"/>
            <a:ext cx="149225" cy="873493"/>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3" name="Rectangle 42">
            <a:extLst>
              <a:ext uri="{FF2B5EF4-FFF2-40B4-BE49-F238E27FC236}">
                <a16:creationId xmlns:a16="http://schemas.microsoft.com/office/drawing/2014/main" id="{3383531C-D381-1448-80C5-E3B1D5B786D3}"/>
              </a:ext>
            </a:extLst>
          </p:cNvPr>
          <p:cNvSpPr/>
          <p:nvPr userDrawn="1"/>
        </p:nvSpPr>
        <p:spPr>
          <a:xfrm>
            <a:off x="1095428" y="1999325"/>
            <a:ext cx="149225" cy="873493"/>
          </a:xfrm>
          <a:prstGeom prst="rect">
            <a:avLst/>
          </a:prstGeom>
          <a:solidFill>
            <a:srgbClr val="F3A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4" name="Rectangle 43">
            <a:extLst>
              <a:ext uri="{FF2B5EF4-FFF2-40B4-BE49-F238E27FC236}">
                <a16:creationId xmlns:a16="http://schemas.microsoft.com/office/drawing/2014/main" id="{03B24343-DBE5-0E4B-B5F0-34121D4E14ED}"/>
              </a:ext>
            </a:extLst>
          </p:cNvPr>
          <p:cNvSpPr/>
          <p:nvPr userDrawn="1"/>
        </p:nvSpPr>
        <p:spPr>
          <a:xfrm>
            <a:off x="1095428" y="3084919"/>
            <a:ext cx="149225" cy="873493"/>
          </a:xfrm>
          <a:prstGeom prst="rect">
            <a:avLst/>
          </a:prstGeom>
          <a:solidFill>
            <a:srgbClr val="B0D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5" name="TextBox 44">
            <a:extLst>
              <a:ext uri="{FF2B5EF4-FFF2-40B4-BE49-F238E27FC236}">
                <a16:creationId xmlns:a16="http://schemas.microsoft.com/office/drawing/2014/main" id="{1E646921-2DC8-1743-8FD1-96019FBEE02D}"/>
              </a:ext>
            </a:extLst>
          </p:cNvPr>
          <p:cNvSpPr txBox="1"/>
          <p:nvPr userDrawn="1"/>
        </p:nvSpPr>
        <p:spPr>
          <a:xfrm>
            <a:off x="595099" y="1239783"/>
            <a:ext cx="430823" cy="715581"/>
          </a:xfrm>
          <a:prstGeom prst="rect">
            <a:avLst/>
          </a:prstGeom>
          <a:noFill/>
        </p:spPr>
        <p:txBody>
          <a:bodyPr wrap="square" rtlCol="0" anchor="b" anchorCtr="1">
            <a:spAutoFit/>
          </a:bodyPr>
          <a:lstStyle/>
          <a:p>
            <a:r>
              <a:rPr lang="en-US" sz="4050" b="1">
                <a:solidFill>
                  <a:srgbClr val="EF3A5B"/>
                </a:solidFill>
                <a:latin typeface="Arial Black" panose="020B0604020202020204" pitchFamily="34" charset="0"/>
                <a:cs typeface="Arial Black" panose="020B0604020202020204" pitchFamily="34" charset="0"/>
              </a:rPr>
              <a:t>1</a:t>
            </a:r>
          </a:p>
        </p:txBody>
      </p:sp>
      <p:sp>
        <p:nvSpPr>
          <p:cNvPr id="46" name="TextBox 45">
            <a:extLst>
              <a:ext uri="{FF2B5EF4-FFF2-40B4-BE49-F238E27FC236}">
                <a16:creationId xmlns:a16="http://schemas.microsoft.com/office/drawing/2014/main" id="{34D6BD40-0F76-E544-BBB7-C36A9DEBC9AD}"/>
              </a:ext>
            </a:extLst>
          </p:cNvPr>
          <p:cNvSpPr txBox="1"/>
          <p:nvPr userDrawn="1"/>
        </p:nvSpPr>
        <p:spPr>
          <a:xfrm>
            <a:off x="595099" y="2312444"/>
            <a:ext cx="430823" cy="715581"/>
          </a:xfrm>
          <a:prstGeom prst="rect">
            <a:avLst/>
          </a:prstGeom>
          <a:noFill/>
        </p:spPr>
        <p:txBody>
          <a:bodyPr wrap="square" rtlCol="0" anchor="b" anchorCtr="1">
            <a:spAutoFit/>
          </a:bodyPr>
          <a:lstStyle/>
          <a:p>
            <a:r>
              <a:rPr lang="en-US" sz="4050" b="1">
                <a:solidFill>
                  <a:srgbClr val="F3A51E"/>
                </a:solidFill>
                <a:latin typeface="Arial Black" panose="020B0604020202020204" pitchFamily="34" charset="0"/>
                <a:cs typeface="Arial Black" panose="020B0604020202020204" pitchFamily="34" charset="0"/>
              </a:rPr>
              <a:t>2</a:t>
            </a:r>
          </a:p>
        </p:txBody>
      </p:sp>
      <p:sp>
        <p:nvSpPr>
          <p:cNvPr id="47" name="TextBox 46">
            <a:extLst>
              <a:ext uri="{FF2B5EF4-FFF2-40B4-BE49-F238E27FC236}">
                <a16:creationId xmlns:a16="http://schemas.microsoft.com/office/drawing/2014/main" id="{1BA6EAF3-33DB-F342-9364-26DDDD62B9CB}"/>
              </a:ext>
            </a:extLst>
          </p:cNvPr>
          <p:cNvSpPr txBox="1"/>
          <p:nvPr userDrawn="1"/>
        </p:nvSpPr>
        <p:spPr>
          <a:xfrm>
            <a:off x="595099" y="3402691"/>
            <a:ext cx="430823" cy="715581"/>
          </a:xfrm>
          <a:prstGeom prst="rect">
            <a:avLst/>
          </a:prstGeom>
          <a:noFill/>
        </p:spPr>
        <p:txBody>
          <a:bodyPr wrap="square" rtlCol="0" anchor="b" anchorCtr="1">
            <a:spAutoFit/>
          </a:bodyPr>
          <a:lstStyle/>
          <a:p>
            <a:r>
              <a:rPr lang="en-US" sz="4050" b="1">
                <a:solidFill>
                  <a:srgbClr val="B0D357"/>
                </a:solidFill>
                <a:latin typeface="Arial Black" panose="020B0604020202020204" pitchFamily="34" charset="0"/>
                <a:cs typeface="Arial Black" panose="020B0604020202020204" pitchFamily="34" charset="0"/>
              </a:rPr>
              <a:t>3</a:t>
            </a:r>
          </a:p>
        </p:txBody>
      </p:sp>
      <p:sp>
        <p:nvSpPr>
          <p:cNvPr id="48" name="TextBox 47">
            <a:extLst>
              <a:ext uri="{FF2B5EF4-FFF2-40B4-BE49-F238E27FC236}">
                <a16:creationId xmlns:a16="http://schemas.microsoft.com/office/drawing/2014/main" id="{A27CD245-96D5-FE42-84A2-1FF855372F8D}"/>
              </a:ext>
            </a:extLst>
          </p:cNvPr>
          <p:cNvSpPr txBox="1"/>
          <p:nvPr userDrawn="1"/>
        </p:nvSpPr>
        <p:spPr>
          <a:xfrm>
            <a:off x="8103730" y="1222198"/>
            <a:ext cx="430823" cy="715581"/>
          </a:xfrm>
          <a:prstGeom prst="rect">
            <a:avLst/>
          </a:prstGeom>
          <a:noFill/>
        </p:spPr>
        <p:txBody>
          <a:bodyPr wrap="square" rtlCol="0" anchor="b" anchorCtr="1">
            <a:spAutoFit/>
          </a:bodyPr>
          <a:lstStyle/>
          <a:p>
            <a:r>
              <a:rPr lang="en-US" sz="4050" b="1">
                <a:solidFill>
                  <a:srgbClr val="69C8C3"/>
                </a:solidFill>
                <a:latin typeface="Arial Black" panose="020B0604020202020204" pitchFamily="34" charset="0"/>
                <a:cs typeface="Arial Black" panose="020B0604020202020204" pitchFamily="34" charset="0"/>
              </a:rPr>
              <a:t>4</a:t>
            </a:r>
          </a:p>
        </p:txBody>
      </p:sp>
      <p:sp>
        <p:nvSpPr>
          <p:cNvPr id="49" name="TextBox 48">
            <a:extLst>
              <a:ext uri="{FF2B5EF4-FFF2-40B4-BE49-F238E27FC236}">
                <a16:creationId xmlns:a16="http://schemas.microsoft.com/office/drawing/2014/main" id="{62E990BB-8375-E548-98A0-9A3714984933}"/>
              </a:ext>
            </a:extLst>
          </p:cNvPr>
          <p:cNvSpPr txBox="1"/>
          <p:nvPr userDrawn="1"/>
        </p:nvSpPr>
        <p:spPr>
          <a:xfrm>
            <a:off x="8103730" y="2294860"/>
            <a:ext cx="430823" cy="715581"/>
          </a:xfrm>
          <a:prstGeom prst="rect">
            <a:avLst/>
          </a:prstGeom>
          <a:noFill/>
        </p:spPr>
        <p:txBody>
          <a:bodyPr wrap="square" rtlCol="0" anchor="b" anchorCtr="1">
            <a:spAutoFit/>
          </a:bodyPr>
          <a:lstStyle/>
          <a:p>
            <a:r>
              <a:rPr lang="en-US" sz="4050" b="1">
                <a:solidFill>
                  <a:srgbClr val="39A1BF"/>
                </a:solidFill>
                <a:latin typeface="Arial Black" panose="020B0604020202020204" pitchFamily="34" charset="0"/>
                <a:cs typeface="Arial Black" panose="020B0604020202020204" pitchFamily="34" charset="0"/>
              </a:rPr>
              <a:t>5</a:t>
            </a:r>
          </a:p>
        </p:txBody>
      </p:sp>
      <p:sp>
        <p:nvSpPr>
          <p:cNvPr id="50" name="TextBox 49">
            <a:extLst>
              <a:ext uri="{FF2B5EF4-FFF2-40B4-BE49-F238E27FC236}">
                <a16:creationId xmlns:a16="http://schemas.microsoft.com/office/drawing/2014/main" id="{7BB9E0B7-7E66-9A4D-B594-50C0E31271F0}"/>
              </a:ext>
            </a:extLst>
          </p:cNvPr>
          <p:cNvSpPr txBox="1"/>
          <p:nvPr userDrawn="1"/>
        </p:nvSpPr>
        <p:spPr>
          <a:xfrm>
            <a:off x="8103730" y="3385106"/>
            <a:ext cx="430823" cy="715581"/>
          </a:xfrm>
          <a:prstGeom prst="rect">
            <a:avLst/>
          </a:prstGeom>
          <a:noFill/>
        </p:spPr>
        <p:txBody>
          <a:bodyPr wrap="square" rtlCol="0" anchor="b" anchorCtr="1">
            <a:spAutoFit/>
          </a:bodyPr>
          <a:lstStyle/>
          <a:p>
            <a:r>
              <a:rPr lang="en-US" sz="4050" b="1">
                <a:solidFill>
                  <a:srgbClr val="A74A7A"/>
                </a:solidFill>
                <a:latin typeface="Arial Black" panose="020B0604020202020204" pitchFamily="34" charset="0"/>
                <a:cs typeface="Arial Black" panose="020B0604020202020204" pitchFamily="34" charset="0"/>
              </a:rPr>
              <a:t>6</a:t>
            </a:r>
          </a:p>
        </p:txBody>
      </p:sp>
      <p:pic>
        <p:nvPicPr>
          <p:cNvPr id="51" name="Graphic 50">
            <a:extLst>
              <a:ext uri="{FF2B5EF4-FFF2-40B4-BE49-F238E27FC236}">
                <a16:creationId xmlns:a16="http://schemas.microsoft.com/office/drawing/2014/main" id="{4B9E8D18-8B2B-F94E-8248-0FFE8B9C1DF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90701" y="3432471"/>
            <a:ext cx="685800" cy="685800"/>
          </a:xfrm>
          <a:prstGeom prst="rect">
            <a:avLst/>
          </a:prstGeom>
        </p:spPr>
      </p:pic>
      <p:pic>
        <p:nvPicPr>
          <p:cNvPr id="52" name="Graphic 51">
            <a:extLst>
              <a:ext uri="{FF2B5EF4-FFF2-40B4-BE49-F238E27FC236}">
                <a16:creationId xmlns:a16="http://schemas.microsoft.com/office/drawing/2014/main" id="{DC4FCE0F-C54C-FA44-B108-E8F82851C87F}"/>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105122" y="1338389"/>
            <a:ext cx="685800" cy="685800"/>
          </a:xfrm>
          <a:prstGeom prst="rect">
            <a:avLst/>
          </a:prstGeom>
        </p:spPr>
      </p:pic>
      <p:pic>
        <p:nvPicPr>
          <p:cNvPr id="53" name="Graphic 52">
            <a:extLst>
              <a:ext uri="{FF2B5EF4-FFF2-40B4-BE49-F238E27FC236}">
                <a16:creationId xmlns:a16="http://schemas.microsoft.com/office/drawing/2014/main" id="{352AA6E4-2F0B-3F4F-87CD-44D0458173E1}"/>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8590193" y="1264897"/>
            <a:ext cx="714375" cy="714375"/>
          </a:xfrm>
          <a:prstGeom prst="rect">
            <a:avLst/>
          </a:prstGeom>
        </p:spPr>
      </p:pic>
      <p:pic>
        <p:nvPicPr>
          <p:cNvPr id="54" name="Graphic 53">
            <a:extLst>
              <a:ext uri="{FF2B5EF4-FFF2-40B4-BE49-F238E27FC236}">
                <a16:creationId xmlns:a16="http://schemas.microsoft.com/office/drawing/2014/main" id="{89475315-D462-FC49-AD4E-E6DDBC8C2273}"/>
              </a:ext>
            </a:extLst>
          </p:cNvPr>
          <p:cNvPicPr>
            <a:picLocks noChangeAspect="1"/>
          </p:cNvPicPr>
          <p:nvPr userDrawn="1"/>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8605968" y="3380866"/>
            <a:ext cx="685800" cy="685800"/>
          </a:xfrm>
          <a:prstGeom prst="rect">
            <a:avLst/>
          </a:prstGeom>
        </p:spPr>
      </p:pic>
      <p:pic>
        <p:nvPicPr>
          <p:cNvPr id="55" name="Graphic 54">
            <a:extLst>
              <a:ext uri="{FF2B5EF4-FFF2-40B4-BE49-F238E27FC236}">
                <a16:creationId xmlns:a16="http://schemas.microsoft.com/office/drawing/2014/main" id="{88DE9802-37C8-9F47-9827-7885E4E30CD6}"/>
              </a:ext>
            </a:extLst>
          </p:cNvPr>
          <p:cNvPicPr>
            <a:picLocks noChangeAspect="1"/>
          </p:cNvPicPr>
          <p:nvPr userDrawn="1"/>
        </p:nvPicPr>
        <p:blipFill>
          <a:blip r:embed="rId13">
            <a:extLst>
              <a:ext uri="{96DAC541-7B7A-43D3-8B79-37D633B846F1}">
                <asvg:svgBlip xmlns:asvg="http://schemas.microsoft.com/office/drawing/2016/SVG/main" r:embed="rId14"/>
              </a:ext>
            </a:extLst>
          </a:blip>
          <a:srcRect/>
          <a:stretch/>
        </p:blipFill>
        <p:spPr>
          <a:xfrm flipH="1">
            <a:off x="-186441" y="2328358"/>
            <a:ext cx="776603" cy="776603"/>
          </a:xfrm>
          <a:prstGeom prst="rect">
            <a:avLst/>
          </a:prstGeom>
        </p:spPr>
      </p:pic>
    </p:spTree>
    <p:extLst>
      <p:ext uri="{BB962C8B-B14F-4D97-AF65-F5344CB8AC3E}">
        <p14:creationId xmlns:p14="http://schemas.microsoft.com/office/powerpoint/2010/main" val="2370117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te Board Goal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D9CDFB-04FC-1C45-BCF2-7BF44CD5916B}"/>
              </a:ext>
            </a:extLst>
          </p:cNvPr>
          <p:cNvSpPr>
            <a:spLocks noGrp="1"/>
          </p:cNvSpPr>
          <p:nvPr>
            <p:ph type="sldNum" sz="quarter" idx="12"/>
          </p:nvPr>
        </p:nvSpPr>
        <p:spPr>
          <a:xfrm>
            <a:off x="6800061" y="195263"/>
            <a:ext cx="2057400" cy="273844"/>
          </a:xfrm>
        </p:spPr>
        <p:txBody>
          <a:bodyPr/>
          <a:lstStyle>
            <a:lvl1pPr>
              <a:defRPr sz="21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a:p>
        </p:txBody>
      </p:sp>
      <p:pic>
        <p:nvPicPr>
          <p:cNvPr id="28" name="Graphic 27">
            <a:extLst>
              <a:ext uri="{FF2B5EF4-FFF2-40B4-BE49-F238E27FC236}">
                <a16:creationId xmlns:a16="http://schemas.microsoft.com/office/drawing/2014/main" id="{A709C453-856A-3246-893D-4B40BFCF6B9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512296" y="2213408"/>
            <a:ext cx="770411" cy="685800"/>
          </a:xfrm>
          <a:prstGeom prst="rect">
            <a:avLst/>
          </a:prstGeom>
        </p:spPr>
      </p:pic>
      <p:cxnSp>
        <p:nvCxnSpPr>
          <p:cNvPr id="30" name="Straight Connector 29">
            <a:extLst>
              <a:ext uri="{FF2B5EF4-FFF2-40B4-BE49-F238E27FC236}">
                <a16:creationId xmlns:a16="http://schemas.microsoft.com/office/drawing/2014/main" id="{BDC82DC9-14B7-884D-A1F0-DD3535A167C0}"/>
              </a:ext>
            </a:extLst>
          </p:cNvPr>
          <p:cNvCxnSpPr>
            <a:cxnSpLocks/>
          </p:cNvCxnSpPr>
          <p:nvPr userDrawn="1"/>
        </p:nvCxnSpPr>
        <p:spPr>
          <a:xfrm flipH="1">
            <a:off x="368585" y="550355"/>
            <a:ext cx="840683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7FDAB950-8708-1144-AF83-EB34DED0B4D1}"/>
              </a:ext>
            </a:extLst>
          </p:cNvPr>
          <p:cNvSpPr/>
          <p:nvPr userDrawn="1"/>
        </p:nvSpPr>
        <p:spPr>
          <a:xfrm>
            <a:off x="-3632" y="4531751"/>
            <a:ext cx="9147632" cy="651168"/>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Mississi[ppi Department of Education logo">
            <a:extLst>
              <a:ext uri="{FF2B5EF4-FFF2-40B4-BE49-F238E27FC236}">
                <a16:creationId xmlns:a16="http://schemas.microsoft.com/office/drawing/2014/main" id="{EC068218-4799-9B4D-8F36-593A6CDCCC8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964514" y="4672285"/>
            <a:ext cx="928629" cy="332114"/>
          </a:xfrm>
          <a:prstGeom prst="rect">
            <a:avLst/>
          </a:prstGeom>
        </p:spPr>
      </p:pic>
      <p:sp>
        <p:nvSpPr>
          <p:cNvPr id="33" name="Rectangle 32">
            <a:extLst>
              <a:ext uri="{FF2B5EF4-FFF2-40B4-BE49-F238E27FC236}">
                <a16:creationId xmlns:a16="http://schemas.microsoft.com/office/drawing/2014/main" id="{18ADC1EF-E950-C542-A532-660435656B18}"/>
              </a:ext>
            </a:extLst>
          </p:cNvPr>
          <p:cNvSpPr/>
          <p:nvPr userDrawn="1"/>
        </p:nvSpPr>
        <p:spPr>
          <a:xfrm>
            <a:off x="1234440" y="916806"/>
            <a:ext cx="3161899" cy="873493"/>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0" rIns="137160" rtlCol="0" anchor="ctr"/>
          <a:lstStyle/>
          <a:p>
            <a:r>
              <a:rPr lang="en-US" b="1">
                <a:solidFill>
                  <a:schemeClr val="tx1">
                    <a:lumMod val="75000"/>
                    <a:lumOff val="25000"/>
                  </a:schemeClr>
                </a:solidFill>
                <a:latin typeface="Arial Black" panose="020B0604020202020204" pitchFamily="34" charset="0"/>
                <a:cs typeface="Arial Black" panose="020B0604020202020204" pitchFamily="34" charset="0"/>
              </a:rPr>
              <a:t>ALL</a:t>
            </a:r>
            <a:r>
              <a:rPr lang="en-US">
                <a:solidFill>
                  <a:schemeClr val="tx1">
                    <a:lumMod val="75000"/>
                    <a:lumOff val="25000"/>
                  </a:schemeClr>
                </a:solidFill>
                <a:latin typeface="Arial" panose="020B0604020202020204" pitchFamily="34" charset="0"/>
                <a:cs typeface="Arial" panose="020B0604020202020204" pitchFamily="34" charset="0"/>
              </a:rPr>
              <a:t> Students Proficient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and Showing Growth in All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Assessed Areas</a:t>
            </a:r>
          </a:p>
        </p:txBody>
      </p:sp>
      <p:sp>
        <p:nvSpPr>
          <p:cNvPr id="34" name="Rectangle 33">
            <a:extLst>
              <a:ext uri="{FF2B5EF4-FFF2-40B4-BE49-F238E27FC236}">
                <a16:creationId xmlns:a16="http://schemas.microsoft.com/office/drawing/2014/main" id="{74F33589-56F9-3549-89FB-15D80688A547}"/>
              </a:ext>
            </a:extLst>
          </p:cNvPr>
          <p:cNvSpPr/>
          <p:nvPr userDrawn="1"/>
        </p:nvSpPr>
        <p:spPr>
          <a:xfrm>
            <a:off x="1234440" y="1999648"/>
            <a:ext cx="3161899" cy="873493"/>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0" rIns="137160" rtlCol="0" anchor="ctr"/>
          <a:lstStyle/>
          <a:p>
            <a:r>
              <a:rPr lang="en-US" b="1">
                <a:solidFill>
                  <a:schemeClr val="tx1">
                    <a:lumMod val="75000"/>
                    <a:lumOff val="25000"/>
                  </a:schemeClr>
                </a:solidFill>
                <a:latin typeface="Arial Black" panose="020B0604020202020204" pitchFamily="34" charset="0"/>
                <a:cs typeface="Arial Black" panose="020B0604020202020204" pitchFamily="34" charset="0"/>
              </a:rPr>
              <a:t>EVERY</a:t>
            </a:r>
            <a:r>
              <a:rPr lang="en-US">
                <a:solidFill>
                  <a:schemeClr val="tx1">
                    <a:lumMod val="75000"/>
                    <a:lumOff val="25000"/>
                  </a:schemeClr>
                </a:solidFill>
                <a:latin typeface="Arial" panose="020B0604020202020204" pitchFamily="34" charset="0"/>
                <a:cs typeface="Arial" panose="020B0604020202020204" pitchFamily="34" charset="0"/>
              </a:rPr>
              <a:t> Student Graduates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from High School and is Ready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for College and Career</a:t>
            </a:r>
          </a:p>
        </p:txBody>
      </p:sp>
      <p:sp>
        <p:nvSpPr>
          <p:cNvPr id="35" name="Rectangle 34">
            <a:extLst>
              <a:ext uri="{FF2B5EF4-FFF2-40B4-BE49-F238E27FC236}">
                <a16:creationId xmlns:a16="http://schemas.microsoft.com/office/drawing/2014/main" id="{1698876D-FC4A-DA45-BCB6-D07D18AF04CE}"/>
              </a:ext>
            </a:extLst>
          </p:cNvPr>
          <p:cNvSpPr/>
          <p:nvPr userDrawn="1"/>
        </p:nvSpPr>
        <p:spPr>
          <a:xfrm>
            <a:off x="1234440" y="3082491"/>
            <a:ext cx="3161899" cy="873493"/>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0" rIns="137160" rtlCol="0" anchor="ctr"/>
          <a:lstStyle/>
          <a:p>
            <a:r>
              <a:rPr lang="en-US" b="1">
                <a:solidFill>
                  <a:schemeClr val="tx1">
                    <a:lumMod val="75000"/>
                    <a:lumOff val="25000"/>
                  </a:schemeClr>
                </a:solidFill>
                <a:latin typeface="Arial Black" panose="020B0604020202020204" pitchFamily="34" charset="0"/>
                <a:cs typeface="Arial Black" panose="020B0604020202020204" pitchFamily="34" charset="0"/>
              </a:rPr>
              <a:t>EVERY</a:t>
            </a:r>
            <a:r>
              <a:rPr lang="en-US">
                <a:solidFill>
                  <a:schemeClr val="tx1">
                    <a:lumMod val="75000"/>
                    <a:lumOff val="25000"/>
                  </a:schemeClr>
                </a:solidFill>
                <a:latin typeface="Arial" panose="020B0604020202020204" pitchFamily="34" charset="0"/>
                <a:cs typeface="Arial" panose="020B0604020202020204" pitchFamily="34" charset="0"/>
              </a:rPr>
              <a:t> Child Has Access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to a High-Quality Early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Childhood Program</a:t>
            </a:r>
          </a:p>
        </p:txBody>
      </p:sp>
      <p:sp>
        <p:nvSpPr>
          <p:cNvPr id="36" name="Rectangle 35">
            <a:extLst>
              <a:ext uri="{FF2B5EF4-FFF2-40B4-BE49-F238E27FC236}">
                <a16:creationId xmlns:a16="http://schemas.microsoft.com/office/drawing/2014/main" id="{77156B17-16E6-C941-A299-F7A86CF04FB3}"/>
              </a:ext>
            </a:extLst>
          </p:cNvPr>
          <p:cNvSpPr/>
          <p:nvPr userDrawn="1"/>
        </p:nvSpPr>
        <p:spPr>
          <a:xfrm>
            <a:off x="4721192" y="916806"/>
            <a:ext cx="3161899" cy="873493"/>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34290" rIns="205740" bIns="34290" rtlCol="0" anchor="ctr"/>
          <a:lstStyle/>
          <a:p>
            <a:pPr algn="r"/>
            <a:r>
              <a:rPr lang="en-US" b="1">
                <a:solidFill>
                  <a:schemeClr val="tx1">
                    <a:lumMod val="75000"/>
                    <a:lumOff val="25000"/>
                  </a:schemeClr>
                </a:solidFill>
                <a:latin typeface="Arial Black"/>
                <a:cs typeface="Arial Black" panose="020B0604020202020204" pitchFamily="34" charset="0"/>
              </a:rPr>
              <a:t>EVERY </a:t>
            </a:r>
            <a:r>
              <a:rPr lang="en-US">
                <a:solidFill>
                  <a:schemeClr val="tx1">
                    <a:lumMod val="75000"/>
                    <a:lumOff val="25000"/>
                  </a:schemeClr>
                </a:solidFill>
                <a:latin typeface="Arial"/>
                <a:cs typeface="Arial"/>
              </a:rPr>
              <a:t>School Has Effective Teachers and Leaders</a:t>
            </a:r>
          </a:p>
        </p:txBody>
      </p:sp>
      <p:sp>
        <p:nvSpPr>
          <p:cNvPr id="37" name="Rectangle 36">
            <a:extLst>
              <a:ext uri="{FF2B5EF4-FFF2-40B4-BE49-F238E27FC236}">
                <a16:creationId xmlns:a16="http://schemas.microsoft.com/office/drawing/2014/main" id="{60F2D9AD-F3C7-B94C-ADAC-5B40319ED59E}"/>
              </a:ext>
            </a:extLst>
          </p:cNvPr>
          <p:cNvSpPr/>
          <p:nvPr userDrawn="1"/>
        </p:nvSpPr>
        <p:spPr>
          <a:xfrm>
            <a:off x="4721192" y="1999648"/>
            <a:ext cx="3161899" cy="873493"/>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205740" rtlCol="0" anchor="ctr"/>
          <a:lstStyle/>
          <a:p>
            <a:pPr algn="r"/>
            <a:r>
              <a:rPr lang="en-US" b="1">
                <a:solidFill>
                  <a:schemeClr val="tx1">
                    <a:lumMod val="75000"/>
                    <a:lumOff val="25000"/>
                  </a:schemeClr>
                </a:solidFill>
                <a:latin typeface="Arial Black" panose="020B0604020202020204" pitchFamily="34" charset="0"/>
                <a:cs typeface="Arial Black" panose="020B0604020202020204" pitchFamily="34" charset="0"/>
              </a:rPr>
              <a:t>EVERY</a:t>
            </a:r>
            <a:r>
              <a:rPr lang="en-US">
                <a:solidFill>
                  <a:schemeClr val="tx1">
                    <a:lumMod val="75000"/>
                    <a:lumOff val="25000"/>
                  </a:schemeClr>
                </a:solidFill>
                <a:latin typeface="Arial" panose="020B0604020202020204" pitchFamily="34" charset="0"/>
                <a:cs typeface="Arial" panose="020B0604020202020204" pitchFamily="34" charset="0"/>
              </a:rPr>
              <a:t> Community Effectively Uses a World-Class Data System to Improve Student Outcomes</a:t>
            </a:r>
          </a:p>
        </p:txBody>
      </p:sp>
      <p:sp>
        <p:nvSpPr>
          <p:cNvPr id="38" name="Rectangle 37">
            <a:extLst>
              <a:ext uri="{FF2B5EF4-FFF2-40B4-BE49-F238E27FC236}">
                <a16:creationId xmlns:a16="http://schemas.microsoft.com/office/drawing/2014/main" id="{9B9B6281-3D75-E94D-AC04-61E0399F0D06}"/>
              </a:ext>
            </a:extLst>
          </p:cNvPr>
          <p:cNvSpPr/>
          <p:nvPr userDrawn="1"/>
        </p:nvSpPr>
        <p:spPr>
          <a:xfrm>
            <a:off x="4721192" y="3082491"/>
            <a:ext cx="3161899" cy="873493"/>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205740" rtlCol="0" anchor="ctr"/>
          <a:lstStyle/>
          <a:p>
            <a:pPr algn="r"/>
            <a:r>
              <a:rPr lang="en-US" b="1">
                <a:solidFill>
                  <a:schemeClr val="tx1">
                    <a:lumMod val="75000"/>
                    <a:lumOff val="25000"/>
                  </a:schemeClr>
                </a:solidFill>
                <a:latin typeface="Arial Black" panose="020B0604020202020204" pitchFamily="34" charset="0"/>
                <a:cs typeface="Arial Black" panose="020B0604020202020204" pitchFamily="34" charset="0"/>
              </a:rPr>
              <a:t>EVERY </a:t>
            </a:r>
            <a:r>
              <a:rPr lang="en-US">
                <a:solidFill>
                  <a:schemeClr val="tx1">
                    <a:lumMod val="75000"/>
                    <a:lumOff val="25000"/>
                  </a:schemeClr>
                </a:solidFill>
                <a:latin typeface="Arial" panose="020B0604020202020204" pitchFamily="34" charset="0"/>
                <a:cs typeface="Arial" panose="020B0604020202020204" pitchFamily="34" charset="0"/>
              </a:rPr>
              <a:t>School and District is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Rated “C” or Higher</a:t>
            </a:r>
          </a:p>
        </p:txBody>
      </p:sp>
      <p:sp>
        <p:nvSpPr>
          <p:cNvPr id="39" name="Rectangle 38">
            <a:extLst>
              <a:ext uri="{FF2B5EF4-FFF2-40B4-BE49-F238E27FC236}">
                <a16:creationId xmlns:a16="http://schemas.microsoft.com/office/drawing/2014/main" id="{253633F8-E58F-C944-9EE7-A94D49E9DA88}"/>
              </a:ext>
            </a:extLst>
          </p:cNvPr>
          <p:cNvSpPr/>
          <p:nvPr userDrawn="1"/>
        </p:nvSpPr>
        <p:spPr>
          <a:xfrm>
            <a:off x="7883090" y="916806"/>
            <a:ext cx="149225" cy="873493"/>
          </a:xfrm>
          <a:prstGeom prst="rect">
            <a:avLst/>
          </a:prstGeom>
          <a:solidFill>
            <a:srgbClr val="69C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5E5AB30-A154-BD4A-A239-16499575701C}"/>
              </a:ext>
            </a:extLst>
          </p:cNvPr>
          <p:cNvSpPr/>
          <p:nvPr userDrawn="1"/>
        </p:nvSpPr>
        <p:spPr>
          <a:xfrm>
            <a:off x="7883090" y="1999325"/>
            <a:ext cx="149225" cy="873493"/>
          </a:xfrm>
          <a:prstGeom prst="rect">
            <a:avLst/>
          </a:prstGeom>
          <a:solidFill>
            <a:srgbClr val="39A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70A6D1B-D464-A145-ACB9-8DD578CC9D13}"/>
              </a:ext>
            </a:extLst>
          </p:cNvPr>
          <p:cNvSpPr/>
          <p:nvPr userDrawn="1"/>
        </p:nvSpPr>
        <p:spPr>
          <a:xfrm>
            <a:off x="7883090" y="3084919"/>
            <a:ext cx="149225" cy="873493"/>
          </a:xfrm>
          <a:prstGeom prst="rect">
            <a:avLst/>
          </a:prstGeom>
          <a:solidFill>
            <a:srgbClr val="A7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473B032-CAF1-3B41-9C95-D43315DA64D7}"/>
              </a:ext>
            </a:extLst>
          </p:cNvPr>
          <p:cNvSpPr/>
          <p:nvPr userDrawn="1"/>
        </p:nvSpPr>
        <p:spPr>
          <a:xfrm>
            <a:off x="1095428" y="916806"/>
            <a:ext cx="149225" cy="873493"/>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383531C-D381-1448-80C5-E3B1D5B786D3}"/>
              </a:ext>
            </a:extLst>
          </p:cNvPr>
          <p:cNvSpPr/>
          <p:nvPr userDrawn="1"/>
        </p:nvSpPr>
        <p:spPr>
          <a:xfrm>
            <a:off x="1095428" y="1999325"/>
            <a:ext cx="149225" cy="873493"/>
          </a:xfrm>
          <a:prstGeom prst="rect">
            <a:avLst/>
          </a:prstGeom>
          <a:solidFill>
            <a:srgbClr val="F3A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3B24343-DBE5-0E4B-B5F0-34121D4E14ED}"/>
              </a:ext>
            </a:extLst>
          </p:cNvPr>
          <p:cNvSpPr/>
          <p:nvPr userDrawn="1"/>
        </p:nvSpPr>
        <p:spPr>
          <a:xfrm>
            <a:off x="1095428" y="3084919"/>
            <a:ext cx="149225" cy="873493"/>
          </a:xfrm>
          <a:prstGeom prst="rect">
            <a:avLst/>
          </a:prstGeom>
          <a:solidFill>
            <a:srgbClr val="B0D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1E646921-2DC8-1743-8FD1-96019FBEE02D}"/>
              </a:ext>
            </a:extLst>
          </p:cNvPr>
          <p:cNvSpPr txBox="1"/>
          <p:nvPr userDrawn="1"/>
        </p:nvSpPr>
        <p:spPr>
          <a:xfrm>
            <a:off x="595099" y="1232089"/>
            <a:ext cx="430823" cy="723275"/>
          </a:xfrm>
          <a:prstGeom prst="rect">
            <a:avLst/>
          </a:prstGeom>
          <a:noFill/>
        </p:spPr>
        <p:txBody>
          <a:bodyPr wrap="square" rtlCol="0" anchor="b" anchorCtr="1">
            <a:spAutoFit/>
          </a:bodyPr>
          <a:lstStyle/>
          <a:p>
            <a:r>
              <a:rPr lang="en-US" sz="4100" b="1">
                <a:solidFill>
                  <a:srgbClr val="EF3A5B"/>
                </a:solidFill>
                <a:latin typeface="Arial Black" panose="020B0604020202020204" pitchFamily="34" charset="0"/>
                <a:cs typeface="Arial Black" panose="020B0604020202020204" pitchFamily="34" charset="0"/>
              </a:rPr>
              <a:t>1</a:t>
            </a:r>
          </a:p>
        </p:txBody>
      </p:sp>
      <p:sp>
        <p:nvSpPr>
          <p:cNvPr id="46" name="TextBox 45">
            <a:extLst>
              <a:ext uri="{FF2B5EF4-FFF2-40B4-BE49-F238E27FC236}">
                <a16:creationId xmlns:a16="http://schemas.microsoft.com/office/drawing/2014/main" id="{34D6BD40-0F76-E544-BBB7-C36A9DEBC9AD}"/>
              </a:ext>
            </a:extLst>
          </p:cNvPr>
          <p:cNvSpPr txBox="1"/>
          <p:nvPr userDrawn="1"/>
        </p:nvSpPr>
        <p:spPr>
          <a:xfrm>
            <a:off x="595099" y="2304750"/>
            <a:ext cx="430823" cy="723275"/>
          </a:xfrm>
          <a:prstGeom prst="rect">
            <a:avLst/>
          </a:prstGeom>
          <a:noFill/>
        </p:spPr>
        <p:txBody>
          <a:bodyPr wrap="square" rtlCol="0" anchor="b" anchorCtr="1">
            <a:spAutoFit/>
          </a:bodyPr>
          <a:lstStyle/>
          <a:p>
            <a:r>
              <a:rPr lang="en-US" sz="4100" b="1">
                <a:solidFill>
                  <a:srgbClr val="F3A51E"/>
                </a:solidFill>
                <a:latin typeface="Arial Black" panose="020B0604020202020204" pitchFamily="34" charset="0"/>
                <a:cs typeface="Arial Black" panose="020B0604020202020204" pitchFamily="34" charset="0"/>
              </a:rPr>
              <a:t>2</a:t>
            </a:r>
          </a:p>
        </p:txBody>
      </p:sp>
      <p:sp>
        <p:nvSpPr>
          <p:cNvPr id="47" name="TextBox 46">
            <a:extLst>
              <a:ext uri="{FF2B5EF4-FFF2-40B4-BE49-F238E27FC236}">
                <a16:creationId xmlns:a16="http://schemas.microsoft.com/office/drawing/2014/main" id="{1BA6EAF3-33DB-F342-9364-26DDDD62B9CB}"/>
              </a:ext>
            </a:extLst>
          </p:cNvPr>
          <p:cNvSpPr txBox="1"/>
          <p:nvPr userDrawn="1"/>
        </p:nvSpPr>
        <p:spPr>
          <a:xfrm>
            <a:off x="595099" y="3394996"/>
            <a:ext cx="430823" cy="723275"/>
          </a:xfrm>
          <a:prstGeom prst="rect">
            <a:avLst/>
          </a:prstGeom>
          <a:noFill/>
        </p:spPr>
        <p:txBody>
          <a:bodyPr wrap="square" rtlCol="0" anchor="b" anchorCtr="1">
            <a:spAutoFit/>
          </a:bodyPr>
          <a:lstStyle/>
          <a:p>
            <a:r>
              <a:rPr lang="en-US" sz="4100" b="1">
                <a:solidFill>
                  <a:srgbClr val="B0D357"/>
                </a:solidFill>
                <a:latin typeface="Arial Black" panose="020B0604020202020204" pitchFamily="34" charset="0"/>
                <a:cs typeface="Arial Black" panose="020B0604020202020204" pitchFamily="34" charset="0"/>
              </a:rPr>
              <a:t>3</a:t>
            </a:r>
          </a:p>
        </p:txBody>
      </p:sp>
      <p:sp>
        <p:nvSpPr>
          <p:cNvPr id="48" name="TextBox 47">
            <a:extLst>
              <a:ext uri="{FF2B5EF4-FFF2-40B4-BE49-F238E27FC236}">
                <a16:creationId xmlns:a16="http://schemas.microsoft.com/office/drawing/2014/main" id="{A27CD245-96D5-FE42-84A2-1FF855372F8D}"/>
              </a:ext>
            </a:extLst>
          </p:cNvPr>
          <p:cNvSpPr txBox="1"/>
          <p:nvPr userDrawn="1"/>
        </p:nvSpPr>
        <p:spPr>
          <a:xfrm>
            <a:off x="8103730" y="1214504"/>
            <a:ext cx="430823" cy="723275"/>
          </a:xfrm>
          <a:prstGeom prst="rect">
            <a:avLst/>
          </a:prstGeom>
          <a:noFill/>
        </p:spPr>
        <p:txBody>
          <a:bodyPr wrap="square" rtlCol="0" anchor="b" anchorCtr="1">
            <a:spAutoFit/>
          </a:bodyPr>
          <a:lstStyle/>
          <a:p>
            <a:r>
              <a:rPr lang="en-US" sz="4100" b="1">
                <a:solidFill>
                  <a:srgbClr val="69C8C3"/>
                </a:solidFill>
                <a:latin typeface="Arial Black" panose="020B0604020202020204" pitchFamily="34" charset="0"/>
                <a:cs typeface="Arial Black" panose="020B0604020202020204" pitchFamily="34" charset="0"/>
              </a:rPr>
              <a:t>4</a:t>
            </a:r>
          </a:p>
        </p:txBody>
      </p:sp>
      <p:sp>
        <p:nvSpPr>
          <p:cNvPr id="49" name="TextBox 48">
            <a:extLst>
              <a:ext uri="{FF2B5EF4-FFF2-40B4-BE49-F238E27FC236}">
                <a16:creationId xmlns:a16="http://schemas.microsoft.com/office/drawing/2014/main" id="{62E990BB-8375-E548-98A0-9A3714984933}"/>
              </a:ext>
            </a:extLst>
          </p:cNvPr>
          <p:cNvSpPr txBox="1"/>
          <p:nvPr userDrawn="1"/>
        </p:nvSpPr>
        <p:spPr>
          <a:xfrm>
            <a:off x="8103730" y="2287165"/>
            <a:ext cx="430823" cy="723275"/>
          </a:xfrm>
          <a:prstGeom prst="rect">
            <a:avLst/>
          </a:prstGeom>
          <a:noFill/>
        </p:spPr>
        <p:txBody>
          <a:bodyPr wrap="square" rtlCol="0" anchor="b" anchorCtr="1">
            <a:spAutoFit/>
          </a:bodyPr>
          <a:lstStyle/>
          <a:p>
            <a:r>
              <a:rPr lang="en-US" sz="4100" b="1">
                <a:solidFill>
                  <a:srgbClr val="39A1BF"/>
                </a:solidFill>
                <a:latin typeface="Arial Black" panose="020B0604020202020204" pitchFamily="34" charset="0"/>
                <a:cs typeface="Arial Black" panose="020B0604020202020204" pitchFamily="34" charset="0"/>
              </a:rPr>
              <a:t>5</a:t>
            </a:r>
          </a:p>
        </p:txBody>
      </p:sp>
      <p:sp>
        <p:nvSpPr>
          <p:cNvPr id="50" name="TextBox 49">
            <a:extLst>
              <a:ext uri="{FF2B5EF4-FFF2-40B4-BE49-F238E27FC236}">
                <a16:creationId xmlns:a16="http://schemas.microsoft.com/office/drawing/2014/main" id="{7BB9E0B7-7E66-9A4D-B594-50C0E31271F0}"/>
              </a:ext>
            </a:extLst>
          </p:cNvPr>
          <p:cNvSpPr txBox="1"/>
          <p:nvPr userDrawn="1"/>
        </p:nvSpPr>
        <p:spPr>
          <a:xfrm>
            <a:off x="8103730" y="3377412"/>
            <a:ext cx="430823" cy="723275"/>
          </a:xfrm>
          <a:prstGeom prst="rect">
            <a:avLst/>
          </a:prstGeom>
          <a:noFill/>
        </p:spPr>
        <p:txBody>
          <a:bodyPr wrap="square" rtlCol="0" anchor="b" anchorCtr="1">
            <a:spAutoFit/>
          </a:bodyPr>
          <a:lstStyle/>
          <a:p>
            <a:r>
              <a:rPr lang="en-US" sz="4100" b="1">
                <a:solidFill>
                  <a:srgbClr val="A74A7A"/>
                </a:solidFill>
                <a:latin typeface="Arial Black" panose="020B0604020202020204" pitchFamily="34" charset="0"/>
                <a:cs typeface="Arial Black" panose="020B0604020202020204" pitchFamily="34" charset="0"/>
              </a:rPr>
              <a:t>6</a:t>
            </a:r>
          </a:p>
        </p:txBody>
      </p:sp>
      <p:pic>
        <p:nvPicPr>
          <p:cNvPr id="51" name="Graphic 50">
            <a:extLst>
              <a:ext uri="{FF2B5EF4-FFF2-40B4-BE49-F238E27FC236}">
                <a16:creationId xmlns:a16="http://schemas.microsoft.com/office/drawing/2014/main" id="{4B9E8D18-8B2B-F94E-8248-0FFE8B9C1DF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90701" y="3432471"/>
            <a:ext cx="685800" cy="685800"/>
          </a:xfrm>
          <a:prstGeom prst="rect">
            <a:avLst/>
          </a:prstGeom>
        </p:spPr>
      </p:pic>
      <p:pic>
        <p:nvPicPr>
          <p:cNvPr id="52" name="Graphic 51">
            <a:extLst>
              <a:ext uri="{FF2B5EF4-FFF2-40B4-BE49-F238E27FC236}">
                <a16:creationId xmlns:a16="http://schemas.microsoft.com/office/drawing/2014/main" id="{DC4FCE0F-C54C-FA44-B108-E8F82851C87F}"/>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105122" y="1338389"/>
            <a:ext cx="685800" cy="685800"/>
          </a:xfrm>
          <a:prstGeom prst="rect">
            <a:avLst/>
          </a:prstGeom>
        </p:spPr>
      </p:pic>
      <p:pic>
        <p:nvPicPr>
          <p:cNvPr id="53" name="Graphic 52">
            <a:extLst>
              <a:ext uri="{FF2B5EF4-FFF2-40B4-BE49-F238E27FC236}">
                <a16:creationId xmlns:a16="http://schemas.microsoft.com/office/drawing/2014/main" id="{352AA6E4-2F0B-3F4F-87CD-44D0458173E1}"/>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8590193" y="1264897"/>
            <a:ext cx="714375" cy="714375"/>
          </a:xfrm>
          <a:prstGeom prst="rect">
            <a:avLst/>
          </a:prstGeom>
        </p:spPr>
      </p:pic>
      <p:pic>
        <p:nvPicPr>
          <p:cNvPr id="54" name="Graphic 53">
            <a:extLst>
              <a:ext uri="{FF2B5EF4-FFF2-40B4-BE49-F238E27FC236}">
                <a16:creationId xmlns:a16="http://schemas.microsoft.com/office/drawing/2014/main" id="{89475315-D462-FC49-AD4E-E6DDBC8C2273}"/>
              </a:ext>
            </a:extLst>
          </p:cNvPr>
          <p:cNvPicPr>
            <a:picLocks noChangeAspect="1"/>
          </p:cNvPicPr>
          <p:nvPr userDrawn="1"/>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8605968" y="3380866"/>
            <a:ext cx="685800" cy="685800"/>
          </a:xfrm>
          <a:prstGeom prst="rect">
            <a:avLst/>
          </a:prstGeom>
        </p:spPr>
      </p:pic>
      <p:pic>
        <p:nvPicPr>
          <p:cNvPr id="55" name="Graphic 54">
            <a:extLst>
              <a:ext uri="{FF2B5EF4-FFF2-40B4-BE49-F238E27FC236}">
                <a16:creationId xmlns:a16="http://schemas.microsoft.com/office/drawing/2014/main" id="{88DE9802-37C8-9F47-9827-7885E4E30CD6}"/>
              </a:ext>
            </a:extLst>
          </p:cNvPr>
          <p:cNvPicPr>
            <a:picLocks noChangeAspect="1"/>
          </p:cNvPicPr>
          <p:nvPr userDrawn="1"/>
        </p:nvPicPr>
        <p:blipFill>
          <a:blip r:embed="rId13">
            <a:extLst>
              <a:ext uri="{96DAC541-7B7A-43D3-8B79-37D633B846F1}">
                <asvg:svgBlip xmlns:asvg="http://schemas.microsoft.com/office/drawing/2016/SVG/main" r:embed="rId14"/>
              </a:ext>
            </a:extLst>
          </a:blip>
          <a:srcRect/>
          <a:stretch/>
        </p:blipFill>
        <p:spPr>
          <a:xfrm flipH="1">
            <a:off x="-186441" y="2328358"/>
            <a:ext cx="776603" cy="776603"/>
          </a:xfrm>
          <a:prstGeom prst="rect">
            <a:avLst/>
          </a:prstGeom>
        </p:spPr>
      </p:pic>
    </p:spTree>
    <p:extLst>
      <p:ext uri="{BB962C8B-B14F-4D97-AF65-F5344CB8AC3E}">
        <p14:creationId xmlns:p14="http://schemas.microsoft.com/office/powerpoint/2010/main" val="2370117271"/>
      </p:ext>
    </p:extLst>
  </p:cSld>
  <p:clrMapOvr>
    <a:masterClrMapping/>
  </p:clrMapOvr>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Vision and Mis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A75DB-D4C4-9F4B-A1CE-70ADEDA34595}"/>
              </a:ext>
            </a:extLst>
          </p:cNvPr>
          <p:cNvSpPr>
            <a:spLocks noGrp="1"/>
          </p:cNvSpPr>
          <p:nvPr>
            <p:ph type="title"/>
          </p:nvPr>
        </p:nvSpPr>
        <p:spPr>
          <a:xfrm>
            <a:off x="297640" y="221889"/>
            <a:ext cx="7930769" cy="278503"/>
          </a:xfrm>
        </p:spPr>
        <p:txBody>
          <a:bodyPr>
            <a:noAutofit/>
          </a:bodyPr>
          <a:lstStyle>
            <a:lvl1pPr>
              <a:defRPr sz="18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Slide Number Placeholder 4">
            <a:extLst>
              <a:ext uri="{FF2B5EF4-FFF2-40B4-BE49-F238E27FC236}">
                <a16:creationId xmlns:a16="http://schemas.microsoft.com/office/drawing/2014/main" id="{38F9EA09-CD93-4A4B-85D3-80C8ADEADBC7}"/>
              </a:ext>
            </a:extLst>
          </p:cNvPr>
          <p:cNvSpPr>
            <a:spLocks noGrp="1"/>
          </p:cNvSpPr>
          <p:nvPr>
            <p:ph type="sldNum" sz="quarter" idx="12"/>
          </p:nvPr>
        </p:nvSpPr>
        <p:spPr>
          <a:xfrm>
            <a:off x="8275705" y="226548"/>
            <a:ext cx="547007" cy="285223"/>
          </a:xfrm>
        </p:spPr>
        <p:txBody>
          <a:bodyPr/>
          <a:lstStyle>
            <a:lvl1pPr>
              <a:defRPr sz="21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a:p>
        </p:txBody>
      </p:sp>
      <p:sp>
        <p:nvSpPr>
          <p:cNvPr id="17" name="Rectangle 16">
            <a:extLst>
              <a:ext uri="{FF2B5EF4-FFF2-40B4-BE49-F238E27FC236}">
                <a16:creationId xmlns:a16="http://schemas.microsoft.com/office/drawing/2014/main" id="{9B09DCF1-2BDE-3C4D-BDF0-9CE5D40490A1}"/>
              </a:ext>
            </a:extLst>
          </p:cNvPr>
          <p:cNvSpPr/>
          <p:nvPr userDrawn="1"/>
        </p:nvSpPr>
        <p:spPr>
          <a:xfrm>
            <a:off x="-3632" y="4531751"/>
            <a:ext cx="9147632" cy="651168"/>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8" name="Picture 17" descr="Mississi[ppi Department of Education logo">
            <a:extLst>
              <a:ext uri="{FF2B5EF4-FFF2-40B4-BE49-F238E27FC236}">
                <a16:creationId xmlns:a16="http://schemas.microsoft.com/office/drawing/2014/main" id="{33B5E5BF-349C-5947-BB03-984894C2EB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64514" y="4672285"/>
            <a:ext cx="928629" cy="332114"/>
          </a:xfrm>
          <a:prstGeom prst="rect">
            <a:avLst/>
          </a:prstGeom>
        </p:spPr>
      </p:pic>
      <p:sp>
        <p:nvSpPr>
          <p:cNvPr id="19" name="Rectangle 18">
            <a:extLst>
              <a:ext uri="{FF2B5EF4-FFF2-40B4-BE49-F238E27FC236}">
                <a16:creationId xmlns:a16="http://schemas.microsoft.com/office/drawing/2014/main" id="{9A18822B-FBFD-6F49-AB1E-F1B7B049325E}"/>
              </a:ext>
            </a:extLst>
          </p:cNvPr>
          <p:cNvSpPr/>
          <p:nvPr userDrawn="1"/>
        </p:nvSpPr>
        <p:spPr>
          <a:xfrm>
            <a:off x="2168857" y="1573307"/>
            <a:ext cx="2866565" cy="2551579"/>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0" name="Shape 72">
            <a:extLst>
              <a:ext uri="{FF2B5EF4-FFF2-40B4-BE49-F238E27FC236}">
                <a16:creationId xmlns:a16="http://schemas.microsoft.com/office/drawing/2014/main" id="{4E68BEAF-CC7C-6845-BC92-B6384EF87D72}"/>
              </a:ext>
            </a:extLst>
          </p:cNvPr>
          <p:cNvSpPr txBox="1"/>
          <p:nvPr userDrawn="1"/>
        </p:nvSpPr>
        <p:spPr>
          <a:xfrm>
            <a:off x="2288057" y="1656229"/>
            <a:ext cx="2747365" cy="2120932"/>
          </a:xfrm>
          <a:prstGeom prst="rect">
            <a:avLst/>
          </a:prstGeom>
          <a:noFill/>
          <a:ln>
            <a:noFill/>
          </a:ln>
        </p:spPr>
        <p:txBody>
          <a:bodyPr lIns="68569" tIns="68569" rIns="68569" bIns="68569" anchor="t" anchorCtr="0">
            <a:noAutofit/>
          </a:bodyPr>
          <a:lstStyle/>
          <a:p>
            <a:pPr lvl="0" rtl="0">
              <a:lnSpc>
                <a:spcPct val="115000"/>
              </a:lnSpc>
              <a:spcBef>
                <a:spcPts val="375"/>
              </a:spcBef>
              <a:buNone/>
            </a:pPr>
            <a:r>
              <a:rPr lang="en" sz="1500">
                <a:solidFill>
                  <a:schemeClr val="accent3">
                    <a:lumMod val="50000"/>
                  </a:schemeClr>
                </a:solidFill>
                <a:latin typeface="Arial" panose="020B0604020202020204" pitchFamily="34" charset="0"/>
                <a:ea typeface="Arial" charset="0"/>
                <a:cs typeface="Arial" panose="020B0604020202020204" pitchFamily="34" charset="0"/>
                <a:sym typeface="Open Sans"/>
              </a:rPr>
              <a:t>To create a world-class educational system that gives students the knowledge and skills to be successful in college and the workforce, </a:t>
            </a:r>
            <a:br>
              <a:rPr lang="en" sz="1500">
                <a:solidFill>
                  <a:schemeClr val="accent3">
                    <a:lumMod val="50000"/>
                  </a:schemeClr>
                </a:solidFill>
                <a:latin typeface="Arial" panose="020B0604020202020204" pitchFamily="34" charset="0"/>
                <a:ea typeface="Arial" charset="0"/>
                <a:cs typeface="Arial" panose="020B0604020202020204" pitchFamily="34" charset="0"/>
                <a:sym typeface="Open Sans"/>
              </a:rPr>
            </a:br>
            <a:r>
              <a:rPr lang="en" sz="1500">
                <a:solidFill>
                  <a:schemeClr val="accent3">
                    <a:lumMod val="50000"/>
                  </a:schemeClr>
                </a:solidFill>
                <a:latin typeface="Arial" panose="020B0604020202020204" pitchFamily="34" charset="0"/>
                <a:ea typeface="Arial" charset="0"/>
                <a:cs typeface="Arial" panose="020B0604020202020204" pitchFamily="34" charset="0"/>
                <a:sym typeface="Open Sans"/>
              </a:rPr>
              <a:t>and to flourish as parents </a:t>
            </a:r>
            <a:br>
              <a:rPr lang="en" sz="1500">
                <a:solidFill>
                  <a:schemeClr val="accent3">
                    <a:lumMod val="50000"/>
                  </a:schemeClr>
                </a:solidFill>
                <a:latin typeface="Arial" panose="020B0604020202020204" pitchFamily="34" charset="0"/>
                <a:ea typeface="Arial" charset="0"/>
                <a:cs typeface="Arial" panose="020B0604020202020204" pitchFamily="34" charset="0"/>
                <a:sym typeface="Open Sans"/>
              </a:rPr>
            </a:br>
            <a:r>
              <a:rPr lang="en" sz="1500">
                <a:solidFill>
                  <a:schemeClr val="accent3">
                    <a:lumMod val="50000"/>
                  </a:schemeClr>
                </a:solidFill>
                <a:latin typeface="Arial" panose="020B0604020202020204" pitchFamily="34" charset="0"/>
                <a:ea typeface="Arial" charset="0"/>
                <a:cs typeface="Arial" panose="020B0604020202020204" pitchFamily="34" charset="0"/>
                <a:sym typeface="Open Sans"/>
              </a:rPr>
              <a:t>and citizens</a:t>
            </a:r>
          </a:p>
        </p:txBody>
      </p:sp>
      <p:sp>
        <p:nvSpPr>
          <p:cNvPr id="21" name="Shape 73">
            <a:extLst>
              <a:ext uri="{FF2B5EF4-FFF2-40B4-BE49-F238E27FC236}">
                <a16:creationId xmlns:a16="http://schemas.microsoft.com/office/drawing/2014/main" id="{9BEF04DF-069F-324B-8C11-D4A0DA0C14A3}"/>
              </a:ext>
            </a:extLst>
          </p:cNvPr>
          <p:cNvSpPr txBox="1"/>
          <p:nvPr userDrawn="1"/>
        </p:nvSpPr>
        <p:spPr>
          <a:xfrm>
            <a:off x="2128514" y="796750"/>
            <a:ext cx="2228850" cy="511755"/>
          </a:xfrm>
          <a:prstGeom prst="rect">
            <a:avLst/>
          </a:prstGeom>
          <a:noFill/>
          <a:ln>
            <a:noFill/>
          </a:ln>
        </p:spPr>
        <p:txBody>
          <a:bodyPr lIns="68569" tIns="68569" rIns="68569" bIns="68569" anchor="t" anchorCtr="0">
            <a:noAutofit/>
          </a:bodyPr>
          <a:lstStyle/>
          <a:p>
            <a:pPr lvl="0">
              <a:spcBef>
                <a:spcPts val="0"/>
              </a:spcBef>
              <a:buNone/>
            </a:pPr>
            <a:r>
              <a:rPr lang="en" sz="3600" b="1" spc="75">
                <a:solidFill>
                  <a:srgbClr val="003B71"/>
                </a:solidFill>
                <a:latin typeface="Arial Black" panose="020B0604020202020204" pitchFamily="34" charset="0"/>
                <a:ea typeface="Arial" charset="0"/>
                <a:cs typeface="Arial Black" panose="020B0604020202020204" pitchFamily="34" charset="0"/>
                <a:sym typeface="Open Sans"/>
              </a:rPr>
              <a:t>VISION</a:t>
            </a:r>
            <a:endParaRPr lang="en" sz="3300" b="1" spc="75">
              <a:solidFill>
                <a:srgbClr val="003B71"/>
              </a:solidFill>
              <a:latin typeface="Arial Black" panose="020B0604020202020204" pitchFamily="34" charset="0"/>
              <a:ea typeface="Arial" charset="0"/>
              <a:cs typeface="Arial Black" panose="020B0604020202020204" pitchFamily="34" charset="0"/>
              <a:sym typeface="Open Sans"/>
            </a:endParaRPr>
          </a:p>
        </p:txBody>
      </p:sp>
      <p:sp>
        <p:nvSpPr>
          <p:cNvPr id="22" name="Rectangle 21">
            <a:extLst>
              <a:ext uri="{FF2B5EF4-FFF2-40B4-BE49-F238E27FC236}">
                <a16:creationId xmlns:a16="http://schemas.microsoft.com/office/drawing/2014/main" id="{9F8471E0-9BAF-364D-8CE8-ECC2537F3DD7}"/>
              </a:ext>
            </a:extLst>
          </p:cNvPr>
          <p:cNvSpPr/>
          <p:nvPr userDrawn="1"/>
        </p:nvSpPr>
        <p:spPr>
          <a:xfrm>
            <a:off x="2168857" y="1391427"/>
            <a:ext cx="2866565" cy="181880"/>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3" name="Rectangle 22">
            <a:extLst>
              <a:ext uri="{FF2B5EF4-FFF2-40B4-BE49-F238E27FC236}">
                <a16:creationId xmlns:a16="http://schemas.microsoft.com/office/drawing/2014/main" id="{A8D46F02-1F3F-F04B-A89C-B5FF81178F60}"/>
              </a:ext>
            </a:extLst>
          </p:cNvPr>
          <p:cNvSpPr/>
          <p:nvPr userDrawn="1"/>
        </p:nvSpPr>
        <p:spPr>
          <a:xfrm>
            <a:off x="5507325" y="1573306"/>
            <a:ext cx="2866565" cy="2551580"/>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4" name="Shape 76">
            <a:extLst>
              <a:ext uri="{FF2B5EF4-FFF2-40B4-BE49-F238E27FC236}">
                <a16:creationId xmlns:a16="http://schemas.microsoft.com/office/drawing/2014/main" id="{773A840E-13D2-DE41-9002-80FFD6C2A237}"/>
              </a:ext>
            </a:extLst>
          </p:cNvPr>
          <p:cNvSpPr txBox="1"/>
          <p:nvPr userDrawn="1"/>
        </p:nvSpPr>
        <p:spPr>
          <a:xfrm>
            <a:off x="5680069" y="1656229"/>
            <a:ext cx="2693821" cy="1903881"/>
          </a:xfrm>
          <a:prstGeom prst="rect">
            <a:avLst/>
          </a:prstGeom>
          <a:noFill/>
          <a:ln>
            <a:noFill/>
          </a:ln>
        </p:spPr>
        <p:txBody>
          <a:bodyPr lIns="68569" tIns="68569" rIns="68569" bIns="68569" anchor="t" anchorCtr="0">
            <a:noAutofit/>
          </a:bodyPr>
          <a:lstStyle/>
          <a:p>
            <a:pPr lvl="0" rtl="0">
              <a:lnSpc>
                <a:spcPct val="115000"/>
              </a:lnSpc>
              <a:spcBef>
                <a:spcPts val="375"/>
              </a:spcBef>
              <a:buNone/>
            </a:pPr>
            <a:r>
              <a:rPr lang="en" sz="1500">
                <a:solidFill>
                  <a:schemeClr val="accent3">
                    <a:lumMod val="50000"/>
                  </a:schemeClr>
                </a:solidFill>
                <a:latin typeface="Arial" charset="0"/>
                <a:ea typeface="Arial" charset="0"/>
                <a:cs typeface="Arial" charset="0"/>
                <a:sym typeface="Open Sans"/>
              </a:rPr>
              <a:t>To provide leadership </a:t>
            </a:r>
            <a:br>
              <a:rPr lang="en" sz="1500">
                <a:solidFill>
                  <a:schemeClr val="accent3">
                    <a:lumMod val="50000"/>
                  </a:schemeClr>
                </a:solidFill>
                <a:latin typeface="Arial" charset="0"/>
                <a:ea typeface="Arial" charset="0"/>
                <a:cs typeface="Arial" charset="0"/>
                <a:sym typeface="Open Sans"/>
              </a:rPr>
            </a:br>
            <a:r>
              <a:rPr lang="en" sz="1500">
                <a:solidFill>
                  <a:schemeClr val="accent3">
                    <a:lumMod val="50000"/>
                  </a:schemeClr>
                </a:solidFill>
                <a:latin typeface="Arial" charset="0"/>
                <a:ea typeface="Arial" charset="0"/>
                <a:cs typeface="Arial" charset="0"/>
                <a:sym typeface="Open Sans"/>
              </a:rPr>
              <a:t>through the development of policy and accountability systems so that all students are prepared to compete in </a:t>
            </a:r>
            <a:br>
              <a:rPr lang="en" sz="1500">
                <a:solidFill>
                  <a:schemeClr val="accent3">
                    <a:lumMod val="50000"/>
                  </a:schemeClr>
                </a:solidFill>
                <a:latin typeface="Arial" charset="0"/>
                <a:ea typeface="Arial" charset="0"/>
                <a:cs typeface="Arial" charset="0"/>
                <a:sym typeface="Open Sans"/>
              </a:rPr>
            </a:br>
            <a:r>
              <a:rPr lang="en" sz="1500">
                <a:solidFill>
                  <a:schemeClr val="accent3">
                    <a:lumMod val="50000"/>
                  </a:schemeClr>
                </a:solidFill>
                <a:latin typeface="Arial" charset="0"/>
                <a:ea typeface="Arial" charset="0"/>
                <a:cs typeface="Arial" charset="0"/>
                <a:sym typeface="Open Sans"/>
              </a:rPr>
              <a:t>the global community</a:t>
            </a:r>
          </a:p>
        </p:txBody>
      </p:sp>
      <p:sp>
        <p:nvSpPr>
          <p:cNvPr id="25" name="Shape 73">
            <a:extLst>
              <a:ext uri="{FF2B5EF4-FFF2-40B4-BE49-F238E27FC236}">
                <a16:creationId xmlns:a16="http://schemas.microsoft.com/office/drawing/2014/main" id="{9197D1F5-5734-6741-8ED3-E87D3EEB618E}"/>
              </a:ext>
            </a:extLst>
          </p:cNvPr>
          <p:cNvSpPr txBox="1"/>
          <p:nvPr userDrawn="1"/>
        </p:nvSpPr>
        <p:spPr>
          <a:xfrm>
            <a:off x="5420463" y="786664"/>
            <a:ext cx="2807945" cy="511755"/>
          </a:xfrm>
          <a:prstGeom prst="rect">
            <a:avLst/>
          </a:prstGeom>
          <a:noFill/>
          <a:ln>
            <a:noFill/>
          </a:ln>
        </p:spPr>
        <p:txBody>
          <a:bodyPr lIns="68569" tIns="68569" rIns="68569" bIns="68569" anchor="t" anchorCtr="0">
            <a:noAutofit/>
          </a:bodyPr>
          <a:lstStyle/>
          <a:p>
            <a:pPr lvl="0">
              <a:spcBef>
                <a:spcPts val="0"/>
              </a:spcBef>
              <a:buNone/>
            </a:pPr>
            <a:r>
              <a:rPr lang="en" sz="3600" b="1" spc="75">
                <a:solidFill>
                  <a:srgbClr val="EF3A5B"/>
                </a:solidFill>
                <a:latin typeface="Arial Black" panose="020B0604020202020204" pitchFamily="34" charset="0"/>
                <a:ea typeface="Arial" charset="0"/>
                <a:cs typeface="Arial Black" panose="020B0604020202020204" pitchFamily="34" charset="0"/>
                <a:sym typeface="Open Sans"/>
              </a:rPr>
              <a:t>MISSION</a:t>
            </a:r>
            <a:endParaRPr lang="en" sz="3300" b="1" spc="75">
              <a:solidFill>
                <a:srgbClr val="EF3A5B"/>
              </a:solidFill>
              <a:latin typeface="Arial Black" panose="020B0604020202020204" pitchFamily="34" charset="0"/>
              <a:ea typeface="Arial" charset="0"/>
              <a:cs typeface="Arial Black" panose="020B0604020202020204" pitchFamily="34" charset="0"/>
              <a:sym typeface="Open Sans"/>
            </a:endParaRPr>
          </a:p>
        </p:txBody>
      </p:sp>
      <p:sp>
        <p:nvSpPr>
          <p:cNvPr id="26" name="Rectangle 25">
            <a:extLst>
              <a:ext uri="{FF2B5EF4-FFF2-40B4-BE49-F238E27FC236}">
                <a16:creationId xmlns:a16="http://schemas.microsoft.com/office/drawing/2014/main" id="{403D452E-57B1-C74D-93D3-8D0149826093}"/>
              </a:ext>
            </a:extLst>
          </p:cNvPr>
          <p:cNvSpPr/>
          <p:nvPr userDrawn="1"/>
        </p:nvSpPr>
        <p:spPr>
          <a:xfrm>
            <a:off x="5507325" y="1391427"/>
            <a:ext cx="2866565" cy="181880"/>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CF0A2C"/>
              </a:solidFill>
            </a:endParaRPr>
          </a:p>
        </p:txBody>
      </p:sp>
      <p:pic>
        <p:nvPicPr>
          <p:cNvPr id="27" name="Graphic 26">
            <a:extLst>
              <a:ext uri="{FF2B5EF4-FFF2-40B4-BE49-F238E27FC236}">
                <a16:creationId xmlns:a16="http://schemas.microsoft.com/office/drawing/2014/main" id="{5103C63F-1517-9D4B-AA78-403C59FB96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50124" y="2293705"/>
            <a:ext cx="2378581" cy="2378581"/>
          </a:xfrm>
          <a:prstGeom prst="rect">
            <a:avLst/>
          </a:prstGeom>
        </p:spPr>
      </p:pic>
      <p:cxnSp>
        <p:nvCxnSpPr>
          <p:cNvPr id="28" name="Straight Connector 27">
            <a:extLst>
              <a:ext uri="{FF2B5EF4-FFF2-40B4-BE49-F238E27FC236}">
                <a16:creationId xmlns:a16="http://schemas.microsoft.com/office/drawing/2014/main" id="{4AFABC2F-642F-9F48-AFA5-25C3D1C119E4}"/>
              </a:ext>
            </a:extLst>
          </p:cNvPr>
          <p:cNvCxnSpPr>
            <a:cxnSpLocks/>
          </p:cNvCxnSpPr>
          <p:nvPr userDrawn="1"/>
        </p:nvCxnSpPr>
        <p:spPr>
          <a:xfrm flipH="1">
            <a:off x="368585" y="550355"/>
            <a:ext cx="840683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134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 Image/Graph">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D0693F-7196-2D41-8717-F87A0FB724FC}"/>
              </a:ext>
            </a:extLst>
          </p:cNvPr>
          <p:cNvSpPr/>
          <p:nvPr userDrawn="1"/>
        </p:nvSpPr>
        <p:spPr>
          <a:xfrm>
            <a:off x="-3632" y="4531751"/>
            <a:ext cx="9147632" cy="651168"/>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7" name="Picture 6" descr="Mississi[ppi Department of Education logo">
            <a:extLst>
              <a:ext uri="{FF2B5EF4-FFF2-40B4-BE49-F238E27FC236}">
                <a16:creationId xmlns:a16="http://schemas.microsoft.com/office/drawing/2014/main" id="{EF2E6BE5-F26E-4F44-A805-B5CA4037E91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64514" y="4672285"/>
            <a:ext cx="928629" cy="332114"/>
          </a:xfrm>
          <a:prstGeom prst="rect">
            <a:avLst/>
          </a:prstGeom>
        </p:spPr>
      </p:pic>
      <p:sp>
        <p:nvSpPr>
          <p:cNvPr id="9" name="Slide Number Placeholder 4">
            <a:extLst>
              <a:ext uri="{FF2B5EF4-FFF2-40B4-BE49-F238E27FC236}">
                <a16:creationId xmlns:a16="http://schemas.microsoft.com/office/drawing/2014/main" id="{A4BE1E58-5AC0-CD4A-81AC-FEBCA41A8CC5}"/>
              </a:ext>
            </a:extLst>
          </p:cNvPr>
          <p:cNvSpPr txBox="1">
            <a:spLocks/>
          </p:cNvSpPr>
          <p:nvPr userDrawn="1"/>
        </p:nvSpPr>
        <p:spPr>
          <a:xfrm>
            <a:off x="8275705" y="226548"/>
            <a:ext cx="547007" cy="285223"/>
          </a:xfrm>
          <a:prstGeom prst="rect">
            <a:avLst/>
          </a:prstGeom>
        </p:spPr>
        <p:txBody>
          <a:bodyPr vert="horz" lIns="68580" tIns="34290" rIns="68580" bIns="3429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z="2100" smtClean="0">
                <a:latin typeface="Arial" panose="020B0604020202020204" pitchFamily="34" charset="0"/>
                <a:cs typeface="Arial" panose="020B0604020202020204" pitchFamily="34" charset="0"/>
              </a:rPr>
              <a:pPr/>
              <a:t>‹#›</a:t>
            </a:fld>
            <a:endParaRPr lang="en-US" sz="210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91FFDF0-1644-A046-A560-6F2CDCB872E0}"/>
              </a:ext>
            </a:extLst>
          </p:cNvPr>
          <p:cNvSpPr>
            <a:spLocks noGrp="1"/>
          </p:cNvSpPr>
          <p:nvPr>
            <p:ph type="title"/>
          </p:nvPr>
        </p:nvSpPr>
        <p:spPr>
          <a:xfrm>
            <a:off x="389005" y="315807"/>
            <a:ext cx="7886700" cy="28522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3677374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309463" y="206689"/>
            <a:ext cx="7954418" cy="285224"/>
          </a:xfrm>
        </p:spPr>
        <p:txBody>
          <a:bodyPr>
            <a:noAutofit/>
          </a:bodyPr>
          <a:lstStyle>
            <a:lvl1pPr>
              <a:defRPr sz="18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2C77970-4E2E-5048-92F3-937EFE651729}"/>
              </a:ext>
            </a:extLst>
          </p:cNvPr>
          <p:cNvSpPr>
            <a:spLocks noGrp="1"/>
          </p:cNvSpPr>
          <p:nvPr>
            <p:ph idx="1"/>
          </p:nvPr>
        </p:nvSpPr>
        <p:spPr>
          <a:xfrm>
            <a:off x="628650" y="874987"/>
            <a:ext cx="7886700" cy="3287111"/>
          </a:xfrm>
        </p:spPr>
        <p:txBody>
          <a:bodyPr/>
          <a:lstStyle>
            <a:lvl1pPr>
              <a:lnSpc>
                <a:spcPct val="100000"/>
              </a:lnSpc>
              <a:spcBef>
                <a:spcPts val="450"/>
              </a:spcBef>
              <a:spcAft>
                <a:spcPts val="450"/>
              </a:spcAft>
              <a:defRPr>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spcBef>
                <a:spcPts val="450"/>
              </a:spcBef>
              <a:spcAft>
                <a:spcPts val="450"/>
              </a:spcAft>
              <a:defRPr>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spcBef>
                <a:spcPts val="450"/>
              </a:spcBef>
              <a:spcAft>
                <a:spcPts val="450"/>
              </a:spcAft>
              <a:defRPr>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spcBef>
                <a:spcPts val="450"/>
              </a:spcBef>
              <a:spcAft>
                <a:spcPts val="450"/>
              </a:spcAft>
              <a:defRPr>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spcBef>
                <a:spcPts val="450"/>
              </a:spcBef>
              <a:spcAft>
                <a:spcPts val="450"/>
              </a:spcAft>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3632" y="4531751"/>
            <a:ext cx="9147632" cy="651168"/>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64514" y="4672285"/>
            <a:ext cx="928629" cy="332114"/>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8275705" y="226548"/>
            <a:ext cx="547007" cy="285223"/>
          </a:xfrm>
          <a:prstGeom prst="rect">
            <a:avLst/>
          </a:prstGeom>
        </p:spPr>
        <p:txBody>
          <a:bodyPr vert="horz" lIns="68580" tIns="34290" rIns="68580" bIns="3429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z="2100" smtClean="0">
                <a:latin typeface="Arial" panose="020B0604020202020204" pitchFamily="34" charset="0"/>
                <a:cs typeface="Arial" panose="020B0604020202020204" pitchFamily="34" charset="0"/>
              </a:rPr>
              <a:pPr/>
              <a:t>‹#›</a:t>
            </a:fld>
            <a:endParaRPr lang="en-US" sz="210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368585" y="550355"/>
            <a:ext cx="840683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8564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and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309463" y="206689"/>
            <a:ext cx="7954418" cy="285224"/>
          </a:xfrm>
        </p:spPr>
        <p:txBody>
          <a:bodyPr>
            <a:noAutofit/>
          </a:bodyPr>
          <a:lstStyle>
            <a:lvl1pPr>
              <a:defRPr sz="18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2C77970-4E2E-5048-92F3-937EFE651729}"/>
              </a:ext>
            </a:extLst>
          </p:cNvPr>
          <p:cNvSpPr>
            <a:spLocks noGrp="1"/>
          </p:cNvSpPr>
          <p:nvPr>
            <p:ph idx="1"/>
          </p:nvPr>
        </p:nvSpPr>
        <p:spPr>
          <a:xfrm>
            <a:off x="1710267" y="1024466"/>
            <a:ext cx="6805083" cy="3328764"/>
          </a:xfrm>
        </p:spPr>
        <p:txBody>
          <a:bodyPr/>
          <a:lstStyle>
            <a:lvl1pPr>
              <a:lnSpc>
                <a:spcPct val="100000"/>
              </a:lnSpc>
              <a:spcBef>
                <a:spcPts val="450"/>
              </a:spcBef>
              <a:spcAft>
                <a:spcPts val="450"/>
              </a:spcAft>
              <a:defRPr>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spcBef>
                <a:spcPts val="450"/>
              </a:spcBef>
              <a:spcAft>
                <a:spcPts val="450"/>
              </a:spcAft>
              <a:defRPr>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spcBef>
                <a:spcPts val="450"/>
              </a:spcBef>
              <a:spcAft>
                <a:spcPts val="450"/>
              </a:spcAft>
              <a:defRPr>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spcBef>
                <a:spcPts val="450"/>
              </a:spcBef>
              <a:spcAft>
                <a:spcPts val="450"/>
              </a:spcAft>
              <a:defRPr>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spcBef>
                <a:spcPts val="450"/>
              </a:spcBef>
              <a:spcAft>
                <a:spcPts val="450"/>
              </a:spcAft>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3632" y="4531751"/>
            <a:ext cx="9147632" cy="651168"/>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64514" y="4672285"/>
            <a:ext cx="928629" cy="332114"/>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8275705" y="226548"/>
            <a:ext cx="547007" cy="285223"/>
          </a:xfrm>
          <a:prstGeom prst="rect">
            <a:avLst/>
          </a:prstGeom>
        </p:spPr>
        <p:txBody>
          <a:bodyPr vert="horz" lIns="68580" tIns="34290" rIns="68580" bIns="3429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z="2100" smtClean="0">
                <a:latin typeface="Arial" panose="020B0604020202020204" pitchFamily="34" charset="0"/>
                <a:cs typeface="Arial" panose="020B0604020202020204" pitchFamily="34" charset="0"/>
              </a:rPr>
              <a:pPr/>
              <a:t>‹#›</a:t>
            </a:fld>
            <a:endParaRPr lang="en-US" sz="210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368585" y="550355"/>
            <a:ext cx="840683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03E9ACD-D2AC-ED42-B419-5F1A18F3E7C6}"/>
              </a:ext>
            </a:extLst>
          </p:cNvPr>
          <p:cNvSpPr>
            <a:spLocks noGrp="1"/>
          </p:cNvSpPr>
          <p:nvPr>
            <p:ph type="body" sz="quarter" idx="10"/>
          </p:nvPr>
        </p:nvSpPr>
        <p:spPr>
          <a:xfrm>
            <a:off x="309464" y="677466"/>
            <a:ext cx="4457799" cy="346472"/>
          </a:xfrm>
        </p:spPr>
        <p:txBody>
          <a:bodyPr>
            <a:normAutofit/>
          </a:bodyPr>
          <a:lstStyle>
            <a:lvl1pPr marL="0" indent="0">
              <a:buNone/>
              <a:defRPr sz="1800" b="1">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293532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4047344" y="206689"/>
            <a:ext cx="4216537" cy="285224"/>
          </a:xfrm>
        </p:spPr>
        <p:txBody>
          <a:bodyPr>
            <a:noAutofit/>
          </a:bodyPr>
          <a:lstStyle>
            <a:lvl1pPr>
              <a:defRPr sz="18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2C77970-4E2E-5048-92F3-937EFE651729}"/>
              </a:ext>
            </a:extLst>
          </p:cNvPr>
          <p:cNvSpPr>
            <a:spLocks noGrp="1"/>
          </p:cNvSpPr>
          <p:nvPr>
            <p:ph idx="1"/>
          </p:nvPr>
        </p:nvSpPr>
        <p:spPr>
          <a:xfrm>
            <a:off x="4171014" y="690890"/>
            <a:ext cx="4604401" cy="3662341"/>
          </a:xfrm>
        </p:spPr>
        <p:txBody>
          <a:bodyPr/>
          <a:lstStyle>
            <a:lvl1pPr>
              <a:lnSpc>
                <a:spcPct val="100000"/>
              </a:lnSpc>
              <a:spcBef>
                <a:spcPts val="450"/>
              </a:spcBef>
              <a:spcAft>
                <a:spcPts val="450"/>
              </a:spcAft>
              <a:defRPr>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spcBef>
                <a:spcPts val="450"/>
              </a:spcBef>
              <a:spcAft>
                <a:spcPts val="450"/>
              </a:spcAft>
              <a:defRPr>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spcBef>
                <a:spcPts val="450"/>
              </a:spcBef>
              <a:spcAft>
                <a:spcPts val="450"/>
              </a:spcAft>
              <a:defRPr>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spcBef>
                <a:spcPts val="450"/>
              </a:spcBef>
              <a:spcAft>
                <a:spcPts val="450"/>
              </a:spcAft>
              <a:defRPr>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spcBef>
                <a:spcPts val="450"/>
              </a:spcBef>
              <a:spcAft>
                <a:spcPts val="450"/>
              </a:spcAft>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3632" y="4531751"/>
            <a:ext cx="9147632" cy="651168"/>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64514" y="4672285"/>
            <a:ext cx="928629" cy="332114"/>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8275705" y="226548"/>
            <a:ext cx="547007" cy="285223"/>
          </a:xfrm>
          <a:prstGeom prst="rect">
            <a:avLst/>
          </a:prstGeom>
        </p:spPr>
        <p:txBody>
          <a:bodyPr vert="horz" lIns="68580" tIns="34290" rIns="68580" bIns="3429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z="2100" smtClean="0">
                <a:latin typeface="Arial" panose="020B0604020202020204" pitchFamily="34" charset="0"/>
                <a:cs typeface="Arial" panose="020B0604020202020204" pitchFamily="34" charset="0"/>
              </a:rPr>
              <a:pPr/>
              <a:t>‹#›</a:t>
            </a:fld>
            <a:endParaRPr lang="en-US" sz="210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4047344" y="550355"/>
            <a:ext cx="472807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2945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boxe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309463" y="206689"/>
            <a:ext cx="7954418" cy="285224"/>
          </a:xfrm>
        </p:spPr>
        <p:txBody>
          <a:bodyPr>
            <a:noAutofit/>
          </a:bodyPr>
          <a:lstStyle>
            <a:lvl1pPr>
              <a:defRPr sz="18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3632" y="4531751"/>
            <a:ext cx="9147632" cy="651168"/>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64514" y="4672285"/>
            <a:ext cx="928629" cy="332114"/>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8275705" y="226548"/>
            <a:ext cx="547007" cy="285223"/>
          </a:xfrm>
          <a:prstGeom prst="rect">
            <a:avLst/>
          </a:prstGeom>
        </p:spPr>
        <p:txBody>
          <a:bodyPr vert="horz" lIns="68580" tIns="34290" rIns="68580" bIns="3429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z="2100" smtClean="0">
                <a:latin typeface="Arial" panose="020B0604020202020204" pitchFamily="34" charset="0"/>
                <a:cs typeface="Arial" panose="020B0604020202020204" pitchFamily="34" charset="0"/>
              </a:rPr>
              <a:pPr/>
              <a:t>‹#›</a:t>
            </a:fld>
            <a:endParaRPr lang="en-US" sz="210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368585" y="550355"/>
            <a:ext cx="840683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9207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r Transition_1">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6/10/2025</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3632" y="4531751"/>
            <a:ext cx="9147632" cy="651168"/>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628650" y="2372316"/>
            <a:ext cx="4108812" cy="199434"/>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628650" y="626679"/>
            <a:ext cx="7537812" cy="1589479"/>
          </a:xfrm>
        </p:spPr>
        <p:txBody>
          <a:bodyPr anchor="b">
            <a:normAutofit/>
          </a:bodyPr>
          <a:lstStyle>
            <a:lvl1pPr algn="l">
              <a:defRPr sz="6000" b="1">
                <a:solidFill>
                  <a:srgbClr val="EF3A5B"/>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628650" y="2810235"/>
            <a:ext cx="7537812" cy="416719"/>
          </a:xfrm>
        </p:spPr>
        <p:txBody>
          <a:bodyPr>
            <a:noAutofit/>
          </a:bodyPr>
          <a:lstStyle>
            <a:lvl1pPr marL="0" indent="0">
              <a:buNone/>
              <a:defRPr sz="27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64514" y="4672285"/>
            <a:ext cx="928629" cy="332114"/>
          </a:xfrm>
          <a:prstGeom prst="rect">
            <a:avLst/>
          </a:prstGeom>
        </p:spPr>
      </p:pic>
    </p:spTree>
    <p:extLst>
      <p:ext uri="{BB962C8B-B14F-4D97-AF65-F5344CB8AC3E}">
        <p14:creationId xmlns:p14="http://schemas.microsoft.com/office/powerpoint/2010/main" val="10873714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lor Transition_2">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6/10/2025</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3632" y="4531751"/>
            <a:ext cx="9147632" cy="651168"/>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628650" y="2372316"/>
            <a:ext cx="4108812" cy="199434"/>
          </a:xfrm>
          <a:prstGeom prst="rect">
            <a:avLst/>
          </a:prstGeom>
          <a:solidFill>
            <a:srgbClr val="F3A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628650" y="626679"/>
            <a:ext cx="7537812" cy="1589479"/>
          </a:xfrm>
        </p:spPr>
        <p:txBody>
          <a:bodyPr anchor="b">
            <a:normAutofit/>
          </a:bodyPr>
          <a:lstStyle>
            <a:lvl1pPr algn="l">
              <a:defRPr sz="6000" b="1">
                <a:solidFill>
                  <a:srgbClr val="F3A51E"/>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628650" y="2810235"/>
            <a:ext cx="7537812" cy="416719"/>
          </a:xfrm>
        </p:spPr>
        <p:txBody>
          <a:bodyPr>
            <a:noAutofit/>
          </a:bodyPr>
          <a:lstStyle>
            <a:lvl1pPr marL="0" indent="0">
              <a:buNone/>
              <a:defRPr sz="27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64514" y="4672285"/>
            <a:ext cx="928629" cy="332114"/>
          </a:xfrm>
          <a:prstGeom prst="rect">
            <a:avLst/>
          </a:prstGeom>
        </p:spPr>
      </p:pic>
    </p:spTree>
    <p:extLst>
      <p:ext uri="{BB962C8B-B14F-4D97-AF65-F5344CB8AC3E}">
        <p14:creationId xmlns:p14="http://schemas.microsoft.com/office/powerpoint/2010/main" val="11818040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lor Transition_3">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6/10/2025</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3632" y="4531751"/>
            <a:ext cx="9147632" cy="651168"/>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628650" y="2372316"/>
            <a:ext cx="4108812" cy="199434"/>
          </a:xfrm>
          <a:prstGeom prst="rect">
            <a:avLst/>
          </a:prstGeom>
          <a:solidFill>
            <a:srgbClr val="B0D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628650" y="626679"/>
            <a:ext cx="7537812" cy="1589479"/>
          </a:xfrm>
        </p:spPr>
        <p:txBody>
          <a:bodyPr anchor="b">
            <a:normAutofit/>
          </a:bodyPr>
          <a:lstStyle>
            <a:lvl1pPr algn="l">
              <a:defRPr sz="6000" b="1">
                <a:solidFill>
                  <a:srgbClr val="B0D357"/>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628650" y="2810235"/>
            <a:ext cx="7537812" cy="416719"/>
          </a:xfrm>
        </p:spPr>
        <p:txBody>
          <a:bodyPr>
            <a:noAutofit/>
          </a:bodyPr>
          <a:lstStyle>
            <a:lvl1pPr marL="0" indent="0">
              <a:buNone/>
              <a:defRPr sz="27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64514" y="4672285"/>
            <a:ext cx="928629" cy="332114"/>
          </a:xfrm>
          <a:prstGeom prst="rect">
            <a:avLst/>
          </a:prstGeom>
        </p:spPr>
      </p:pic>
    </p:spTree>
    <p:extLst>
      <p:ext uri="{BB962C8B-B14F-4D97-AF65-F5344CB8AC3E}">
        <p14:creationId xmlns:p14="http://schemas.microsoft.com/office/powerpoint/2010/main" val="9936202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lor Transition_4">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6/10/2025</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3632" y="4531751"/>
            <a:ext cx="9147632" cy="651168"/>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628650" y="2372316"/>
            <a:ext cx="4108812" cy="199434"/>
          </a:xfrm>
          <a:prstGeom prst="rect">
            <a:avLst/>
          </a:prstGeom>
          <a:solidFill>
            <a:srgbClr val="69C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628650" y="626679"/>
            <a:ext cx="7537812" cy="1589479"/>
          </a:xfrm>
        </p:spPr>
        <p:txBody>
          <a:bodyPr anchor="b">
            <a:normAutofit/>
          </a:bodyPr>
          <a:lstStyle>
            <a:lvl1pPr algn="l">
              <a:defRPr sz="6000" b="1">
                <a:solidFill>
                  <a:srgbClr val="69C8C3"/>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628650" y="2810235"/>
            <a:ext cx="7537812" cy="416719"/>
          </a:xfrm>
        </p:spPr>
        <p:txBody>
          <a:bodyPr>
            <a:noAutofit/>
          </a:bodyPr>
          <a:lstStyle>
            <a:lvl1pPr marL="0" indent="0">
              <a:buNone/>
              <a:defRPr sz="27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64514" y="4672285"/>
            <a:ext cx="928629" cy="332114"/>
          </a:xfrm>
          <a:prstGeom prst="rect">
            <a:avLst/>
          </a:prstGeom>
        </p:spPr>
      </p:pic>
    </p:spTree>
    <p:extLst>
      <p:ext uri="{BB962C8B-B14F-4D97-AF65-F5344CB8AC3E}">
        <p14:creationId xmlns:p14="http://schemas.microsoft.com/office/powerpoint/2010/main" val="3291941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Vision and Mis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A75DB-D4C4-9F4B-A1CE-70ADEDA34595}"/>
              </a:ext>
            </a:extLst>
          </p:cNvPr>
          <p:cNvSpPr>
            <a:spLocks noGrp="1"/>
          </p:cNvSpPr>
          <p:nvPr>
            <p:ph type="title"/>
          </p:nvPr>
        </p:nvSpPr>
        <p:spPr>
          <a:xfrm>
            <a:off x="297640" y="221889"/>
            <a:ext cx="7930769" cy="278503"/>
          </a:xfrm>
        </p:spPr>
        <p:txBody>
          <a:bodyPr>
            <a:noAutofit/>
          </a:bodyPr>
          <a:lstStyle>
            <a:lvl1pPr>
              <a:defRPr sz="18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Slide Number Placeholder 4">
            <a:extLst>
              <a:ext uri="{FF2B5EF4-FFF2-40B4-BE49-F238E27FC236}">
                <a16:creationId xmlns:a16="http://schemas.microsoft.com/office/drawing/2014/main" id="{38F9EA09-CD93-4A4B-85D3-80C8ADEADBC7}"/>
              </a:ext>
            </a:extLst>
          </p:cNvPr>
          <p:cNvSpPr>
            <a:spLocks noGrp="1"/>
          </p:cNvSpPr>
          <p:nvPr>
            <p:ph type="sldNum" sz="quarter" idx="12"/>
          </p:nvPr>
        </p:nvSpPr>
        <p:spPr>
          <a:xfrm>
            <a:off x="8275705" y="226548"/>
            <a:ext cx="547007" cy="285223"/>
          </a:xfrm>
        </p:spPr>
        <p:txBody>
          <a:bodyPr/>
          <a:lstStyle>
            <a:lvl1pPr>
              <a:defRPr sz="21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a:p>
        </p:txBody>
      </p:sp>
      <p:sp>
        <p:nvSpPr>
          <p:cNvPr id="17" name="Rectangle 16">
            <a:extLst>
              <a:ext uri="{FF2B5EF4-FFF2-40B4-BE49-F238E27FC236}">
                <a16:creationId xmlns:a16="http://schemas.microsoft.com/office/drawing/2014/main" id="{9B09DCF1-2BDE-3C4D-BDF0-9CE5D40490A1}"/>
              </a:ext>
            </a:extLst>
          </p:cNvPr>
          <p:cNvSpPr/>
          <p:nvPr userDrawn="1"/>
        </p:nvSpPr>
        <p:spPr>
          <a:xfrm>
            <a:off x="-3632" y="4531751"/>
            <a:ext cx="9147632" cy="651168"/>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Mississi[ppi Department of Education logo">
            <a:extLst>
              <a:ext uri="{FF2B5EF4-FFF2-40B4-BE49-F238E27FC236}">
                <a16:creationId xmlns:a16="http://schemas.microsoft.com/office/drawing/2014/main" id="{33B5E5BF-349C-5947-BB03-984894C2EB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64514" y="4672285"/>
            <a:ext cx="928629" cy="332114"/>
          </a:xfrm>
          <a:prstGeom prst="rect">
            <a:avLst/>
          </a:prstGeom>
        </p:spPr>
      </p:pic>
      <p:sp>
        <p:nvSpPr>
          <p:cNvPr id="19" name="Rectangle 18">
            <a:extLst>
              <a:ext uri="{FF2B5EF4-FFF2-40B4-BE49-F238E27FC236}">
                <a16:creationId xmlns:a16="http://schemas.microsoft.com/office/drawing/2014/main" id="{9A18822B-FBFD-6F49-AB1E-F1B7B049325E}"/>
              </a:ext>
            </a:extLst>
          </p:cNvPr>
          <p:cNvSpPr/>
          <p:nvPr userDrawn="1"/>
        </p:nvSpPr>
        <p:spPr>
          <a:xfrm>
            <a:off x="2168857" y="1573307"/>
            <a:ext cx="2866565" cy="2551579"/>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hape 72">
            <a:extLst>
              <a:ext uri="{FF2B5EF4-FFF2-40B4-BE49-F238E27FC236}">
                <a16:creationId xmlns:a16="http://schemas.microsoft.com/office/drawing/2014/main" id="{4E68BEAF-CC7C-6845-BC92-B6384EF87D72}"/>
              </a:ext>
            </a:extLst>
          </p:cNvPr>
          <p:cNvSpPr txBox="1"/>
          <p:nvPr userDrawn="1"/>
        </p:nvSpPr>
        <p:spPr>
          <a:xfrm>
            <a:off x="2288057" y="1656229"/>
            <a:ext cx="2747365" cy="2120932"/>
          </a:xfrm>
          <a:prstGeom prst="rect">
            <a:avLst/>
          </a:prstGeom>
          <a:noFill/>
          <a:ln>
            <a:noFill/>
          </a:ln>
        </p:spPr>
        <p:txBody>
          <a:bodyPr lIns="68569" tIns="68569" rIns="68569" bIns="68569" anchor="t" anchorCtr="0">
            <a:noAutofit/>
          </a:bodyPr>
          <a:lstStyle/>
          <a:p>
            <a:pPr lvl="0" rtl="0">
              <a:lnSpc>
                <a:spcPct val="115000"/>
              </a:lnSpc>
              <a:spcBef>
                <a:spcPts val="375"/>
              </a:spcBef>
              <a:buNone/>
            </a:pPr>
            <a:r>
              <a:rPr lang="en" sz="1500">
                <a:solidFill>
                  <a:schemeClr val="accent3">
                    <a:lumMod val="50000"/>
                  </a:schemeClr>
                </a:solidFill>
                <a:latin typeface="Arial" panose="020B0604020202020204" pitchFamily="34" charset="0"/>
                <a:ea typeface="Arial" charset="0"/>
                <a:cs typeface="Arial" panose="020B0604020202020204" pitchFamily="34" charset="0"/>
                <a:sym typeface="Open Sans"/>
              </a:rPr>
              <a:t>To create a world-class educational system that gives students the knowledge and skills to be successful in college and the workforce, </a:t>
            </a:r>
            <a:br>
              <a:rPr lang="en" sz="1500">
                <a:solidFill>
                  <a:schemeClr val="accent3">
                    <a:lumMod val="50000"/>
                  </a:schemeClr>
                </a:solidFill>
                <a:latin typeface="Arial" panose="020B0604020202020204" pitchFamily="34" charset="0"/>
                <a:ea typeface="Arial" charset="0"/>
                <a:cs typeface="Arial" panose="020B0604020202020204" pitchFamily="34" charset="0"/>
                <a:sym typeface="Open Sans"/>
              </a:rPr>
            </a:br>
            <a:r>
              <a:rPr lang="en" sz="1500">
                <a:solidFill>
                  <a:schemeClr val="accent3">
                    <a:lumMod val="50000"/>
                  </a:schemeClr>
                </a:solidFill>
                <a:latin typeface="Arial" panose="020B0604020202020204" pitchFamily="34" charset="0"/>
                <a:ea typeface="Arial" charset="0"/>
                <a:cs typeface="Arial" panose="020B0604020202020204" pitchFamily="34" charset="0"/>
                <a:sym typeface="Open Sans"/>
              </a:rPr>
              <a:t>and to flourish as parents </a:t>
            </a:r>
            <a:br>
              <a:rPr lang="en" sz="1500">
                <a:solidFill>
                  <a:schemeClr val="accent3">
                    <a:lumMod val="50000"/>
                  </a:schemeClr>
                </a:solidFill>
                <a:latin typeface="Arial" panose="020B0604020202020204" pitchFamily="34" charset="0"/>
                <a:ea typeface="Arial" charset="0"/>
                <a:cs typeface="Arial" panose="020B0604020202020204" pitchFamily="34" charset="0"/>
                <a:sym typeface="Open Sans"/>
              </a:rPr>
            </a:br>
            <a:r>
              <a:rPr lang="en" sz="1500">
                <a:solidFill>
                  <a:schemeClr val="accent3">
                    <a:lumMod val="50000"/>
                  </a:schemeClr>
                </a:solidFill>
                <a:latin typeface="Arial" panose="020B0604020202020204" pitchFamily="34" charset="0"/>
                <a:ea typeface="Arial" charset="0"/>
                <a:cs typeface="Arial" panose="020B0604020202020204" pitchFamily="34" charset="0"/>
                <a:sym typeface="Open Sans"/>
              </a:rPr>
              <a:t>and citizens</a:t>
            </a:r>
          </a:p>
        </p:txBody>
      </p:sp>
      <p:sp>
        <p:nvSpPr>
          <p:cNvPr id="21" name="Shape 73">
            <a:extLst>
              <a:ext uri="{FF2B5EF4-FFF2-40B4-BE49-F238E27FC236}">
                <a16:creationId xmlns:a16="http://schemas.microsoft.com/office/drawing/2014/main" id="{9BEF04DF-069F-324B-8C11-D4A0DA0C14A3}"/>
              </a:ext>
            </a:extLst>
          </p:cNvPr>
          <p:cNvSpPr txBox="1"/>
          <p:nvPr userDrawn="1"/>
        </p:nvSpPr>
        <p:spPr>
          <a:xfrm>
            <a:off x="2128514" y="796750"/>
            <a:ext cx="2228850" cy="511755"/>
          </a:xfrm>
          <a:prstGeom prst="rect">
            <a:avLst/>
          </a:prstGeom>
          <a:noFill/>
          <a:ln>
            <a:noFill/>
          </a:ln>
        </p:spPr>
        <p:txBody>
          <a:bodyPr lIns="68569" tIns="68569" rIns="68569" bIns="68569" anchor="t" anchorCtr="0">
            <a:noAutofit/>
          </a:bodyPr>
          <a:lstStyle/>
          <a:p>
            <a:pPr lvl="0">
              <a:spcBef>
                <a:spcPts val="0"/>
              </a:spcBef>
              <a:buNone/>
            </a:pPr>
            <a:r>
              <a:rPr lang="en" sz="3600" b="1" spc="75">
                <a:solidFill>
                  <a:srgbClr val="003B71"/>
                </a:solidFill>
                <a:latin typeface="Arial Black" panose="020B0604020202020204" pitchFamily="34" charset="0"/>
                <a:ea typeface="Arial" charset="0"/>
                <a:cs typeface="Arial Black" panose="020B0604020202020204" pitchFamily="34" charset="0"/>
                <a:sym typeface="Open Sans"/>
              </a:rPr>
              <a:t>VISION</a:t>
            </a:r>
            <a:endParaRPr lang="en" sz="3300" b="1" spc="75">
              <a:solidFill>
                <a:srgbClr val="003B71"/>
              </a:solidFill>
              <a:latin typeface="Arial Black" panose="020B0604020202020204" pitchFamily="34" charset="0"/>
              <a:ea typeface="Arial" charset="0"/>
              <a:cs typeface="Arial Black" panose="020B0604020202020204" pitchFamily="34" charset="0"/>
              <a:sym typeface="Open Sans"/>
            </a:endParaRPr>
          </a:p>
        </p:txBody>
      </p:sp>
      <p:sp>
        <p:nvSpPr>
          <p:cNvPr id="22" name="Rectangle 21">
            <a:extLst>
              <a:ext uri="{FF2B5EF4-FFF2-40B4-BE49-F238E27FC236}">
                <a16:creationId xmlns:a16="http://schemas.microsoft.com/office/drawing/2014/main" id="{9F8471E0-9BAF-364D-8CE8-ECC2537F3DD7}"/>
              </a:ext>
            </a:extLst>
          </p:cNvPr>
          <p:cNvSpPr/>
          <p:nvPr userDrawn="1"/>
        </p:nvSpPr>
        <p:spPr>
          <a:xfrm>
            <a:off x="2168857" y="1391427"/>
            <a:ext cx="2866565" cy="181880"/>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8D46F02-1F3F-F04B-A89C-B5FF81178F60}"/>
              </a:ext>
            </a:extLst>
          </p:cNvPr>
          <p:cNvSpPr/>
          <p:nvPr userDrawn="1"/>
        </p:nvSpPr>
        <p:spPr>
          <a:xfrm>
            <a:off x="5507325" y="1573306"/>
            <a:ext cx="2866565" cy="2551580"/>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hape 76">
            <a:extLst>
              <a:ext uri="{FF2B5EF4-FFF2-40B4-BE49-F238E27FC236}">
                <a16:creationId xmlns:a16="http://schemas.microsoft.com/office/drawing/2014/main" id="{773A840E-13D2-DE41-9002-80FFD6C2A237}"/>
              </a:ext>
            </a:extLst>
          </p:cNvPr>
          <p:cNvSpPr txBox="1"/>
          <p:nvPr userDrawn="1"/>
        </p:nvSpPr>
        <p:spPr>
          <a:xfrm>
            <a:off x="5680069" y="1656229"/>
            <a:ext cx="2693821" cy="1903881"/>
          </a:xfrm>
          <a:prstGeom prst="rect">
            <a:avLst/>
          </a:prstGeom>
          <a:noFill/>
          <a:ln>
            <a:noFill/>
          </a:ln>
        </p:spPr>
        <p:txBody>
          <a:bodyPr lIns="68569" tIns="68569" rIns="68569" bIns="68569" anchor="t" anchorCtr="0">
            <a:noAutofit/>
          </a:bodyPr>
          <a:lstStyle/>
          <a:p>
            <a:pPr lvl="0" rtl="0">
              <a:lnSpc>
                <a:spcPct val="115000"/>
              </a:lnSpc>
              <a:spcBef>
                <a:spcPts val="375"/>
              </a:spcBef>
              <a:buNone/>
            </a:pPr>
            <a:r>
              <a:rPr lang="en" sz="1500">
                <a:solidFill>
                  <a:schemeClr val="accent3">
                    <a:lumMod val="50000"/>
                  </a:schemeClr>
                </a:solidFill>
                <a:latin typeface="Arial" charset="0"/>
                <a:ea typeface="Arial" charset="0"/>
                <a:cs typeface="Arial" charset="0"/>
                <a:sym typeface="Open Sans"/>
              </a:rPr>
              <a:t>To provide leadership </a:t>
            </a:r>
            <a:br>
              <a:rPr lang="en" sz="1500">
                <a:solidFill>
                  <a:schemeClr val="accent3">
                    <a:lumMod val="50000"/>
                  </a:schemeClr>
                </a:solidFill>
                <a:latin typeface="Arial" charset="0"/>
                <a:ea typeface="Arial" charset="0"/>
                <a:cs typeface="Arial" charset="0"/>
                <a:sym typeface="Open Sans"/>
              </a:rPr>
            </a:br>
            <a:r>
              <a:rPr lang="en" sz="1500">
                <a:solidFill>
                  <a:schemeClr val="accent3">
                    <a:lumMod val="50000"/>
                  </a:schemeClr>
                </a:solidFill>
                <a:latin typeface="Arial" charset="0"/>
                <a:ea typeface="Arial" charset="0"/>
                <a:cs typeface="Arial" charset="0"/>
                <a:sym typeface="Open Sans"/>
              </a:rPr>
              <a:t>through the development of policy and accountability systems so that all students are prepared to compete in </a:t>
            </a:r>
            <a:br>
              <a:rPr lang="en" sz="1500">
                <a:solidFill>
                  <a:schemeClr val="accent3">
                    <a:lumMod val="50000"/>
                  </a:schemeClr>
                </a:solidFill>
                <a:latin typeface="Arial" charset="0"/>
                <a:ea typeface="Arial" charset="0"/>
                <a:cs typeface="Arial" charset="0"/>
                <a:sym typeface="Open Sans"/>
              </a:rPr>
            </a:br>
            <a:r>
              <a:rPr lang="en" sz="1500">
                <a:solidFill>
                  <a:schemeClr val="accent3">
                    <a:lumMod val="50000"/>
                  </a:schemeClr>
                </a:solidFill>
                <a:latin typeface="Arial" charset="0"/>
                <a:ea typeface="Arial" charset="0"/>
                <a:cs typeface="Arial" charset="0"/>
                <a:sym typeface="Open Sans"/>
              </a:rPr>
              <a:t>the global community</a:t>
            </a:r>
          </a:p>
        </p:txBody>
      </p:sp>
      <p:sp>
        <p:nvSpPr>
          <p:cNvPr id="25" name="Shape 73">
            <a:extLst>
              <a:ext uri="{FF2B5EF4-FFF2-40B4-BE49-F238E27FC236}">
                <a16:creationId xmlns:a16="http://schemas.microsoft.com/office/drawing/2014/main" id="{9197D1F5-5734-6741-8ED3-E87D3EEB618E}"/>
              </a:ext>
            </a:extLst>
          </p:cNvPr>
          <p:cNvSpPr txBox="1"/>
          <p:nvPr userDrawn="1"/>
        </p:nvSpPr>
        <p:spPr>
          <a:xfrm>
            <a:off x="5420463" y="786664"/>
            <a:ext cx="2807945" cy="511755"/>
          </a:xfrm>
          <a:prstGeom prst="rect">
            <a:avLst/>
          </a:prstGeom>
          <a:noFill/>
          <a:ln>
            <a:noFill/>
          </a:ln>
        </p:spPr>
        <p:txBody>
          <a:bodyPr lIns="68569" tIns="68569" rIns="68569" bIns="68569" anchor="t" anchorCtr="0">
            <a:noAutofit/>
          </a:bodyPr>
          <a:lstStyle/>
          <a:p>
            <a:pPr lvl="0">
              <a:spcBef>
                <a:spcPts val="0"/>
              </a:spcBef>
              <a:buNone/>
            </a:pPr>
            <a:r>
              <a:rPr lang="en" sz="3600" b="1" spc="75">
                <a:solidFill>
                  <a:srgbClr val="EF3A5B"/>
                </a:solidFill>
                <a:latin typeface="Arial Black" panose="020B0604020202020204" pitchFamily="34" charset="0"/>
                <a:ea typeface="Arial" charset="0"/>
                <a:cs typeface="Arial Black" panose="020B0604020202020204" pitchFamily="34" charset="0"/>
                <a:sym typeface="Open Sans"/>
              </a:rPr>
              <a:t>MISSION</a:t>
            </a:r>
            <a:endParaRPr lang="en" sz="3300" b="1" spc="75">
              <a:solidFill>
                <a:srgbClr val="EF3A5B"/>
              </a:solidFill>
              <a:latin typeface="Arial Black" panose="020B0604020202020204" pitchFamily="34" charset="0"/>
              <a:ea typeface="Arial" charset="0"/>
              <a:cs typeface="Arial Black" panose="020B0604020202020204" pitchFamily="34" charset="0"/>
              <a:sym typeface="Open Sans"/>
            </a:endParaRPr>
          </a:p>
        </p:txBody>
      </p:sp>
      <p:sp>
        <p:nvSpPr>
          <p:cNvPr id="26" name="Rectangle 25">
            <a:extLst>
              <a:ext uri="{FF2B5EF4-FFF2-40B4-BE49-F238E27FC236}">
                <a16:creationId xmlns:a16="http://schemas.microsoft.com/office/drawing/2014/main" id="{403D452E-57B1-C74D-93D3-8D0149826093}"/>
              </a:ext>
            </a:extLst>
          </p:cNvPr>
          <p:cNvSpPr/>
          <p:nvPr userDrawn="1"/>
        </p:nvSpPr>
        <p:spPr>
          <a:xfrm>
            <a:off x="5507325" y="1391427"/>
            <a:ext cx="2866565" cy="181880"/>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F0A2C"/>
              </a:solidFill>
            </a:endParaRPr>
          </a:p>
        </p:txBody>
      </p:sp>
      <p:pic>
        <p:nvPicPr>
          <p:cNvPr id="27" name="Graphic 26">
            <a:extLst>
              <a:ext uri="{FF2B5EF4-FFF2-40B4-BE49-F238E27FC236}">
                <a16:creationId xmlns:a16="http://schemas.microsoft.com/office/drawing/2014/main" id="{5103C63F-1517-9D4B-AA78-403C59FB96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50124" y="2293705"/>
            <a:ext cx="2378581" cy="2378581"/>
          </a:xfrm>
          <a:prstGeom prst="rect">
            <a:avLst/>
          </a:prstGeom>
        </p:spPr>
      </p:pic>
      <p:cxnSp>
        <p:nvCxnSpPr>
          <p:cNvPr id="28" name="Straight Connector 27">
            <a:extLst>
              <a:ext uri="{FF2B5EF4-FFF2-40B4-BE49-F238E27FC236}">
                <a16:creationId xmlns:a16="http://schemas.microsoft.com/office/drawing/2014/main" id="{4AFABC2F-642F-9F48-AFA5-25C3D1C119E4}"/>
              </a:ext>
            </a:extLst>
          </p:cNvPr>
          <p:cNvCxnSpPr>
            <a:cxnSpLocks/>
          </p:cNvCxnSpPr>
          <p:nvPr userDrawn="1"/>
        </p:nvCxnSpPr>
        <p:spPr>
          <a:xfrm flipH="1">
            <a:off x="368585" y="550355"/>
            <a:ext cx="840683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134289"/>
      </p:ext>
    </p:extLst>
  </p:cSld>
  <p:clrMapOvr>
    <a:masterClrMapping/>
  </p:clrMapOvr>
  <p:hf sldNum="0"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lor Transition_5">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6/10/2025</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3632" y="4531751"/>
            <a:ext cx="9147632" cy="651168"/>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628650" y="2372316"/>
            <a:ext cx="4108812" cy="199434"/>
          </a:xfrm>
          <a:prstGeom prst="rect">
            <a:avLst/>
          </a:prstGeom>
          <a:solidFill>
            <a:srgbClr val="39A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628650" y="626679"/>
            <a:ext cx="7537812" cy="1589479"/>
          </a:xfrm>
        </p:spPr>
        <p:txBody>
          <a:bodyPr anchor="b">
            <a:normAutofit/>
          </a:bodyPr>
          <a:lstStyle>
            <a:lvl1pPr algn="l">
              <a:defRPr sz="6000" b="1">
                <a:solidFill>
                  <a:srgbClr val="39A1BF"/>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628650" y="2810235"/>
            <a:ext cx="7537812" cy="416719"/>
          </a:xfrm>
        </p:spPr>
        <p:txBody>
          <a:bodyPr>
            <a:noAutofit/>
          </a:bodyPr>
          <a:lstStyle>
            <a:lvl1pPr marL="0" indent="0">
              <a:buNone/>
              <a:defRPr sz="27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64514" y="4672285"/>
            <a:ext cx="928629" cy="332114"/>
          </a:xfrm>
          <a:prstGeom prst="rect">
            <a:avLst/>
          </a:prstGeom>
        </p:spPr>
      </p:pic>
    </p:spTree>
    <p:extLst>
      <p:ext uri="{BB962C8B-B14F-4D97-AF65-F5344CB8AC3E}">
        <p14:creationId xmlns:p14="http://schemas.microsoft.com/office/powerpoint/2010/main" val="30133651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lor Transition_6">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6/10/2025</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3632" y="4531751"/>
            <a:ext cx="9147632" cy="651168"/>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628650" y="2372316"/>
            <a:ext cx="4108812" cy="199434"/>
          </a:xfrm>
          <a:prstGeom prst="rect">
            <a:avLst/>
          </a:prstGeom>
          <a:solidFill>
            <a:srgbClr val="A7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628650" y="626679"/>
            <a:ext cx="7537812" cy="1589479"/>
          </a:xfrm>
        </p:spPr>
        <p:txBody>
          <a:bodyPr anchor="b">
            <a:normAutofit/>
          </a:bodyPr>
          <a:lstStyle>
            <a:lvl1pPr algn="l">
              <a:defRPr sz="6000" b="1">
                <a:solidFill>
                  <a:srgbClr val="A74A7A"/>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628650" y="2810235"/>
            <a:ext cx="7537812" cy="416719"/>
          </a:xfrm>
        </p:spPr>
        <p:txBody>
          <a:bodyPr>
            <a:noAutofit/>
          </a:bodyPr>
          <a:lstStyle>
            <a:lvl1pPr marL="0" indent="0">
              <a:buNone/>
              <a:defRPr sz="27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64514" y="4672285"/>
            <a:ext cx="928629" cy="332114"/>
          </a:xfrm>
          <a:prstGeom prst="rect">
            <a:avLst/>
          </a:prstGeom>
        </p:spPr>
      </p:pic>
    </p:spTree>
    <p:extLst>
      <p:ext uri="{BB962C8B-B14F-4D97-AF65-F5344CB8AC3E}">
        <p14:creationId xmlns:p14="http://schemas.microsoft.com/office/powerpoint/2010/main" val="4990341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ransition_Imag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E45222-F49A-2946-B87B-CDB91409924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5168" y="0"/>
            <a:ext cx="9219168" cy="51435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75168" y="0"/>
            <a:ext cx="9219168" cy="51435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352986" y="4241846"/>
            <a:ext cx="3418915"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39706" y="4556521"/>
            <a:ext cx="928629" cy="332114"/>
          </a:xfrm>
          <a:prstGeom prst="rect">
            <a:avLst/>
          </a:prstGeom>
        </p:spPr>
      </p:pic>
      <p:sp>
        <p:nvSpPr>
          <p:cNvPr id="2" name="Title 1">
            <a:extLst>
              <a:ext uri="{FF2B5EF4-FFF2-40B4-BE49-F238E27FC236}">
                <a16:creationId xmlns:a16="http://schemas.microsoft.com/office/drawing/2014/main" id="{7D7FFC99-FFCC-B042-B50D-2B5680E20D15}"/>
              </a:ext>
            </a:extLst>
          </p:cNvPr>
          <p:cNvSpPr>
            <a:spLocks noGrp="1"/>
          </p:cNvSpPr>
          <p:nvPr>
            <p:ph type="title"/>
          </p:nvPr>
        </p:nvSpPr>
        <p:spPr>
          <a:xfrm>
            <a:off x="306492" y="476574"/>
            <a:ext cx="3418915" cy="3649838"/>
          </a:xfrm>
        </p:spPr>
        <p:txBody>
          <a:bodyPr anchor="b" anchorCtr="0">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8277921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ransition_Image 2">
    <p:spTree>
      <p:nvGrpSpPr>
        <p:cNvPr id="1" name=""/>
        <p:cNvGrpSpPr/>
        <p:nvPr/>
      </p:nvGrpSpPr>
      <p:grpSpPr>
        <a:xfrm>
          <a:off x="0" y="0"/>
          <a:ext cx="0" cy="0"/>
          <a:chOff x="0" y="0"/>
          <a:chExt cx="0" cy="0"/>
        </a:xfrm>
      </p:grpSpPr>
      <p:pic>
        <p:nvPicPr>
          <p:cNvPr id="10" name="Picture 9" descr="Girl working while leaning over textbook">
            <a:extLst>
              <a:ext uri="{FF2B5EF4-FFF2-40B4-BE49-F238E27FC236}">
                <a16:creationId xmlns:a16="http://schemas.microsoft.com/office/drawing/2014/main" id="{AE6389C0-BABF-AE41-8EEA-3CD9FFCC1B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7584" y="0"/>
            <a:ext cx="9219168" cy="51435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37584" y="0"/>
            <a:ext cx="9219168" cy="51435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352986" y="4241846"/>
            <a:ext cx="3418915"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39706" y="4556521"/>
            <a:ext cx="928629" cy="332114"/>
          </a:xfrm>
          <a:prstGeom prst="rect">
            <a:avLst/>
          </a:prstGeom>
        </p:spPr>
      </p:pic>
      <p:sp>
        <p:nvSpPr>
          <p:cNvPr id="2" name="Title 1">
            <a:extLst>
              <a:ext uri="{FF2B5EF4-FFF2-40B4-BE49-F238E27FC236}">
                <a16:creationId xmlns:a16="http://schemas.microsoft.com/office/drawing/2014/main" id="{FC95B889-F2E9-9A4B-A33E-49E312820CAA}"/>
              </a:ext>
            </a:extLst>
          </p:cNvPr>
          <p:cNvSpPr>
            <a:spLocks noGrp="1"/>
          </p:cNvSpPr>
          <p:nvPr>
            <p:ph type="title"/>
          </p:nvPr>
        </p:nvSpPr>
        <p:spPr>
          <a:xfrm>
            <a:off x="329738" y="285468"/>
            <a:ext cx="3418915" cy="3840955"/>
          </a:xfrm>
        </p:spPr>
        <p:txBody>
          <a:bodyPr anchor="b" anchorCtr="0">
            <a:no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9828350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ransition_Image 3">
    <p:spTree>
      <p:nvGrpSpPr>
        <p:cNvPr id="1" name=""/>
        <p:cNvGrpSpPr/>
        <p:nvPr/>
      </p:nvGrpSpPr>
      <p:grpSpPr>
        <a:xfrm>
          <a:off x="0" y="0"/>
          <a:ext cx="0" cy="0"/>
          <a:chOff x="0" y="0"/>
          <a:chExt cx="0" cy="0"/>
        </a:xfrm>
      </p:grpSpPr>
      <p:pic>
        <p:nvPicPr>
          <p:cNvPr id="9" name="Picture 8" descr="A teacher teaching a class&#10;&#10;Description automatically generated with low confidence">
            <a:extLst>
              <a:ext uri="{FF2B5EF4-FFF2-40B4-BE49-F238E27FC236}">
                <a16:creationId xmlns:a16="http://schemas.microsoft.com/office/drawing/2014/main" id="{8F7DF7AC-C006-B240-B7F4-F67CAFFBC05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37584" y="0"/>
            <a:ext cx="9219168" cy="51435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352986" y="4241846"/>
            <a:ext cx="3418915"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39706" y="4556521"/>
            <a:ext cx="928629" cy="332114"/>
          </a:xfrm>
          <a:prstGeom prst="rect">
            <a:avLst/>
          </a:prstGeom>
        </p:spPr>
      </p:pic>
      <p:sp>
        <p:nvSpPr>
          <p:cNvPr id="2" name="Title 1">
            <a:extLst>
              <a:ext uri="{FF2B5EF4-FFF2-40B4-BE49-F238E27FC236}">
                <a16:creationId xmlns:a16="http://schemas.microsoft.com/office/drawing/2014/main" id="{F8BF3C42-6097-E149-AEA0-6F411938B4E3}"/>
              </a:ext>
            </a:extLst>
          </p:cNvPr>
          <p:cNvSpPr>
            <a:spLocks noGrp="1"/>
          </p:cNvSpPr>
          <p:nvPr>
            <p:ph type="title"/>
          </p:nvPr>
        </p:nvSpPr>
        <p:spPr>
          <a:xfrm>
            <a:off x="306492" y="360336"/>
            <a:ext cx="3418915" cy="3742838"/>
          </a:xfrm>
        </p:spPr>
        <p:txBody>
          <a:bodyPr anchor="b" anchorCtr="0">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2678869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ransition_Image 4">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2FAE2F-A945-3944-85DC-35B8286B338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67" y="0"/>
            <a:ext cx="9143333" cy="51435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0" y="0"/>
            <a:ext cx="9219168" cy="51435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352986" y="4241846"/>
            <a:ext cx="3418915"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39706" y="4556521"/>
            <a:ext cx="928629" cy="332114"/>
          </a:xfrm>
          <a:prstGeom prst="rect">
            <a:avLst/>
          </a:prstGeom>
        </p:spPr>
      </p:pic>
      <p:sp>
        <p:nvSpPr>
          <p:cNvPr id="2" name="Title 1">
            <a:extLst>
              <a:ext uri="{FF2B5EF4-FFF2-40B4-BE49-F238E27FC236}">
                <a16:creationId xmlns:a16="http://schemas.microsoft.com/office/drawing/2014/main" id="{3D068261-7C2B-2043-A313-794866D392BD}"/>
              </a:ext>
            </a:extLst>
          </p:cNvPr>
          <p:cNvSpPr>
            <a:spLocks noGrp="1"/>
          </p:cNvSpPr>
          <p:nvPr>
            <p:ph type="title"/>
          </p:nvPr>
        </p:nvSpPr>
        <p:spPr>
          <a:xfrm>
            <a:off x="306492" y="383583"/>
            <a:ext cx="3418915" cy="3766081"/>
          </a:xfrm>
        </p:spPr>
        <p:txBody>
          <a:bodyPr anchor="b" anchorCtr="0">
            <a:no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6703531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ransition_Image 5">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4223DED-4585-F74E-BC9C-2599464E512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7584" y="-15949"/>
            <a:ext cx="9219168" cy="5264418"/>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37584" y="-27930"/>
            <a:ext cx="9219168" cy="5264418"/>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352986" y="4241846"/>
            <a:ext cx="3418915"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39706" y="4556521"/>
            <a:ext cx="928629" cy="332114"/>
          </a:xfrm>
          <a:prstGeom prst="rect">
            <a:avLst/>
          </a:prstGeom>
        </p:spPr>
      </p:pic>
      <p:sp>
        <p:nvSpPr>
          <p:cNvPr id="2" name="TextBox 1">
            <a:extLst>
              <a:ext uri="{FF2B5EF4-FFF2-40B4-BE49-F238E27FC236}">
                <a16:creationId xmlns:a16="http://schemas.microsoft.com/office/drawing/2014/main" id="{6215581E-3ED5-CC47-BBF5-03361955FBF2}"/>
              </a:ext>
            </a:extLst>
          </p:cNvPr>
          <p:cNvSpPr txBox="1"/>
          <p:nvPr userDrawn="1"/>
        </p:nvSpPr>
        <p:spPr>
          <a:xfrm>
            <a:off x="5307496" y="126724"/>
            <a:ext cx="0" cy="0"/>
          </a:xfrm>
          <a:prstGeom prst="rect">
            <a:avLst/>
          </a:prstGeom>
        </p:spPr>
        <p:txBody>
          <a:bodyPr vert="horz" wrap="none" lIns="68580" tIns="34290" rIns="68580" bIns="34290" rtlCol="0" anchor="ctr">
            <a:noAutofit/>
          </a:bodyPr>
          <a:lstStyle/>
          <a:p>
            <a:pPr algn="l" fontAlgn="base"/>
            <a:endParaRPr lang="en-US" sz="6000" b="1">
              <a:solidFill>
                <a:srgbClr val="003B7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3570BF63-EF7F-3241-9C2D-8A00E3D8C4E5}"/>
              </a:ext>
            </a:extLst>
          </p:cNvPr>
          <p:cNvSpPr>
            <a:spLocks noGrp="1"/>
          </p:cNvSpPr>
          <p:nvPr>
            <p:ph type="title"/>
          </p:nvPr>
        </p:nvSpPr>
        <p:spPr>
          <a:xfrm>
            <a:off x="306492" y="546315"/>
            <a:ext cx="3418915" cy="3591731"/>
          </a:xfrm>
        </p:spPr>
        <p:txBody>
          <a:bodyPr anchor="b" anchorCtr="0">
            <a:no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7220116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ransition_Image 6">
    <p:spTree>
      <p:nvGrpSpPr>
        <p:cNvPr id="1" name=""/>
        <p:cNvGrpSpPr/>
        <p:nvPr/>
      </p:nvGrpSpPr>
      <p:grpSpPr>
        <a:xfrm>
          <a:off x="0" y="0"/>
          <a:ext cx="0" cy="0"/>
          <a:chOff x="0" y="0"/>
          <a:chExt cx="0" cy="0"/>
        </a:xfrm>
      </p:grpSpPr>
      <p:pic>
        <p:nvPicPr>
          <p:cNvPr id="9" name="Picture 8" descr="A pair of headphones on a chair in a classroom&#10;&#10;Description automatically generated with low confidence">
            <a:extLst>
              <a:ext uri="{FF2B5EF4-FFF2-40B4-BE49-F238E27FC236}">
                <a16:creationId xmlns:a16="http://schemas.microsoft.com/office/drawing/2014/main" id="{1674A74B-09C5-BD4E-963B-D2A8B69ED09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16"/>
          <a:stretch/>
        </p:blipFill>
        <p:spPr>
          <a:xfrm>
            <a:off x="-56376" y="1"/>
            <a:ext cx="9200376" cy="5206923"/>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0" y="0"/>
            <a:ext cx="9219168" cy="51435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352986" y="4241846"/>
            <a:ext cx="3418915"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39706" y="4556521"/>
            <a:ext cx="928629" cy="332114"/>
          </a:xfrm>
          <a:prstGeom prst="rect">
            <a:avLst/>
          </a:prstGeom>
        </p:spPr>
      </p:pic>
      <p:sp>
        <p:nvSpPr>
          <p:cNvPr id="2" name="Title 1">
            <a:extLst>
              <a:ext uri="{FF2B5EF4-FFF2-40B4-BE49-F238E27FC236}">
                <a16:creationId xmlns:a16="http://schemas.microsoft.com/office/drawing/2014/main" id="{98C0861C-C36B-9F4D-A3EC-F1137A1B1ED3}"/>
              </a:ext>
            </a:extLst>
          </p:cNvPr>
          <p:cNvSpPr>
            <a:spLocks noGrp="1"/>
          </p:cNvSpPr>
          <p:nvPr>
            <p:ph type="title"/>
          </p:nvPr>
        </p:nvSpPr>
        <p:spPr>
          <a:xfrm>
            <a:off x="290593" y="318422"/>
            <a:ext cx="3516178" cy="3771884"/>
          </a:xfrm>
        </p:spPr>
        <p:txBody>
          <a:bodyPr anchor="b" anchorCtr="0">
            <a:no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2755226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D9CDFB-04FC-1C45-BCF2-7BF44CD5916B}"/>
              </a:ext>
            </a:extLst>
          </p:cNvPr>
          <p:cNvSpPr>
            <a:spLocks noGrp="1"/>
          </p:cNvSpPr>
          <p:nvPr>
            <p:ph type="sldNum" sz="quarter" idx="12"/>
          </p:nvPr>
        </p:nvSpPr>
        <p:spPr>
          <a:xfrm>
            <a:off x="6854190" y="195263"/>
            <a:ext cx="2057400" cy="273844"/>
          </a:xfrm>
        </p:spPr>
        <p:txBody>
          <a:bodyPr/>
          <a:lstStyle>
            <a:lvl1pPr>
              <a:defRPr sz="21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a:p>
        </p:txBody>
      </p:sp>
      <p:sp>
        <p:nvSpPr>
          <p:cNvPr id="5" name="Rectangle 4">
            <a:extLst>
              <a:ext uri="{FF2B5EF4-FFF2-40B4-BE49-F238E27FC236}">
                <a16:creationId xmlns:a16="http://schemas.microsoft.com/office/drawing/2014/main" id="{CA2C0FA9-C06C-D849-9C30-F1672C75EB04}"/>
              </a:ext>
            </a:extLst>
          </p:cNvPr>
          <p:cNvSpPr/>
          <p:nvPr userDrawn="1"/>
        </p:nvSpPr>
        <p:spPr>
          <a:xfrm>
            <a:off x="-3632" y="4531751"/>
            <a:ext cx="9147632" cy="651168"/>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7" name="Picture 6" descr="A picture containing text, sign&#10;&#10;Description automatically generated">
            <a:extLst>
              <a:ext uri="{FF2B5EF4-FFF2-40B4-BE49-F238E27FC236}">
                <a16:creationId xmlns:a16="http://schemas.microsoft.com/office/drawing/2014/main" id="{0EA3CA18-3F3C-7840-B4C6-8C638E31B5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80680" y="3559974"/>
            <a:ext cx="2128345" cy="822960"/>
          </a:xfrm>
          <a:prstGeom prst="rect">
            <a:avLst/>
          </a:prstGeom>
        </p:spPr>
      </p:pic>
      <p:pic>
        <p:nvPicPr>
          <p:cNvPr id="9" name="Picture 8" descr="A black and white logo&#10;&#10;Description automatically generated with low confidence">
            <a:extLst>
              <a:ext uri="{FF2B5EF4-FFF2-40B4-BE49-F238E27FC236}">
                <a16:creationId xmlns:a16="http://schemas.microsoft.com/office/drawing/2014/main" id="{17846ABD-3226-8443-9D8A-74A6E8E8A0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72220" y="4691202"/>
            <a:ext cx="1165860" cy="342900"/>
          </a:xfrm>
          <a:prstGeom prst="rect">
            <a:avLst/>
          </a:prstGeom>
        </p:spPr>
      </p:pic>
      <p:sp>
        <p:nvSpPr>
          <p:cNvPr id="10" name="Rectangle 9">
            <a:extLst>
              <a:ext uri="{FF2B5EF4-FFF2-40B4-BE49-F238E27FC236}">
                <a16:creationId xmlns:a16="http://schemas.microsoft.com/office/drawing/2014/main" id="{EC797C7B-1E37-6545-B842-2A117C45938B}"/>
              </a:ext>
            </a:extLst>
          </p:cNvPr>
          <p:cNvSpPr/>
          <p:nvPr userDrawn="1"/>
        </p:nvSpPr>
        <p:spPr>
          <a:xfrm>
            <a:off x="463189" y="1167139"/>
            <a:ext cx="2866565" cy="181880"/>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EF3A5B"/>
              </a:solidFill>
            </a:endParaRPr>
          </a:p>
        </p:txBody>
      </p:sp>
      <p:sp>
        <p:nvSpPr>
          <p:cNvPr id="11" name="Rectangle 10">
            <a:extLst>
              <a:ext uri="{FF2B5EF4-FFF2-40B4-BE49-F238E27FC236}">
                <a16:creationId xmlns:a16="http://schemas.microsoft.com/office/drawing/2014/main" id="{E70F7D88-3317-7B4C-8370-167250E236D2}"/>
              </a:ext>
            </a:extLst>
          </p:cNvPr>
          <p:cNvSpPr/>
          <p:nvPr userDrawn="1"/>
        </p:nvSpPr>
        <p:spPr>
          <a:xfrm>
            <a:off x="7924801" y="3327257"/>
            <a:ext cx="1219200" cy="27384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pc="38">
                <a:solidFill>
                  <a:schemeClr val="bg1"/>
                </a:solidFill>
                <a:latin typeface="Arial" panose="020B0604020202020204" pitchFamily="34" charset="0"/>
                <a:cs typeface="Arial" panose="020B0604020202020204" pitchFamily="34" charset="0"/>
              </a:rPr>
              <a:t>mdek12.org</a:t>
            </a:r>
          </a:p>
        </p:txBody>
      </p:sp>
      <p:sp>
        <p:nvSpPr>
          <p:cNvPr id="15" name="Text Placeholder 14">
            <a:extLst>
              <a:ext uri="{FF2B5EF4-FFF2-40B4-BE49-F238E27FC236}">
                <a16:creationId xmlns:a16="http://schemas.microsoft.com/office/drawing/2014/main" id="{53D73A61-D809-204A-9E99-77076591DE79}"/>
              </a:ext>
            </a:extLst>
          </p:cNvPr>
          <p:cNvSpPr>
            <a:spLocks noGrp="1"/>
          </p:cNvSpPr>
          <p:nvPr>
            <p:ph type="body" sz="quarter" idx="14"/>
          </p:nvPr>
        </p:nvSpPr>
        <p:spPr>
          <a:xfrm>
            <a:off x="378301" y="2246166"/>
            <a:ext cx="3758985" cy="651168"/>
          </a:xfrm>
        </p:spPr>
        <p:txBody>
          <a:bodyPr>
            <a:noAutofit/>
          </a:bodyPr>
          <a:lstStyle>
            <a:lvl1pPr marL="0" indent="0">
              <a:buNone/>
              <a:defRPr sz="1800">
                <a:solidFill>
                  <a:schemeClr val="tx1">
                    <a:lumMod val="50000"/>
                    <a:lumOff val="50000"/>
                  </a:schemeClr>
                </a:solidFill>
                <a:latin typeface="Arial" panose="020B0604020202020204" pitchFamily="34" charset="0"/>
                <a:cs typeface="Arial" panose="020B0604020202020204" pitchFamily="34" charset="0"/>
              </a:defRPr>
            </a:lvl1pPr>
            <a:lvl2pPr>
              <a:defRPr sz="1800">
                <a:solidFill>
                  <a:schemeClr val="tx1">
                    <a:lumMod val="50000"/>
                    <a:lumOff val="50000"/>
                  </a:schemeClr>
                </a:solidFill>
                <a:latin typeface="Arial" panose="020B0604020202020204" pitchFamily="34" charset="0"/>
                <a:cs typeface="Arial" panose="020B0604020202020204" pitchFamily="34" charset="0"/>
              </a:defRPr>
            </a:lvl2pPr>
            <a:lvl3pPr>
              <a:defRPr sz="1800">
                <a:solidFill>
                  <a:schemeClr val="tx1">
                    <a:lumMod val="50000"/>
                    <a:lumOff val="50000"/>
                  </a:schemeClr>
                </a:solidFill>
                <a:latin typeface="Arial" panose="020B0604020202020204" pitchFamily="34" charset="0"/>
                <a:cs typeface="Arial" panose="020B0604020202020204" pitchFamily="34" charset="0"/>
              </a:defRPr>
            </a:lvl3pPr>
            <a:lvl4pPr>
              <a:defRPr sz="1800">
                <a:solidFill>
                  <a:schemeClr val="tx1">
                    <a:lumMod val="50000"/>
                    <a:lumOff val="50000"/>
                  </a:schemeClr>
                </a:solidFill>
                <a:latin typeface="Arial" panose="020B0604020202020204" pitchFamily="34" charset="0"/>
                <a:cs typeface="Arial" panose="020B0604020202020204" pitchFamily="34" charset="0"/>
              </a:defRPr>
            </a:lvl4pPr>
            <a:lvl5pPr>
              <a:defRPr sz="1800">
                <a:solidFill>
                  <a:schemeClr val="tx1">
                    <a:lumMod val="50000"/>
                    <a:lumOff val="50000"/>
                  </a:schemeClr>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 name="Title 1">
            <a:extLst>
              <a:ext uri="{FF2B5EF4-FFF2-40B4-BE49-F238E27FC236}">
                <a16:creationId xmlns:a16="http://schemas.microsoft.com/office/drawing/2014/main" id="{9512D961-B295-8943-B9BF-9EA8B4DD832C}"/>
              </a:ext>
            </a:extLst>
          </p:cNvPr>
          <p:cNvSpPr>
            <a:spLocks noGrp="1"/>
          </p:cNvSpPr>
          <p:nvPr>
            <p:ph type="title"/>
          </p:nvPr>
        </p:nvSpPr>
        <p:spPr>
          <a:xfrm>
            <a:off x="368450" y="1555285"/>
            <a:ext cx="6095409" cy="651169"/>
          </a:xfrm>
        </p:spPr>
        <p:txBody>
          <a:bodyPr/>
          <a:lstStyle>
            <a:lvl1pPr>
              <a:defRPr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28564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te Board Goal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D9CDFB-04FC-1C45-BCF2-7BF44CD5916B}"/>
              </a:ext>
            </a:extLst>
          </p:cNvPr>
          <p:cNvSpPr>
            <a:spLocks noGrp="1"/>
          </p:cNvSpPr>
          <p:nvPr>
            <p:ph type="sldNum" sz="quarter" idx="12"/>
          </p:nvPr>
        </p:nvSpPr>
        <p:spPr>
          <a:xfrm>
            <a:off x="6800061" y="195263"/>
            <a:ext cx="2057400" cy="273844"/>
          </a:xfrm>
        </p:spPr>
        <p:txBody>
          <a:bodyPr/>
          <a:lstStyle>
            <a:lvl1pPr>
              <a:defRPr sz="21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a:p>
        </p:txBody>
      </p:sp>
      <p:pic>
        <p:nvPicPr>
          <p:cNvPr id="28" name="Graphic 27">
            <a:extLst>
              <a:ext uri="{FF2B5EF4-FFF2-40B4-BE49-F238E27FC236}">
                <a16:creationId xmlns:a16="http://schemas.microsoft.com/office/drawing/2014/main" id="{A709C453-856A-3246-893D-4B40BFCF6B9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512296" y="2213408"/>
            <a:ext cx="770411" cy="685800"/>
          </a:xfrm>
          <a:prstGeom prst="rect">
            <a:avLst/>
          </a:prstGeom>
        </p:spPr>
      </p:pic>
      <p:cxnSp>
        <p:nvCxnSpPr>
          <p:cNvPr id="30" name="Straight Connector 29">
            <a:extLst>
              <a:ext uri="{FF2B5EF4-FFF2-40B4-BE49-F238E27FC236}">
                <a16:creationId xmlns:a16="http://schemas.microsoft.com/office/drawing/2014/main" id="{BDC82DC9-14B7-884D-A1F0-DD3535A167C0}"/>
              </a:ext>
            </a:extLst>
          </p:cNvPr>
          <p:cNvCxnSpPr>
            <a:cxnSpLocks/>
          </p:cNvCxnSpPr>
          <p:nvPr userDrawn="1"/>
        </p:nvCxnSpPr>
        <p:spPr>
          <a:xfrm flipH="1">
            <a:off x="368585" y="550355"/>
            <a:ext cx="840683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7FDAB950-8708-1144-AF83-EB34DED0B4D1}"/>
              </a:ext>
            </a:extLst>
          </p:cNvPr>
          <p:cNvSpPr/>
          <p:nvPr userDrawn="1"/>
        </p:nvSpPr>
        <p:spPr>
          <a:xfrm>
            <a:off x="-3632" y="4531751"/>
            <a:ext cx="9147632" cy="651168"/>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Mississi[ppi Department of Education logo">
            <a:extLst>
              <a:ext uri="{FF2B5EF4-FFF2-40B4-BE49-F238E27FC236}">
                <a16:creationId xmlns:a16="http://schemas.microsoft.com/office/drawing/2014/main" id="{EC068218-4799-9B4D-8F36-593A6CDCCC8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964514" y="4672285"/>
            <a:ext cx="928629" cy="332114"/>
          </a:xfrm>
          <a:prstGeom prst="rect">
            <a:avLst/>
          </a:prstGeom>
        </p:spPr>
      </p:pic>
      <p:sp>
        <p:nvSpPr>
          <p:cNvPr id="33" name="Rectangle 32">
            <a:extLst>
              <a:ext uri="{FF2B5EF4-FFF2-40B4-BE49-F238E27FC236}">
                <a16:creationId xmlns:a16="http://schemas.microsoft.com/office/drawing/2014/main" id="{18ADC1EF-E950-C542-A532-660435656B18}"/>
              </a:ext>
            </a:extLst>
          </p:cNvPr>
          <p:cNvSpPr/>
          <p:nvPr userDrawn="1"/>
        </p:nvSpPr>
        <p:spPr>
          <a:xfrm>
            <a:off x="1234440" y="916806"/>
            <a:ext cx="3161899" cy="873493"/>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0" rIns="137160" rtlCol="0" anchor="ctr"/>
          <a:lstStyle/>
          <a:p>
            <a:r>
              <a:rPr lang="en-US" b="1">
                <a:solidFill>
                  <a:schemeClr val="tx1">
                    <a:lumMod val="75000"/>
                    <a:lumOff val="25000"/>
                  </a:schemeClr>
                </a:solidFill>
                <a:latin typeface="Arial Black" panose="020B0604020202020204" pitchFamily="34" charset="0"/>
                <a:cs typeface="Arial Black" panose="020B0604020202020204" pitchFamily="34" charset="0"/>
              </a:rPr>
              <a:t>ALL</a:t>
            </a:r>
            <a:r>
              <a:rPr lang="en-US">
                <a:solidFill>
                  <a:schemeClr val="tx1">
                    <a:lumMod val="75000"/>
                    <a:lumOff val="25000"/>
                  </a:schemeClr>
                </a:solidFill>
                <a:latin typeface="Arial" panose="020B0604020202020204" pitchFamily="34" charset="0"/>
                <a:cs typeface="Arial" panose="020B0604020202020204" pitchFamily="34" charset="0"/>
              </a:rPr>
              <a:t> Students Proficient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and Showing Growth in All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Assessed Areas</a:t>
            </a:r>
          </a:p>
        </p:txBody>
      </p:sp>
      <p:sp>
        <p:nvSpPr>
          <p:cNvPr id="34" name="Rectangle 33">
            <a:extLst>
              <a:ext uri="{FF2B5EF4-FFF2-40B4-BE49-F238E27FC236}">
                <a16:creationId xmlns:a16="http://schemas.microsoft.com/office/drawing/2014/main" id="{74F33589-56F9-3549-89FB-15D80688A547}"/>
              </a:ext>
            </a:extLst>
          </p:cNvPr>
          <p:cNvSpPr/>
          <p:nvPr userDrawn="1"/>
        </p:nvSpPr>
        <p:spPr>
          <a:xfrm>
            <a:off x="1234440" y="1999648"/>
            <a:ext cx="3161899" cy="873493"/>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0" rIns="137160" rtlCol="0" anchor="ctr"/>
          <a:lstStyle/>
          <a:p>
            <a:r>
              <a:rPr lang="en-US" b="1">
                <a:solidFill>
                  <a:schemeClr val="tx1">
                    <a:lumMod val="75000"/>
                    <a:lumOff val="25000"/>
                  </a:schemeClr>
                </a:solidFill>
                <a:latin typeface="Arial Black" panose="020B0604020202020204" pitchFamily="34" charset="0"/>
                <a:cs typeface="Arial Black" panose="020B0604020202020204" pitchFamily="34" charset="0"/>
              </a:rPr>
              <a:t>EVERY</a:t>
            </a:r>
            <a:r>
              <a:rPr lang="en-US">
                <a:solidFill>
                  <a:schemeClr val="tx1">
                    <a:lumMod val="75000"/>
                    <a:lumOff val="25000"/>
                  </a:schemeClr>
                </a:solidFill>
                <a:latin typeface="Arial" panose="020B0604020202020204" pitchFamily="34" charset="0"/>
                <a:cs typeface="Arial" panose="020B0604020202020204" pitchFamily="34" charset="0"/>
              </a:rPr>
              <a:t> Student Graduates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from High School and is Ready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for College and Career</a:t>
            </a:r>
          </a:p>
        </p:txBody>
      </p:sp>
      <p:sp>
        <p:nvSpPr>
          <p:cNvPr id="35" name="Rectangle 34">
            <a:extLst>
              <a:ext uri="{FF2B5EF4-FFF2-40B4-BE49-F238E27FC236}">
                <a16:creationId xmlns:a16="http://schemas.microsoft.com/office/drawing/2014/main" id="{1698876D-FC4A-DA45-BCB6-D07D18AF04CE}"/>
              </a:ext>
            </a:extLst>
          </p:cNvPr>
          <p:cNvSpPr/>
          <p:nvPr userDrawn="1"/>
        </p:nvSpPr>
        <p:spPr>
          <a:xfrm>
            <a:off x="1234440" y="3082491"/>
            <a:ext cx="3161899" cy="873493"/>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0" rIns="137160" rtlCol="0" anchor="ctr"/>
          <a:lstStyle/>
          <a:p>
            <a:r>
              <a:rPr lang="en-US" b="1">
                <a:solidFill>
                  <a:schemeClr val="tx1">
                    <a:lumMod val="75000"/>
                    <a:lumOff val="25000"/>
                  </a:schemeClr>
                </a:solidFill>
                <a:latin typeface="Arial Black" panose="020B0604020202020204" pitchFamily="34" charset="0"/>
                <a:cs typeface="Arial Black" panose="020B0604020202020204" pitchFamily="34" charset="0"/>
              </a:rPr>
              <a:t>EVERY</a:t>
            </a:r>
            <a:r>
              <a:rPr lang="en-US">
                <a:solidFill>
                  <a:schemeClr val="tx1">
                    <a:lumMod val="75000"/>
                    <a:lumOff val="25000"/>
                  </a:schemeClr>
                </a:solidFill>
                <a:latin typeface="Arial" panose="020B0604020202020204" pitchFamily="34" charset="0"/>
                <a:cs typeface="Arial" panose="020B0604020202020204" pitchFamily="34" charset="0"/>
              </a:rPr>
              <a:t> Child Has Access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to a High-Quality Early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Childhood Program</a:t>
            </a:r>
          </a:p>
        </p:txBody>
      </p:sp>
      <p:sp>
        <p:nvSpPr>
          <p:cNvPr id="36" name="Rectangle 35">
            <a:extLst>
              <a:ext uri="{FF2B5EF4-FFF2-40B4-BE49-F238E27FC236}">
                <a16:creationId xmlns:a16="http://schemas.microsoft.com/office/drawing/2014/main" id="{77156B17-16E6-C941-A299-F7A86CF04FB3}"/>
              </a:ext>
            </a:extLst>
          </p:cNvPr>
          <p:cNvSpPr/>
          <p:nvPr userDrawn="1"/>
        </p:nvSpPr>
        <p:spPr>
          <a:xfrm>
            <a:off x="4721192" y="916806"/>
            <a:ext cx="3161899" cy="873493"/>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34290" rIns="205740" bIns="34290" rtlCol="0" anchor="ctr"/>
          <a:lstStyle/>
          <a:p>
            <a:pPr algn="r"/>
            <a:r>
              <a:rPr lang="en-US" b="1">
                <a:solidFill>
                  <a:schemeClr val="tx1">
                    <a:lumMod val="75000"/>
                    <a:lumOff val="25000"/>
                  </a:schemeClr>
                </a:solidFill>
                <a:latin typeface="Arial Black"/>
                <a:cs typeface="Arial Black" panose="020B0604020202020204" pitchFamily="34" charset="0"/>
              </a:rPr>
              <a:t>EVERY </a:t>
            </a:r>
            <a:r>
              <a:rPr lang="en-US">
                <a:solidFill>
                  <a:schemeClr val="tx1">
                    <a:lumMod val="75000"/>
                    <a:lumOff val="25000"/>
                  </a:schemeClr>
                </a:solidFill>
                <a:latin typeface="Arial"/>
                <a:cs typeface="Arial"/>
              </a:rPr>
              <a:t>School Has Effective Teachers and Leaders</a:t>
            </a:r>
          </a:p>
        </p:txBody>
      </p:sp>
      <p:sp>
        <p:nvSpPr>
          <p:cNvPr id="37" name="Rectangle 36">
            <a:extLst>
              <a:ext uri="{FF2B5EF4-FFF2-40B4-BE49-F238E27FC236}">
                <a16:creationId xmlns:a16="http://schemas.microsoft.com/office/drawing/2014/main" id="{60F2D9AD-F3C7-B94C-ADAC-5B40319ED59E}"/>
              </a:ext>
            </a:extLst>
          </p:cNvPr>
          <p:cNvSpPr/>
          <p:nvPr userDrawn="1"/>
        </p:nvSpPr>
        <p:spPr>
          <a:xfrm>
            <a:off x="4721192" y="1999648"/>
            <a:ext cx="3161899" cy="873493"/>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205740" rtlCol="0" anchor="ctr"/>
          <a:lstStyle/>
          <a:p>
            <a:pPr algn="r"/>
            <a:r>
              <a:rPr lang="en-US" b="1">
                <a:solidFill>
                  <a:schemeClr val="tx1">
                    <a:lumMod val="75000"/>
                    <a:lumOff val="25000"/>
                  </a:schemeClr>
                </a:solidFill>
                <a:latin typeface="Arial Black" panose="020B0604020202020204" pitchFamily="34" charset="0"/>
                <a:cs typeface="Arial Black" panose="020B0604020202020204" pitchFamily="34" charset="0"/>
              </a:rPr>
              <a:t>EVERY</a:t>
            </a:r>
            <a:r>
              <a:rPr lang="en-US">
                <a:solidFill>
                  <a:schemeClr val="tx1">
                    <a:lumMod val="75000"/>
                    <a:lumOff val="25000"/>
                  </a:schemeClr>
                </a:solidFill>
                <a:latin typeface="Arial" panose="020B0604020202020204" pitchFamily="34" charset="0"/>
                <a:cs typeface="Arial" panose="020B0604020202020204" pitchFamily="34" charset="0"/>
              </a:rPr>
              <a:t> Community Effectively Uses a World-Class Data System to Improve Student Outcomes</a:t>
            </a:r>
          </a:p>
        </p:txBody>
      </p:sp>
      <p:sp>
        <p:nvSpPr>
          <p:cNvPr id="38" name="Rectangle 37">
            <a:extLst>
              <a:ext uri="{FF2B5EF4-FFF2-40B4-BE49-F238E27FC236}">
                <a16:creationId xmlns:a16="http://schemas.microsoft.com/office/drawing/2014/main" id="{9B9B6281-3D75-E94D-AC04-61E0399F0D06}"/>
              </a:ext>
            </a:extLst>
          </p:cNvPr>
          <p:cNvSpPr/>
          <p:nvPr userDrawn="1"/>
        </p:nvSpPr>
        <p:spPr>
          <a:xfrm>
            <a:off x="4721192" y="3082491"/>
            <a:ext cx="3161899" cy="873493"/>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205740" rtlCol="0" anchor="ctr"/>
          <a:lstStyle/>
          <a:p>
            <a:pPr algn="r"/>
            <a:r>
              <a:rPr lang="en-US" b="1">
                <a:solidFill>
                  <a:schemeClr val="tx1">
                    <a:lumMod val="75000"/>
                    <a:lumOff val="25000"/>
                  </a:schemeClr>
                </a:solidFill>
                <a:latin typeface="Arial Black" panose="020B0604020202020204" pitchFamily="34" charset="0"/>
                <a:cs typeface="Arial Black" panose="020B0604020202020204" pitchFamily="34" charset="0"/>
              </a:rPr>
              <a:t>EVERY </a:t>
            </a:r>
            <a:r>
              <a:rPr lang="en-US">
                <a:solidFill>
                  <a:schemeClr val="tx1">
                    <a:lumMod val="75000"/>
                    <a:lumOff val="25000"/>
                  </a:schemeClr>
                </a:solidFill>
                <a:latin typeface="Arial" panose="020B0604020202020204" pitchFamily="34" charset="0"/>
                <a:cs typeface="Arial" panose="020B0604020202020204" pitchFamily="34" charset="0"/>
              </a:rPr>
              <a:t>School and District is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Rated “C” or Higher</a:t>
            </a:r>
          </a:p>
        </p:txBody>
      </p:sp>
      <p:sp>
        <p:nvSpPr>
          <p:cNvPr id="39" name="Rectangle 38">
            <a:extLst>
              <a:ext uri="{FF2B5EF4-FFF2-40B4-BE49-F238E27FC236}">
                <a16:creationId xmlns:a16="http://schemas.microsoft.com/office/drawing/2014/main" id="{253633F8-E58F-C944-9EE7-A94D49E9DA88}"/>
              </a:ext>
            </a:extLst>
          </p:cNvPr>
          <p:cNvSpPr/>
          <p:nvPr userDrawn="1"/>
        </p:nvSpPr>
        <p:spPr>
          <a:xfrm>
            <a:off x="7883090" y="916806"/>
            <a:ext cx="149225" cy="873493"/>
          </a:xfrm>
          <a:prstGeom prst="rect">
            <a:avLst/>
          </a:prstGeom>
          <a:solidFill>
            <a:srgbClr val="69C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5E5AB30-A154-BD4A-A239-16499575701C}"/>
              </a:ext>
            </a:extLst>
          </p:cNvPr>
          <p:cNvSpPr/>
          <p:nvPr userDrawn="1"/>
        </p:nvSpPr>
        <p:spPr>
          <a:xfrm>
            <a:off x="7883090" y="1999325"/>
            <a:ext cx="149225" cy="873493"/>
          </a:xfrm>
          <a:prstGeom prst="rect">
            <a:avLst/>
          </a:prstGeom>
          <a:solidFill>
            <a:srgbClr val="39A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70A6D1B-D464-A145-ACB9-8DD578CC9D13}"/>
              </a:ext>
            </a:extLst>
          </p:cNvPr>
          <p:cNvSpPr/>
          <p:nvPr userDrawn="1"/>
        </p:nvSpPr>
        <p:spPr>
          <a:xfrm>
            <a:off x="7883090" y="3084919"/>
            <a:ext cx="149225" cy="873493"/>
          </a:xfrm>
          <a:prstGeom prst="rect">
            <a:avLst/>
          </a:prstGeom>
          <a:solidFill>
            <a:srgbClr val="A7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473B032-CAF1-3B41-9C95-D43315DA64D7}"/>
              </a:ext>
            </a:extLst>
          </p:cNvPr>
          <p:cNvSpPr/>
          <p:nvPr userDrawn="1"/>
        </p:nvSpPr>
        <p:spPr>
          <a:xfrm>
            <a:off x="1095428" y="916806"/>
            <a:ext cx="149225" cy="873493"/>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383531C-D381-1448-80C5-E3B1D5B786D3}"/>
              </a:ext>
            </a:extLst>
          </p:cNvPr>
          <p:cNvSpPr/>
          <p:nvPr userDrawn="1"/>
        </p:nvSpPr>
        <p:spPr>
          <a:xfrm>
            <a:off x="1095428" y="1999325"/>
            <a:ext cx="149225" cy="873493"/>
          </a:xfrm>
          <a:prstGeom prst="rect">
            <a:avLst/>
          </a:prstGeom>
          <a:solidFill>
            <a:srgbClr val="F3A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3B24343-DBE5-0E4B-B5F0-34121D4E14ED}"/>
              </a:ext>
            </a:extLst>
          </p:cNvPr>
          <p:cNvSpPr/>
          <p:nvPr userDrawn="1"/>
        </p:nvSpPr>
        <p:spPr>
          <a:xfrm>
            <a:off x="1095428" y="3084919"/>
            <a:ext cx="149225" cy="873493"/>
          </a:xfrm>
          <a:prstGeom prst="rect">
            <a:avLst/>
          </a:prstGeom>
          <a:solidFill>
            <a:srgbClr val="B0D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1E646921-2DC8-1743-8FD1-96019FBEE02D}"/>
              </a:ext>
            </a:extLst>
          </p:cNvPr>
          <p:cNvSpPr txBox="1"/>
          <p:nvPr userDrawn="1"/>
        </p:nvSpPr>
        <p:spPr>
          <a:xfrm>
            <a:off x="595099" y="1232089"/>
            <a:ext cx="430823" cy="723275"/>
          </a:xfrm>
          <a:prstGeom prst="rect">
            <a:avLst/>
          </a:prstGeom>
          <a:noFill/>
        </p:spPr>
        <p:txBody>
          <a:bodyPr wrap="square" rtlCol="0" anchor="b" anchorCtr="1">
            <a:spAutoFit/>
          </a:bodyPr>
          <a:lstStyle/>
          <a:p>
            <a:r>
              <a:rPr lang="en-US" sz="4100" b="1">
                <a:solidFill>
                  <a:srgbClr val="EF3A5B"/>
                </a:solidFill>
                <a:latin typeface="Arial Black" panose="020B0604020202020204" pitchFamily="34" charset="0"/>
                <a:cs typeface="Arial Black" panose="020B0604020202020204" pitchFamily="34" charset="0"/>
              </a:rPr>
              <a:t>1</a:t>
            </a:r>
          </a:p>
        </p:txBody>
      </p:sp>
      <p:sp>
        <p:nvSpPr>
          <p:cNvPr id="46" name="TextBox 45">
            <a:extLst>
              <a:ext uri="{FF2B5EF4-FFF2-40B4-BE49-F238E27FC236}">
                <a16:creationId xmlns:a16="http://schemas.microsoft.com/office/drawing/2014/main" id="{34D6BD40-0F76-E544-BBB7-C36A9DEBC9AD}"/>
              </a:ext>
            </a:extLst>
          </p:cNvPr>
          <p:cNvSpPr txBox="1"/>
          <p:nvPr userDrawn="1"/>
        </p:nvSpPr>
        <p:spPr>
          <a:xfrm>
            <a:off x="595099" y="2304750"/>
            <a:ext cx="430823" cy="723275"/>
          </a:xfrm>
          <a:prstGeom prst="rect">
            <a:avLst/>
          </a:prstGeom>
          <a:noFill/>
        </p:spPr>
        <p:txBody>
          <a:bodyPr wrap="square" rtlCol="0" anchor="b" anchorCtr="1">
            <a:spAutoFit/>
          </a:bodyPr>
          <a:lstStyle/>
          <a:p>
            <a:r>
              <a:rPr lang="en-US" sz="4100" b="1">
                <a:solidFill>
                  <a:srgbClr val="F3A51E"/>
                </a:solidFill>
                <a:latin typeface="Arial Black" panose="020B0604020202020204" pitchFamily="34" charset="0"/>
                <a:cs typeface="Arial Black" panose="020B0604020202020204" pitchFamily="34" charset="0"/>
              </a:rPr>
              <a:t>2</a:t>
            </a:r>
          </a:p>
        </p:txBody>
      </p:sp>
      <p:sp>
        <p:nvSpPr>
          <p:cNvPr id="47" name="TextBox 46">
            <a:extLst>
              <a:ext uri="{FF2B5EF4-FFF2-40B4-BE49-F238E27FC236}">
                <a16:creationId xmlns:a16="http://schemas.microsoft.com/office/drawing/2014/main" id="{1BA6EAF3-33DB-F342-9364-26DDDD62B9CB}"/>
              </a:ext>
            </a:extLst>
          </p:cNvPr>
          <p:cNvSpPr txBox="1"/>
          <p:nvPr userDrawn="1"/>
        </p:nvSpPr>
        <p:spPr>
          <a:xfrm>
            <a:off x="595099" y="3394996"/>
            <a:ext cx="430823" cy="723275"/>
          </a:xfrm>
          <a:prstGeom prst="rect">
            <a:avLst/>
          </a:prstGeom>
          <a:noFill/>
        </p:spPr>
        <p:txBody>
          <a:bodyPr wrap="square" rtlCol="0" anchor="b" anchorCtr="1">
            <a:spAutoFit/>
          </a:bodyPr>
          <a:lstStyle/>
          <a:p>
            <a:r>
              <a:rPr lang="en-US" sz="4100" b="1">
                <a:solidFill>
                  <a:srgbClr val="B0D357"/>
                </a:solidFill>
                <a:latin typeface="Arial Black" panose="020B0604020202020204" pitchFamily="34" charset="0"/>
                <a:cs typeface="Arial Black" panose="020B0604020202020204" pitchFamily="34" charset="0"/>
              </a:rPr>
              <a:t>3</a:t>
            </a:r>
          </a:p>
        </p:txBody>
      </p:sp>
      <p:sp>
        <p:nvSpPr>
          <p:cNvPr id="48" name="TextBox 47">
            <a:extLst>
              <a:ext uri="{FF2B5EF4-FFF2-40B4-BE49-F238E27FC236}">
                <a16:creationId xmlns:a16="http://schemas.microsoft.com/office/drawing/2014/main" id="{A27CD245-96D5-FE42-84A2-1FF855372F8D}"/>
              </a:ext>
            </a:extLst>
          </p:cNvPr>
          <p:cNvSpPr txBox="1"/>
          <p:nvPr userDrawn="1"/>
        </p:nvSpPr>
        <p:spPr>
          <a:xfrm>
            <a:off x="8103730" y="1214504"/>
            <a:ext cx="430823" cy="723275"/>
          </a:xfrm>
          <a:prstGeom prst="rect">
            <a:avLst/>
          </a:prstGeom>
          <a:noFill/>
        </p:spPr>
        <p:txBody>
          <a:bodyPr wrap="square" rtlCol="0" anchor="b" anchorCtr="1">
            <a:spAutoFit/>
          </a:bodyPr>
          <a:lstStyle/>
          <a:p>
            <a:r>
              <a:rPr lang="en-US" sz="4100" b="1">
                <a:solidFill>
                  <a:srgbClr val="69C8C3"/>
                </a:solidFill>
                <a:latin typeface="Arial Black" panose="020B0604020202020204" pitchFamily="34" charset="0"/>
                <a:cs typeface="Arial Black" panose="020B0604020202020204" pitchFamily="34" charset="0"/>
              </a:rPr>
              <a:t>4</a:t>
            </a:r>
          </a:p>
        </p:txBody>
      </p:sp>
      <p:sp>
        <p:nvSpPr>
          <p:cNvPr id="49" name="TextBox 48">
            <a:extLst>
              <a:ext uri="{FF2B5EF4-FFF2-40B4-BE49-F238E27FC236}">
                <a16:creationId xmlns:a16="http://schemas.microsoft.com/office/drawing/2014/main" id="{62E990BB-8375-E548-98A0-9A3714984933}"/>
              </a:ext>
            </a:extLst>
          </p:cNvPr>
          <p:cNvSpPr txBox="1"/>
          <p:nvPr userDrawn="1"/>
        </p:nvSpPr>
        <p:spPr>
          <a:xfrm>
            <a:off x="8103730" y="2287165"/>
            <a:ext cx="430823" cy="723275"/>
          </a:xfrm>
          <a:prstGeom prst="rect">
            <a:avLst/>
          </a:prstGeom>
          <a:noFill/>
        </p:spPr>
        <p:txBody>
          <a:bodyPr wrap="square" rtlCol="0" anchor="b" anchorCtr="1">
            <a:spAutoFit/>
          </a:bodyPr>
          <a:lstStyle/>
          <a:p>
            <a:r>
              <a:rPr lang="en-US" sz="4100" b="1">
                <a:solidFill>
                  <a:srgbClr val="39A1BF"/>
                </a:solidFill>
                <a:latin typeface="Arial Black" panose="020B0604020202020204" pitchFamily="34" charset="0"/>
                <a:cs typeface="Arial Black" panose="020B0604020202020204" pitchFamily="34" charset="0"/>
              </a:rPr>
              <a:t>5</a:t>
            </a:r>
          </a:p>
        </p:txBody>
      </p:sp>
      <p:sp>
        <p:nvSpPr>
          <p:cNvPr id="50" name="TextBox 49">
            <a:extLst>
              <a:ext uri="{FF2B5EF4-FFF2-40B4-BE49-F238E27FC236}">
                <a16:creationId xmlns:a16="http://schemas.microsoft.com/office/drawing/2014/main" id="{7BB9E0B7-7E66-9A4D-B594-50C0E31271F0}"/>
              </a:ext>
            </a:extLst>
          </p:cNvPr>
          <p:cNvSpPr txBox="1"/>
          <p:nvPr userDrawn="1"/>
        </p:nvSpPr>
        <p:spPr>
          <a:xfrm>
            <a:off x="8103730" y="3377412"/>
            <a:ext cx="430823" cy="723275"/>
          </a:xfrm>
          <a:prstGeom prst="rect">
            <a:avLst/>
          </a:prstGeom>
          <a:noFill/>
        </p:spPr>
        <p:txBody>
          <a:bodyPr wrap="square" rtlCol="0" anchor="b" anchorCtr="1">
            <a:spAutoFit/>
          </a:bodyPr>
          <a:lstStyle/>
          <a:p>
            <a:r>
              <a:rPr lang="en-US" sz="4100" b="1">
                <a:solidFill>
                  <a:srgbClr val="A74A7A"/>
                </a:solidFill>
                <a:latin typeface="Arial Black" panose="020B0604020202020204" pitchFamily="34" charset="0"/>
                <a:cs typeface="Arial Black" panose="020B0604020202020204" pitchFamily="34" charset="0"/>
              </a:rPr>
              <a:t>6</a:t>
            </a:r>
          </a:p>
        </p:txBody>
      </p:sp>
      <p:pic>
        <p:nvPicPr>
          <p:cNvPr id="51" name="Graphic 50">
            <a:extLst>
              <a:ext uri="{FF2B5EF4-FFF2-40B4-BE49-F238E27FC236}">
                <a16:creationId xmlns:a16="http://schemas.microsoft.com/office/drawing/2014/main" id="{4B9E8D18-8B2B-F94E-8248-0FFE8B9C1DF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90701" y="3432471"/>
            <a:ext cx="685800" cy="685800"/>
          </a:xfrm>
          <a:prstGeom prst="rect">
            <a:avLst/>
          </a:prstGeom>
        </p:spPr>
      </p:pic>
      <p:pic>
        <p:nvPicPr>
          <p:cNvPr id="52" name="Graphic 51">
            <a:extLst>
              <a:ext uri="{FF2B5EF4-FFF2-40B4-BE49-F238E27FC236}">
                <a16:creationId xmlns:a16="http://schemas.microsoft.com/office/drawing/2014/main" id="{DC4FCE0F-C54C-FA44-B108-E8F82851C87F}"/>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105122" y="1338389"/>
            <a:ext cx="685800" cy="685800"/>
          </a:xfrm>
          <a:prstGeom prst="rect">
            <a:avLst/>
          </a:prstGeom>
        </p:spPr>
      </p:pic>
      <p:pic>
        <p:nvPicPr>
          <p:cNvPr id="53" name="Graphic 52">
            <a:extLst>
              <a:ext uri="{FF2B5EF4-FFF2-40B4-BE49-F238E27FC236}">
                <a16:creationId xmlns:a16="http://schemas.microsoft.com/office/drawing/2014/main" id="{352AA6E4-2F0B-3F4F-87CD-44D0458173E1}"/>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8590193" y="1264897"/>
            <a:ext cx="714375" cy="714375"/>
          </a:xfrm>
          <a:prstGeom prst="rect">
            <a:avLst/>
          </a:prstGeom>
        </p:spPr>
      </p:pic>
      <p:pic>
        <p:nvPicPr>
          <p:cNvPr id="54" name="Graphic 53">
            <a:extLst>
              <a:ext uri="{FF2B5EF4-FFF2-40B4-BE49-F238E27FC236}">
                <a16:creationId xmlns:a16="http://schemas.microsoft.com/office/drawing/2014/main" id="{89475315-D462-FC49-AD4E-E6DDBC8C2273}"/>
              </a:ext>
            </a:extLst>
          </p:cNvPr>
          <p:cNvPicPr>
            <a:picLocks noChangeAspect="1"/>
          </p:cNvPicPr>
          <p:nvPr userDrawn="1"/>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8605968" y="3380866"/>
            <a:ext cx="685800" cy="685800"/>
          </a:xfrm>
          <a:prstGeom prst="rect">
            <a:avLst/>
          </a:prstGeom>
        </p:spPr>
      </p:pic>
      <p:pic>
        <p:nvPicPr>
          <p:cNvPr id="55" name="Graphic 54">
            <a:extLst>
              <a:ext uri="{FF2B5EF4-FFF2-40B4-BE49-F238E27FC236}">
                <a16:creationId xmlns:a16="http://schemas.microsoft.com/office/drawing/2014/main" id="{88DE9802-37C8-9F47-9827-7885E4E30CD6}"/>
              </a:ext>
            </a:extLst>
          </p:cNvPr>
          <p:cNvPicPr>
            <a:picLocks noChangeAspect="1"/>
          </p:cNvPicPr>
          <p:nvPr userDrawn="1"/>
        </p:nvPicPr>
        <p:blipFill>
          <a:blip r:embed="rId13">
            <a:extLst>
              <a:ext uri="{96DAC541-7B7A-43D3-8B79-37D633B846F1}">
                <asvg:svgBlip xmlns:asvg="http://schemas.microsoft.com/office/drawing/2016/SVG/main" r:embed="rId14"/>
              </a:ext>
            </a:extLst>
          </a:blip>
          <a:srcRect/>
          <a:stretch/>
        </p:blipFill>
        <p:spPr>
          <a:xfrm flipH="1">
            <a:off x="-186441" y="2328358"/>
            <a:ext cx="776603" cy="776603"/>
          </a:xfrm>
          <a:prstGeom prst="rect">
            <a:avLst/>
          </a:prstGeom>
        </p:spPr>
      </p:pic>
    </p:spTree>
    <p:extLst>
      <p:ext uri="{BB962C8B-B14F-4D97-AF65-F5344CB8AC3E}">
        <p14:creationId xmlns:p14="http://schemas.microsoft.com/office/powerpoint/2010/main" val="2370117271"/>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ision and Mis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A75DB-D4C4-9F4B-A1CE-70ADEDA34595}"/>
              </a:ext>
            </a:extLst>
          </p:cNvPr>
          <p:cNvSpPr>
            <a:spLocks noGrp="1"/>
          </p:cNvSpPr>
          <p:nvPr>
            <p:ph type="title"/>
          </p:nvPr>
        </p:nvSpPr>
        <p:spPr>
          <a:xfrm>
            <a:off x="297640" y="221889"/>
            <a:ext cx="7930769" cy="278503"/>
          </a:xfrm>
        </p:spPr>
        <p:txBody>
          <a:bodyPr>
            <a:noAutofit/>
          </a:bodyPr>
          <a:lstStyle>
            <a:lvl1pPr>
              <a:defRPr sz="18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Slide Number Placeholder 4">
            <a:extLst>
              <a:ext uri="{FF2B5EF4-FFF2-40B4-BE49-F238E27FC236}">
                <a16:creationId xmlns:a16="http://schemas.microsoft.com/office/drawing/2014/main" id="{38F9EA09-CD93-4A4B-85D3-80C8ADEADBC7}"/>
              </a:ext>
            </a:extLst>
          </p:cNvPr>
          <p:cNvSpPr>
            <a:spLocks noGrp="1"/>
          </p:cNvSpPr>
          <p:nvPr>
            <p:ph type="sldNum" sz="quarter" idx="12"/>
          </p:nvPr>
        </p:nvSpPr>
        <p:spPr>
          <a:xfrm>
            <a:off x="8275705" y="226548"/>
            <a:ext cx="547007" cy="285223"/>
          </a:xfrm>
        </p:spPr>
        <p:txBody>
          <a:bodyPr/>
          <a:lstStyle>
            <a:lvl1pPr>
              <a:defRPr sz="21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a:p>
        </p:txBody>
      </p:sp>
      <p:sp>
        <p:nvSpPr>
          <p:cNvPr id="17" name="Rectangle 16">
            <a:extLst>
              <a:ext uri="{FF2B5EF4-FFF2-40B4-BE49-F238E27FC236}">
                <a16:creationId xmlns:a16="http://schemas.microsoft.com/office/drawing/2014/main" id="{9B09DCF1-2BDE-3C4D-BDF0-9CE5D40490A1}"/>
              </a:ext>
            </a:extLst>
          </p:cNvPr>
          <p:cNvSpPr/>
          <p:nvPr userDrawn="1"/>
        </p:nvSpPr>
        <p:spPr>
          <a:xfrm>
            <a:off x="-3632" y="4531751"/>
            <a:ext cx="9147632" cy="651168"/>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Mississi[ppi Department of Education logo">
            <a:extLst>
              <a:ext uri="{FF2B5EF4-FFF2-40B4-BE49-F238E27FC236}">
                <a16:creationId xmlns:a16="http://schemas.microsoft.com/office/drawing/2014/main" id="{33B5E5BF-349C-5947-BB03-984894C2EB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64514" y="4672285"/>
            <a:ext cx="928629" cy="332114"/>
          </a:xfrm>
          <a:prstGeom prst="rect">
            <a:avLst/>
          </a:prstGeom>
        </p:spPr>
      </p:pic>
      <p:sp>
        <p:nvSpPr>
          <p:cNvPr id="19" name="Rectangle 18">
            <a:extLst>
              <a:ext uri="{FF2B5EF4-FFF2-40B4-BE49-F238E27FC236}">
                <a16:creationId xmlns:a16="http://schemas.microsoft.com/office/drawing/2014/main" id="{9A18822B-FBFD-6F49-AB1E-F1B7B049325E}"/>
              </a:ext>
            </a:extLst>
          </p:cNvPr>
          <p:cNvSpPr/>
          <p:nvPr userDrawn="1"/>
        </p:nvSpPr>
        <p:spPr>
          <a:xfrm>
            <a:off x="2168857" y="1573307"/>
            <a:ext cx="2866565" cy="2551579"/>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hape 72">
            <a:extLst>
              <a:ext uri="{FF2B5EF4-FFF2-40B4-BE49-F238E27FC236}">
                <a16:creationId xmlns:a16="http://schemas.microsoft.com/office/drawing/2014/main" id="{4E68BEAF-CC7C-6845-BC92-B6384EF87D72}"/>
              </a:ext>
            </a:extLst>
          </p:cNvPr>
          <p:cNvSpPr txBox="1"/>
          <p:nvPr userDrawn="1"/>
        </p:nvSpPr>
        <p:spPr>
          <a:xfrm>
            <a:off x="2288057" y="1656229"/>
            <a:ext cx="2747365" cy="2120932"/>
          </a:xfrm>
          <a:prstGeom prst="rect">
            <a:avLst/>
          </a:prstGeom>
          <a:noFill/>
          <a:ln>
            <a:noFill/>
          </a:ln>
        </p:spPr>
        <p:txBody>
          <a:bodyPr lIns="68569" tIns="68569" rIns="68569" bIns="68569" anchor="t" anchorCtr="0">
            <a:noAutofit/>
          </a:bodyPr>
          <a:lstStyle/>
          <a:p>
            <a:pPr lvl="0" rtl="0">
              <a:lnSpc>
                <a:spcPct val="115000"/>
              </a:lnSpc>
              <a:spcBef>
                <a:spcPts val="375"/>
              </a:spcBef>
              <a:buNone/>
            </a:pPr>
            <a:r>
              <a:rPr lang="en" sz="1500">
                <a:solidFill>
                  <a:schemeClr val="accent3">
                    <a:lumMod val="50000"/>
                  </a:schemeClr>
                </a:solidFill>
                <a:latin typeface="Arial" panose="020B0604020202020204" pitchFamily="34" charset="0"/>
                <a:ea typeface="Arial" charset="0"/>
                <a:cs typeface="Arial" panose="020B0604020202020204" pitchFamily="34" charset="0"/>
                <a:sym typeface="Open Sans"/>
              </a:rPr>
              <a:t>To create a world-class educational system that gives students the knowledge and skills to be successful in college and the workforce, </a:t>
            </a:r>
            <a:br>
              <a:rPr lang="en" sz="1500">
                <a:solidFill>
                  <a:schemeClr val="accent3">
                    <a:lumMod val="50000"/>
                  </a:schemeClr>
                </a:solidFill>
                <a:latin typeface="Arial" panose="020B0604020202020204" pitchFamily="34" charset="0"/>
                <a:ea typeface="Arial" charset="0"/>
                <a:cs typeface="Arial" panose="020B0604020202020204" pitchFamily="34" charset="0"/>
                <a:sym typeface="Open Sans"/>
              </a:rPr>
            </a:br>
            <a:r>
              <a:rPr lang="en" sz="1500">
                <a:solidFill>
                  <a:schemeClr val="accent3">
                    <a:lumMod val="50000"/>
                  </a:schemeClr>
                </a:solidFill>
                <a:latin typeface="Arial" panose="020B0604020202020204" pitchFamily="34" charset="0"/>
                <a:ea typeface="Arial" charset="0"/>
                <a:cs typeface="Arial" panose="020B0604020202020204" pitchFamily="34" charset="0"/>
                <a:sym typeface="Open Sans"/>
              </a:rPr>
              <a:t>and to flourish as parents </a:t>
            </a:r>
            <a:br>
              <a:rPr lang="en" sz="1500">
                <a:solidFill>
                  <a:schemeClr val="accent3">
                    <a:lumMod val="50000"/>
                  </a:schemeClr>
                </a:solidFill>
                <a:latin typeface="Arial" panose="020B0604020202020204" pitchFamily="34" charset="0"/>
                <a:ea typeface="Arial" charset="0"/>
                <a:cs typeface="Arial" panose="020B0604020202020204" pitchFamily="34" charset="0"/>
                <a:sym typeface="Open Sans"/>
              </a:rPr>
            </a:br>
            <a:r>
              <a:rPr lang="en" sz="1500">
                <a:solidFill>
                  <a:schemeClr val="accent3">
                    <a:lumMod val="50000"/>
                  </a:schemeClr>
                </a:solidFill>
                <a:latin typeface="Arial" panose="020B0604020202020204" pitchFamily="34" charset="0"/>
                <a:ea typeface="Arial" charset="0"/>
                <a:cs typeface="Arial" panose="020B0604020202020204" pitchFamily="34" charset="0"/>
                <a:sym typeface="Open Sans"/>
              </a:rPr>
              <a:t>and citizens</a:t>
            </a:r>
          </a:p>
        </p:txBody>
      </p:sp>
      <p:sp>
        <p:nvSpPr>
          <p:cNvPr id="21" name="Shape 73">
            <a:extLst>
              <a:ext uri="{FF2B5EF4-FFF2-40B4-BE49-F238E27FC236}">
                <a16:creationId xmlns:a16="http://schemas.microsoft.com/office/drawing/2014/main" id="{9BEF04DF-069F-324B-8C11-D4A0DA0C14A3}"/>
              </a:ext>
            </a:extLst>
          </p:cNvPr>
          <p:cNvSpPr txBox="1"/>
          <p:nvPr userDrawn="1"/>
        </p:nvSpPr>
        <p:spPr>
          <a:xfrm>
            <a:off x="2128514" y="796750"/>
            <a:ext cx="2228850" cy="511755"/>
          </a:xfrm>
          <a:prstGeom prst="rect">
            <a:avLst/>
          </a:prstGeom>
          <a:noFill/>
          <a:ln>
            <a:noFill/>
          </a:ln>
        </p:spPr>
        <p:txBody>
          <a:bodyPr lIns="68569" tIns="68569" rIns="68569" bIns="68569" anchor="t" anchorCtr="0">
            <a:noAutofit/>
          </a:bodyPr>
          <a:lstStyle/>
          <a:p>
            <a:pPr lvl="0">
              <a:spcBef>
                <a:spcPts val="0"/>
              </a:spcBef>
              <a:buNone/>
            </a:pPr>
            <a:r>
              <a:rPr lang="en" sz="3600" b="1" spc="75">
                <a:solidFill>
                  <a:srgbClr val="003B71"/>
                </a:solidFill>
                <a:latin typeface="Arial Black" panose="020B0604020202020204" pitchFamily="34" charset="0"/>
                <a:ea typeface="Arial" charset="0"/>
                <a:cs typeface="Arial Black" panose="020B0604020202020204" pitchFamily="34" charset="0"/>
                <a:sym typeface="Open Sans"/>
              </a:rPr>
              <a:t>VISION</a:t>
            </a:r>
            <a:endParaRPr lang="en" sz="3300" b="1" spc="75">
              <a:solidFill>
                <a:srgbClr val="003B71"/>
              </a:solidFill>
              <a:latin typeface="Arial Black" panose="020B0604020202020204" pitchFamily="34" charset="0"/>
              <a:ea typeface="Arial" charset="0"/>
              <a:cs typeface="Arial Black" panose="020B0604020202020204" pitchFamily="34" charset="0"/>
              <a:sym typeface="Open Sans"/>
            </a:endParaRPr>
          </a:p>
        </p:txBody>
      </p:sp>
      <p:sp>
        <p:nvSpPr>
          <p:cNvPr id="22" name="Rectangle 21">
            <a:extLst>
              <a:ext uri="{FF2B5EF4-FFF2-40B4-BE49-F238E27FC236}">
                <a16:creationId xmlns:a16="http://schemas.microsoft.com/office/drawing/2014/main" id="{9F8471E0-9BAF-364D-8CE8-ECC2537F3DD7}"/>
              </a:ext>
            </a:extLst>
          </p:cNvPr>
          <p:cNvSpPr/>
          <p:nvPr userDrawn="1"/>
        </p:nvSpPr>
        <p:spPr>
          <a:xfrm>
            <a:off x="2168857" y="1391427"/>
            <a:ext cx="2866565" cy="181880"/>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8D46F02-1F3F-F04B-A89C-B5FF81178F60}"/>
              </a:ext>
            </a:extLst>
          </p:cNvPr>
          <p:cNvSpPr/>
          <p:nvPr userDrawn="1"/>
        </p:nvSpPr>
        <p:spPr>
          <a:xfrm>
            <a:off x="5507325" y="1573306"/>
            <a:ext cx="2866565" cy="2551580"/>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hape 76">
            <a:extLst>
              <a:ext uri="{FF2B5EF4-FFF2-40B4-BE49-F238E27FC236}">
                <a16:creationId xmlns:a16="http://schemas.microsoft.com/office/drawing/2014/main" id="{773A840E-13D2-DE41-9002-80FFD6C2A237}"/>
              </a:ext>
            </a:extLst>
          </p:cNvPr>
          <p:cNvSpPr txBox="1"/>
          <p:nvPr userDrawn="1"/>
        </p:nvSpPr>
        <p:spPr>
          <a:xfrm>
            <a:off x="5680069" y="1656229"/>
            <a:ext cx="2693821" cy="1903881"/>
          </a:xfrm>
          <a:prstGeom prst="rect">
            <a:avLst/>
          </a:prstGeom>
          <a:noFill/>
          <a:ln>
            <a:noFill/>
          </a:ln>
        </p:spPr>
        <p:txBody>
          <a:bodyPr lIns="68569" tIns="68569" rIns="68569" bIns="68569" anchor="t" anchorCtr="0">
            <a:noAutofit/>
          </a:bodyPr>
          <a:lstStyle/>
          <a:p>
            <a:pPr lvl="0" rtl="0">
              <a:lnSpc>
                <a:spcPct val="115000"/>
              </a:lnSpc>
              <a:spcBef>
                <a:spcPts val="375"/>
              </a:spcBef>
              <a:buNone/>
            </a:pPr>
            <a:r>
              <a:rPr lang="en" sz="1500">
                <a:solidFill>
                  <a:schemeClr val="accent3">
                    <a:lumMod val="50000"/>
                  </a:schemeClr>
                </a:solidFill>
                <a:latin typeface="Arial" charset="0"/>
                <a:ea typeface="Arial" charset="0"/>
                <a:cs typeface="Arial" charset="0"/>
                <a:sym typeface="Open Sans"/>
              </a:rPr>
              <a:t>To provide leadership </a:t>
            </a:r>
            <a:br>
              <a:rPr lang="en" sz="1500">
                <a:solidFill>
                  <a:schemeClr val="accent3">
                    <a:lumMod val="50000"/>
                  </a:schemeClr>
                </a:solidFill>
                <a:latin typeface="Arial" charset="0"/>
                <a:ea typeface="Arial" charset="0"/>
                <a:cs typeface="Arial" charset="0"/>
                <a:sym typeface="Open Sans"/>
              </a:rPr>
            </a:br>
            <a:r>
              <a:rPr lang="en" sz="1500">
                <a:solidFill>
                  <a:schemeClr val="accent3">
                    <a:lumMod val="50000"/>
                  </a:schemeClr>
                </a:solidFill>
                <a:latin typeface="Arial" charset="0"/>
                <a:ea typeface="Arial" charset="0"/>
                <a:cs typeface="Arial" charset="0"/>
                <a:sym typeface="Open Sans"/>
              </a:rPr>
              <a:t>through the development of policy and accountability systems so that all students are prepared to compete in </a:t>
            </a:r>
            <a:br>
              <a:rPr lang="en" sz="1500">
                <a:solidFill>
                  <a:schemeClr val="accent3">
                    <a:lumMod val="50000"/>
                  </a:schemeClr>
                </a:solidFill>
                <a:latin typeface="Arial" charset="0"/>
                <a:ea typeface="Arial" charset="0"/>
                <a:cs typeface="Arial" charset="0"/>
                <a:sym typeface="Open Sans"/>
              </a:rPr>
            </a:br>
            <a:r>
              <a:rPr lang="en" sz="1500">
                <a:solidFill>
                  <a:schemeClr val="accent3">
                    <a:lumMod val="50000"/>
                  </a:schemeClr>
                </a:solidFill>
                <a:latin typeface="Arial" charset="0"/>
                <a:ea typeface="Arial" charset="0"/>
                <a:cs typeface="Arial" charset="0"/>
                <a:sym typeface="Open Sans"/>
              </a:rPr>
              <a:t>the global community</a:t>
            </a:r>
          </a:p>
        </p:txBody>
      </p:sp>
      <p:sp>
        <p:nvSpPr>
          <p:cNvPr id="25" name="Shape 73">
            <a:extLst>
              <a:ext uri="{FF2B5EF4-FFF2-40B4-BE49-F238E27FC236}">
                <a16:creationId xmlns:a16="http://schemas.microsoft.com/office/drawing/2014/main" id="{9197D1F5-5734-6741-8ED3-E87D3EEB618E}"/>
              </a:ext>
            </a:extLst>
          </p:cNvPr>
          <p:cNvSpPr txBox="1"/>
          <p:nvPr userDrawn="1"/>
        </p:nvSpPr>
        <p:spPr>
          <a:xfrm>
            <a:off x="5420463" y="786664"/>
            <a:ext cx="2807945" cy="511755"/>
          </a:xfrm>
          <a:prstGeom prst="rect">
            <a:avLst/>
          </a:prstGeom>
          <a:noFill/>
          <a:ln>
            <a:noFill/>
          </a:ln>
        </p:spPr>
        <p:txBody>
          <a:bodyPr lIns="68569" tIns="68569" rIns="68569" bIns="68569" anchor="t" anchorCtr="0">
            <a:noAutofit/>
          </a:bodyPr>
          <a:lstStyle/>
          <a:p>
            <a:pPr lvl="0">
              <a:spcBef>
                <a:spcPts val="0"/>
              </a:spcBef>
              <a:buNone/>
            </a:pPr>
            <a:r>
              <a:rPr lang="en" sz="3600" b="1" spc="75">
                <a:solidFill>
                  <a:srgbClr val="EF3A5B"/>
                </a:solidFill>
                <a:latin typeface="Arial Black" panose="020B0604020202020204" pitchFamily="34" charset="0"/>
                <a:ea typeface="Arial" charset="0"/>
                <a:cs typeface="Arial Black" panose="020B0604020202020204" pitchFamily="34" charset="0"/>
                <a:sym typeface="Open Sans"/>
              </a:rPr>
              <a:t>MISSION</a:t>
            </a:r>
            <a:endParaRPr lang="en" sz="3300" b="1" spc="75">
              <a:solidFill>
                <a:srgbClr val="EF3A5B"/>
              </a:solidFill>
              <a:latin typeface="Arial Black" panose="020B0604020202020204" pitchFamily="34" charset="0"/>
              <a:ea typeface="Arial" charset="0"/>
              <a:cs typeface="Arial Black" panose="020B0604020202020204" pitchFamily="34" charset="0"/>
              <a:sym typeface="Open Sans"/>
            </a:endParaRPr>
          </a:p>
        </p:txBody>
      </p:sp>
      <p:sp>
        <p:nvSpPr>
          <p:cNvPr id="26" name="Rectangle 25">
            <a:extLst>
              <a:ext uri="{FF2B5EF4-FFF2-40B4-BE49-F238E27FC236}">
                <a16:creationId xmlns:a16="http://schemas.microsoft.com/office/drawing/2014/main" id="{403D452E-57B1-C74D-93D3-8D0149826093}"/>
              </a:ext>
            </a:extLst>
          </p:cNvPr>
          <p:cNvSpPr/>
          <p:nvPr userDrawn="1"/>
        </p:nvSpPr>
        <p:spPr>
          <a:xfrm>
            <a:off x="5507325" y="1391427"/>
            <a:ext cx="2866565" cy="181880"/>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F0A2C"/>
              </a:solidFill>
            </a:endParaRPr>
          </a:p>
        </p:txBody>
      </p:sp>
      <p:pic>
        <p:nvPicPr>
          <p:cNvPr id="27" name="Graphic 26">
            <a:extLst>
              <a:ext uri="{FF2B5EF4-FFF2-40B4-BE49-F238E27FC236}">
                <a16:creationId xmlns:a16="http://schemas.microsoft.com/office/drawing/2014/main" id="{5103C63F-1517-9D4B-AA78-403C59FB96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50124" y="2293705"/>
            <a:ext cx="2378581" cy="2378581"/>
          </a:xfrm>
          <a:prstGeom prst="rect">
            <a:avLst/>
          </a:prstGeom>
        </p:spPr>
      </p:pic>
      <p:cxnSp>
        <p:nvCxnSpPr>
          <p:cNvPr id="28" name="Straight Connector 27">
            <a:extLst>
              <a:ext uri="{FF2B5EF4-FFF2-40B4-BE49-F238E27FC236}">
                <a16:creationId xmlns:a16="http://schemas.microsoft.com/office/drawing/2014/main" id="{4AFABC2F-642F-9F48-AFA5-25C3D1C119E4}"/>
              </a:ext>
            </a:extLst>
          </p:cNvPr>
          <p:cNvCxnSpPr>
            <a:cxnSpLocks/>
          </p:cNvCxnSpPr>
          <p:nvPr userDrawn="1"/>
        </p:nvCxnSpPr>
        <p:spPr>
          <a:xfrm flipH="1">
            <a:off x="368585" y="550355"/>
            <a:ext cx="840683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134289"/>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Image/Graph">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D0693F-7196-2D41-8717-F87A0FB724FC}"/>
              </a:ext>
            </a:extLst>
          </p:cNvPr>
          <p:cNvSpPr/>
          <p:nvPr userDrawn="1"/>
        </p:nvSpPr>
        <p:spPr>
          <a:xfrm>
            <a:off x="-3632" y="4531751"/>
            <a:ext cx="9147632" cy="651168"/>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ississi[ppi Department of Education logo">
            <a:extLst>
              <a:ext uri="{FF2B5EF4-FFF2-40B4-BE49-F238E27FC236}">
                <a16:creationId xmlns:a16="http://schemas.microsoft.com/office/drawing/2014/main" id="{EF2E6BE5-F26E-4F44-A805-B5CA4037E91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64514" y="4672285"/>
            <a:ext cx="928629" cy="332114"/>
          </a:xfrm>
          <a:prstGeom prst="rect">
            <a:avLst/>
          </a:prstGeom>
        </p:spPr>
      </p:pic>
      <p:sp>
        <p:nvSpPr>
          <p:cNvPr id="9" name="Slide Number Placeholder 4">
            <a:extLst>
              <a:ext uri="{FF2B5EF4-FFF2-40B4-BE49-F238E27FC236}">
                <a16:creationId xmlns:a16="http://schemas.microsoft.com/office/drawing/2014/main" id="{A4BE1E58-5AC0-CD4A-81AC-FEBCA41A8CC5}"/>
              </a:ext>
            </a:extLst>
          </p:cNvPr>
          <p:cNvSpPr txBox="1">
            <a:spLocks/>
          </p:cNvSpPr>
          <p:nvPr userDrawn="1"/>
        </p:nvSpPr>
        <p:spPr>
          <a:xfrm>
            <a:off x="8275705" y="226548"/>
            <a:ext cx="547007" cy="285223"/>
          </a:xfrm>
          <a:prstGeom prst="rect">
            <a:avLst/>
          </a:prstGeom>
        </p:spPr>
        <p:txBody>
          <a:bodyPr vert="horz" lIns="68580" tIns="34290" rIns="68580" bIns="3429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91FFDF0-1644-A046-A560-6F2CDCB872E0}"/>
              </a:ext>
            </a:extLst>
          </p:cNvPr>
          <p:cNvSpPr>
            <a:spLocks noGrp="1"/>
          </p:cNvSpPr>
          <p:nvPr>
            <p:ph type="title"/>
          </p:nvPr>
        </p:nvSpPr>
        <p:spPr>
          <a:xfrm>
            <a:off x="389005" y="315807"/>
            <a:ext cx="7886700" cy="28522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367737497"/>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309463" y="206689"/>
            <a:ext cx="7954418" cy="285224"/>
          </a:xfrm>
        </p:spPr>
        <p:txBody>
          <a:bodyPr>
            <a:noAutofit/>
          </a:bodyPr>
          <a:lstStyle>
            <a:lvl1pPr>
              <a:defRPr sz="18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2C77970-4E2E-5048-92F3-937EFE651729}"/>
              </a:ext>
            </a:extLst>
          </p:cNvPr>
          <p:cNvSpPr>
            <a:spLocks noGrp="1"/>
          </p:cNvSpPr>
          <p:nvPr>
            <p:ph idx="1"/>
          </p:nvPr>
        </p:nvSpPr>
        <p:spPr>
          <a:xfrm>
            <a:off x="628650" y="874987"/>
            <a:ext cx="7886700" cy="3287111"/>
          </a:xfrm>
        </p:spPr>
        <p:txBody>
          <a:bodyPr/>
          <a:lstStyle>
            <a:lvl1pPr>
              <a:lnSpc>
                <a:spcPct val="100000"/>
              </a:lnSpc>
              <a:spcBef>
                <a:spcPts val="450"/>
              </a:spcBef>
              <a:spcAft>
                <a:spcPts val="450"/>
              </a:spcAft>
              <a:defRPr>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spcBef>
                <a:spcPts val="450"/>
              </a:spcBef>
              <a:spcAft>
                <a:spcPts val="450"/>
              </a:spcAft>
              <a:defRPr>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spcBef>
                <a:spcPts val="450"/>
              </a:spcBef>
              <a:spcAft>
                <a:spcPts val="450"/>
              </a:spcAft>
              <a:defRPr>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spcBef>
                <a:spcPts val="450"/>
              </a:spcBef>
              <a:spcAft>
                <a:spcPts val="450"/>
              </a:spcAft>
              <a:defRPr>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spcBef>
                <a:spcPts val="450"/>
              </a:spcBef>
              <a:spcAft>
                <a:spcPts val="450"/>
              </a:spcAft>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3632" y="4531751"/>
            <a:ext cx="9147632" cy="651168"/>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64514" y="4672285"/>
            <a:ext cx="928629" cy="332114"/>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8038011" y="226548"/>
            <a:ext cx="784701" cy="285223"/>
          </a:xfrm>
          <a:prstGeom prst="rect">
            <a:avLst/>
          </a:prstGeom>
        </p:spPr>
        <p:txBody>
          <a:bodyPr vert="horz" lIns="68580" tIns="34290" rIns="68580" bIns="3429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368585" y="550355"/>
            <a:ext cx="840683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856406"/>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309463" y="206689"/>
            <a:ext cx="7954418" cy="285224"/>
          </a:xfrm>
        </p:spPr>
        <p:txBody>
          <a:bodyPr>
            <a:noAutofit/>
          </a:bodyPr>
          <a:lstStyle>
            <a:lvl1pPr>
              <a:defRPr sz="18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2C77970-4E2E-5048-92F3-937EFE651729}"/>
              </a:ext>
            </a:extLst>
          </p:cNvPr>
          <p:cNvSpPr>
            <a:spLocks noGrp="1"/>
          </p:cNvSpPr>
          <p:nvPr>
            <p:ph idx="1"/>
          </p:nvPr>
        </p:nvSpPr>
        <p:spPr>
          <a:xfrm>
            <a:off x="1710267" y="1024466"/>
            <a:ext cx="6805083" cy="3328764"/>
          </a:xfrm>
        </p:spPr>
        <p:txBody>
          <a:bodyPr/>
          <a:lstStyle>
            <a:lvl1pPr>
              <a:lnSpc>
                <a:spcPct val="100000"/>
              </a:lnSpc>
              <a:spcBef>
                <a:spcPts val="450"/>
              </a:spcBef>
              <a:spcAft>
                <a:spcPts val="450"/>
              </a:spcAft>
              <a:defRPr>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spcBef>
                <a:spcPts val="450"/>
              </a:spcBef>
              <a:spcAft>
                <a:spcPts val="450"/>
              </a:spcAft>
              <a:defRPr>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spcBef>
                <a:spcPts val="450"/>
              </a:spcBef>
              <a:spcAft>
                <a:spcPts val="450"/>
              </a:spcAft>
              <a:defRPr>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spcBef>
                <a:spcPts val="450"/>
              </a:spcBef>
              <a:spcAft>
                <a:spcPts val="450"/>
              </a:spcAft>
              <a:defRPr>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spcBef>
                <a:spcPts val="450"/>
              </a:spcBef>
              <a:spcAft>
                <a:spcPts val="450"/>
              </a:spcAft>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3632" y="4531751"/>
            <a:ext cx="9147632" cy="651168"/>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64514" y="4672285"/>
            <a:ext cx="928629" cy="332114"/>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8275705" y="226548"/>
            <a:ext cx="547007" cy="285223"/>
          </a:xfrm>
          <a:prstGeom prst="rect">
            <a:avLst/>
          </a:prstGeom>
        </p:spPr>
        <p:txBody>
          <a:bodyPr vert="horz" lIns="68580" tIns="34290" rIns="68580" bIns="3429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368585" y="550355"/>
            <a:ext cx="840683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03E9ACD-D2AC-ED42-B419-5F1A18F3E7C6}"/>
              </a:ext>
            </a:extLst>
          </p:cNvPr>
          <p:cNvSpPr>
            <a:spLocks noGrp="1"/>
          </p:cNvSpPr>
          <p:nvPr>
            <p:ph type="body" sz="quarter" idx="10"/>
          </p:nvPr>
        </p:nvSpPr>
        <p:spPr>
          <a:xfrm>
            <a:off x="309464" y="677466"/>
            <a:ext cx="4457799" cy="346472"/>
          </a:xfrm>
        </p:spPr>
        <p:txBody>
          <a:bodyPr>
            <a:normAutofit/>
          </a:bodyPr>
          <a:lstStyle>
            <a:lvl1pPr marL="0" indent="0">
              <a:buNone/>
              <a:defRPr sz="1800" b="1">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293532395"/>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1400A5-A2F9-8E45-B415-6DD7D1A08B8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86A986-F23B-4549-8F88-5E5D2A6AC6D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DB1F0-8889-7141-9887-8BF33AE304E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7FE87F1-B258-4841-BE83-6BEF13A8E107}" type="datetime1">
              <a:rPr lang="en-US" smtClean="0"/>
              <a:t>6/10/2025</a:t>
            </a:fld>
            <a:endParaRPr lang="en-US"/>
          </a:p>
        </p:txBody>
      </p:sp>
      <p:sp>
        <p:nvSpPr>
          <p:cNvPr id="5" name="Footer Placeholder 4">
            <a:extLst>
              <a:ext uri="{FF2B5EF4-FFF2-40B4-BE49-F238E27FC236}">
                <a16:creationId xmlns:a16="http://schemas.microsoft.com/office/drawing/2014/main" id="{1664F5D8-44C9-B043-B4CE-7B371693F4F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3</a:t>
            </a:r>
          </a:p>
        </p:txBody>
      </p:sp>
      <p:sp>
        <p:nvSpPr>
          <p:cNvPr id="6" name="Slide Number Placeholder 5">
            <a:extLst>
              <a:ext uri="{FF2B5EF4-FFF2-40B4-BE49-F238E27FC236}">
                <a16:creationId xmlns:a16="http://schemas.microsoft.com/office/drawing/2014/main" id="{00755481-5126-3542-BD1F-05C5956718A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4E24DD3-0117-F947-8F74-C808912B5A2D}" type="slidenum">
              <a:rPr lang="en-US" smtClean="0"/>
              <a:t>‹#›</a:t>
            </a:fld>
            <a:endParaRPr lang="en-US"/>
          </a:p>
        </p:txBody>
      </p:sp>
    </p:spTree>
    <p:extLst>
      <p:ext uri="{BB962C8B-B14F-4D97-AF65-F5344CB8AC3E}">
        <p14:creationId xmlns:p14="http://schemas.microsoft.com/office/powerpoint/2010/main" val="3756047208"/>
      </p:ext>
    </p:extLst>
  </p:cSld>
  <p:clrMap bg1="lt1" tx1="dk1" bg2="lt2" tx2="dk2" accent1="accent1" accent2="accent2" accent3="accent3" accent4="accent4" accent5="accent5" accent6="accent6" hlink="hlink" folHlink="folHlink"/>
  <p:sldLayoutIdLst>
    <p:sldLayoutId id="2147483698" r:id="rId1"/>
    <p:sldLayoutId id="2147483649" r:id="rId2"/>
    <p:sldLayoutId id="2147483696" r:id="rId3"/>
    <p:sldLayoutId id="2147483697" r:id="rId4"/>
    <p:sldLayoutId id="2147483722" r:id="rId5"/>
    <p:sldLayoutId id="2147483726" r:id="rId6"/>
    <p:sldLayoutId id="2147483725" r:id="rId7"/>
    <p:sldLayoutId id="2147483724" r:id="rId8"/>
    <p:sldLayoutId id="2147483681" r:id="rId9"/>
    <p:sldLayoutId id="2147483682" r:id="rId10"/>
    <p:sldLayoutId id="2147483689" r:id="rId11"/>
    <p:sldLayoutId id="2147483683" r:id="rId12"/>
    <p:sldLayoutId id="2147483684" r:id="rId13"/>
    <p:sldLayoutId id="2147483685" r:id="rId14"/>
    <p:sldLayoutId id="2147483686" r:id="rId15"/>
    <p:sldLayoutId id="2147483687" r:id="rId16"/>
    <p:sldLayoutId id="2147483688" r:id="rId17"/>
    <p:sldLayoutId id="2147483723" r:id="rId18"/>
    <p:sldLayoutId id="2147483727" r:id="rId19"/>
    <p:sldLayoutId id="2147483677" r:id="rId20"/>
    <p:sldLayoutId id="2147483678" r:id="rId21"/>
    <p:sldLayoutId id="2147483679" r:id="rId22"/>
    <p:sldLayoutId id="2147483680" r:id="rId23"/>
    <p:sldLayoutId id="2147483729" r:id="rId24"/>
    <p:sldLayoutId id="2147483730" r:id="rId25"/>
    <p:sldLayoutId id="2147483731" r:id="rId26"/>
    <p:sldLayoutId id="2147483655" r:id="rId27"/>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1400A5-A2F9-8E45-B415-6DD7D1A08B8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86A986-F23B-4549-8F88-5E5D2A6AC6D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DB1F0-8889-7141-9887-8BF33AE304E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7FE87F1-B258-4841-BE83-6BEF13A8E107}" type="datetime1">
              <a:rPr lang="en-US" smtClean="0"/>
              <a:t>6/10/2025</a:t>
            </a:fld>
            <a:endParaRPr lang="en-US"/>
          </a:p>
        </p:txBody>
      </p:sp>
      <p:sp>
        <p:nvSpPr>
          <p:cNvPr id="5" name="Footer Placeholder 4">
            <a:extLst>
              <a:ext uri="{FF2B5EF4-FFF2-40B4-BE49-F238E27FC236}">
                <a16:creationId xmlns:a16="http://schemas.microsoft.com/office/drawing/2014/main" id="{1664F5D8-44C9-B043-B4CE-7B371693F4F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755481-5126-3542-BD1F-05C5956718A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4E24DD3-0117-F947-8F74-C808912B5A2D}" type="slidenum">
              <a:rPr lang="en-US" smtClean="0"/>
              <a:t>‹#›</a:t>
            </a:fld>
            <a:endParaRPr lang="en-US"/>
          </a:p>
        </p:txBody>
      </p:sp>
    </p:spTree>
    <p:extLst>
      <p:ext uri="{BB962C8B-B14F-4D97-AF65-F5344CB8AC3E}">
        <p14:creationId xmlns:p14="http://schemas.microsoft.com/office/powerpoint/2010/main" val="3756047208"/>
      </p:ext>
    </p:extLst>
  </p:cSld>
  <p:clrMap bg1="lt1" tx1="dk1" bg2="lt2" tx2="dk2" accent1="accent1" accent2="accent2" accent3="accent3" accent4="accent4" accent5="accent5" accent6="accent6" hlink="hlink" folHlink="folHlink"/>
  <p:sldLayoutIdLst>
    <p:sldLayoutId id="2147483733" r:id="rId1"/>
    <p:sldLayoutId id="2147483672" r:id="rId2"/>
    <p:sldLayoutId id="2147483673" r:id="rId3"/>
    <p:sldLayoutId id="2147483674" r:id="rId4"/>
    <p:sldLayoutId id="2147483650"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675" r:id="rId15"/>
    <p:sldLayoutId id="2147483676" r:id="rId16"/>
    <p:sldLayoutId id="2147483743" r:id="rId17"/>
    <p:sldLayoutId id="2147483744" r:id="rId18"/>
    <p:sldLayoutId id="2147483745" r:id="rId19"/>
    <p:sldLayoutId id="2147483746" r:id="rId20"/>
    <p:sldLayoutId id="2147483747" r:id="rId2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http://www.sam.gov/"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www.sam.gov"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hyperlink" Target="mailto:21century@mdek12.org" TargetMode="Externa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2.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2" Type="http://schemas.openxmlformats.org/officeDocument/2006/relationships/hyperlink" Target="mailto:21century@mdek12.org" TargetMode="Externa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hyperlink" Target="mailto:dbell@mdek12.org" TargetMode="External"/><Relationship Id="rId2" Type="http://schemas.openxmlformats.org/officeDocument/2006/relationships/hyperlink" Target="mailto:pjordan@mdek12.org" TargetMode="Externa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09D2A2-2270-5645-8100-381AB0D38022}"/>
              </a:ext>
            </a:extLst>
          </p:cNvPr>
          <p:cNvSpPr>
            <a:spLocks noGrp="1"/>
          </p:cNvSpPr>
          <p:nvPr>
            <p:ph type="ctrTitle"/>
          </p:nvPr>
        </p:nvSpPr>
        <p:spPr>
          <a:xfrm>
            <a:off x="463188" y="597857"/>
            <a:ext cx="7537812" cy="1589479"/>
          </a:xfrm>
        </p:spPr>
        <p:txBody>
          <a:bodyPr>
            <a:normAutofit/>
          </a:bodyPr>
          <a:lstStyle/>
          <a:p>
            <a:r>
              <a:rPr lang="en-US" sz="4400">
                <a:latin typeface="Arial"/>
                <a:cs typeface="Arial"/>
              </a:rPr>
              <a:t>21st CCLC Pre-Proposal Conference </a:t>
            </a:r>
          </a:p>
        </p:txBody>
      </p:sp>
      <p:sp>
        <p:nvSpPr>
          <p:cNvPr id="7" name="Footer Placeholder 6">
            <a:extLst>
              <a:ext uri="{FF2B5EF4-FFF2-40B4-BE49-F238E27FC236}">
                <a16:creationId xmlns:a16="http://schemas.microsoft.com/office/drawing/2014/main" id="{7355B2AB-54F3-41D9-AF7A-C064A358348C}"/>
              </a:ext>
            </a:extLst>
          </p:cNvPr>
          <p:cNvSpPr>
            <a:spLocks noGrp="1"/>
          </p:cNvSpPr>
          <p:nvPr>
            <p:ph type="ftr" sz="quarter" idx="11"/>
          </p:nvPr>
        </p:nvSpPr>
        <p:spPr/>
        <p:txBody>
          <a:bodyPr/>
          <a:lstStyle/>
          <a:p>
            <a:r>
              <a:rPr lang="en-US"/>
              <a:t>3</a:t>
            </a:r>
          </a:p>
        </p:txBody>
      </p:sp>
      <p:sp>
        <p:nvSpPr>
          <p:cNvPr id="8" name="Text Placeholder 7">
            <a:extLst>
              <a:ext uri="{FF2B5EF4-FFF2-40B4-BE49-F238E27FC236}">
                <a16:creationId xmlns:a16="http://schemas.microsoft.com/office/drawing/2014/main" id="{644676AB-DBF2-4A2C-9257-38FA2999BC5A}"/>
              </a:ext>
            </a:extLst>
          </p:cNvPr>
          <p:cNvSpPr>
            <a:spLocks noGrp="1"/>
          </p:cNvSpPr>
          <p:nvPr>
            <p:ph type="body" sz="quarter" idx="13"/>
          </p:nvPr>
        </p:nvSpPr>
        <p:spPr/>
        <p:txBody>
          <a:bodyPr vert="horz" lIns="91440" tIns="45720" rIns="91440" bIns="45720" rtlCol="0" anchor="t">
            <a:normAutofit/>
          </a:bodyPr>
          <a:lstStyle/>
          <a:p>
            <a:r>
              <a:rPr lang="en-US">
                <a:latin typeface="Arial"/>
                <a:cs typeface="Arial"/>
              </a:rPr>
              <a:t>June 3, 2025</a:t>
            </a:r>
            <a:endParaRPr lang="en-US"/>
          </a:p>
        </p:txBody>
      </p:sp>
      <p:sp>
        <p:nvSpPr>
          <p:cNvPr id="9" name="Subtitle 3">
            <a:extLst>
              <a:ext uri="{FF2B5EF4-FFF2-40B4-BE49-F238E27FC236}">
                <a16:creationId xmlns:a16="http://schemas.microsoft.com/office/drawing/2014/main" id="{F671A6D4-1B0C-4F64-B617-B515F40D20AF}"/>
              </a:ext>
            </a:extLst>
          </p:cNvPr>
          <p:cNvSpPr txBox="1">
            <a:spLocks/>
          </p:cNvSpPr>
          <p:nvPr/>
        </p:nvSpPr>
        <p:spPr>
          <a:xfrm>
            <a:off x="374564" y="2746313"/>
            <a:ext cx="6293962" cy="510465"/>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Arial" panose="020B0604020202020204" pitchFamily="34" charset="0"/>
              <a:buNone/>
              <a:defRPr sz="2100" b="1" kern="1200">
                <a:solidFill>
                  <a:srgbClr val="5FAADE"/>
                </a:solidFill>
                <a:latin typeface="Arial" panose="020B0604020202020204" pitchFamily="34" charset="0"/>
                <a:ea typeface="+mn-ea"/>
                <a:cs typeface="Arial" panose="020B0604020202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2000">
                <a:solidFill>
                  <a:srgbClr val="00B0F0"/>
                </a:solidFill>
                <a:latin typeface="Arial"/>
                <a:cs typeface="Arial"/>
              </a:rPr>
              <a:t>Porsha Jordan  </a:t>
            </a:r>
            <a:r>
              <a:rPr lang="en-US" sz="2000">
                <a:latin typeface="Arial"/>
                <a:cs typeface="Arial"/>
              </a:rPr>
              <a:t> </a:t>
            </a:r>
            <a:r>
              <a:rPr lang="en-US">
                <a:latin typeface="Arial"/>
                <a:cs typeface="Arial"/>
              </a:rPr>
              <a:t>              </a:t>
            </a:r>
          </a:p>
        </p:txBody>
      </p:sp>
      <p:sp>
        <p:nvSpPr>
          <p:cNvPr id="10" name="Text Placeholder 5">
            <a:extLst>
              <a:ext uri="{FF2B5EF4-FFF2-40B4-BE49-F238E27FC236}">
                <a16:creationId xmlns:a16="http://schemas.microsoft.com/office/drawing/2014/main" id="{E0A390B7-13E7-4A72-89E6-045B6031B083}"/>
              </a:ext>
            </a:extLst>
          </p:cNvPr>
          <p:cNvSpPr txBox="1">
            <a:spLocks/>
          </p:cNvSpPr>
          <p:nvPr/>
        </p:nvSpPr>
        <p:spPr>
          <a:xfrm>
            <a:off x="377698" y="3121949"/>
            <a:ext cx="6818053" cy="1080148"/>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en-US">
                <a:latin typeface="Arial"/>
                <a:cs typeface="Arial"/>
              </a:rPr>
              <a:t>21st CCLC State Coordinator  </a:t>
            </a:r>
            <a:endParaRPr lang="en-US"/>
          </a:p>
          <a:p>
            <a:r>
              <a:rPr lang="en-US" sz="2000" b="1">
                <a:solidFill>
                  <a:srgbClr val="00B0F0"/>
                </a:solidFill>
                <a:latin typeface="Arial"/>
                <a:cs typeface="Arial"/>
              </a:rPr>
              <a:t>Dalphiney Bell </a:t>
            </a:r>
            <a:endParaRPr lang="en-US" sz="2000" b="1">
              <a:solidFill>
                <a:srgbClr val="00B0F0"/>
              </a:solidFill>
            </a:endParaRPr>
          </a:p>
          <a:p>
            <a:r>
              <a:rPr lang="en-US">
                <a:latin typeface="Arial"/>
                <a:cs typeface="Arial"/>
              </a:rPr>
              <a:t>21st CCLC Specialist                       </a:t>
            </a:r>
            <a:endParaRPr lang="en-US"/>
          </a:p>
        </p:txBody>
      </p:sp>
    </p:spTree>
    <p:extLst>
      <p:ext uri="{BB962C8B-B14F-4D97-AF65-F5344CB8AC3E}">
        <p14:creationId xmlns:p14="http://schemas.microsoft.com/office/powerpoint/2010/main" val="2030494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B68DE-A9A4-5D85-B35A-F06D23F7B101}"/>
              </a:ext>
            </a:extLst>
          </p:cNvPr>
          <p:cNvSpPr>
            <a:spLocks noGrp="1"/>
          </p:cNvSpPr>
          <p:nvPr>
            <p:ph type="title"/>
          </p:nvPr>
        </p:nvSpPr>
        <p:spPr/>
        <p:txBody>
          <a:bodyPr/>
          <a:lstStyle/>
          <a:p>
            <a:r>
              <a:rPr lang="en-US" sz="2400">
                <a:latin typeface="Arial"/>
                <a:cs typeface="Arial"/>
              </a:rPr>
              <a:t>Program Purpose </a:t>
            </a:r>
            <a:endParaRPr lang="en-US" sz="2400"/>
          </a:p>
        </p:txBody>
      </p:sp>
      <p:sp>
        <p:nvSpPr>
          <p:cNvPr id="3" name="Content Placeholder 2">
            <a:extLst>
              <a:ext uri="{FF2B5EF4-FFF2-40B4-BE49-F238E27FC236}">
                <a16:creationId xmlns:a16="http://schemas.microsoft.com/office/drawing/2014/main" id="{CCC0E19B-C1A7-EF02-014F-8CA694FABCDC}"/>
              </a:ext>
            </a:extLst>
          </p:cNvPr>
          <p:cNvSpPr>
            <a:spLocks noGrp="1"/>
          </p:cNvSpPr>
          <p:nvPr>
            <p:ph idx="1"/>
          </p:nvPr>
        </p:nvSpPr>
        <p:spPr/>
        <p:txBody>
          <a:bodyPr vert="horz" lIns="91440" tIns="45720" rIns="91440" bIns="45720" rtlCol="0" anchor="t">
            <a:normAutofit/>
          </a:bodyPr>
          <a:lstStyle/>
          <a:p>
            <a:r>
              <a:rPr lang="en-US" sz="2000">
                <a:solidFill>
                  <a:schemeClr val="tx1"/>
                </a:solidFill>
                <a:latin typeface="Arial"/>
                <a:cs typeface="Arial"/>
              </a:rPr>
              <a:t>The 21st CCLC program purpose is to provide opportunities for academic enrichment activities during non-school hours or periods when school is not in session, such as before or after school, weekends or during the summer, particularly for students who attend low performing schools </a:t>
            </a:r>
          </a:p>
          <a:p>
            <a:r>
              <a:rPr lang="en-US" sz="2000">
                <a:solidFill>
                  <a:schemeClr val="tx1"/>
                </a:solidFill>
                <a:latin typeface="Arial"/>
                <a:cs typeface="Arial"/>
              </a:rPr>
              <a:t>The 21</a:t>
            </a:r>
            <a:r>
              <a:rPr lang="en-US" sz="2000" baseline="30000">
                <a:solidFill>
                  <a:schemeClr val="tx1"/>
                </a:solidFill>
                <a:latin typeface="Arial"/>
                <a:cs typeface="Arial"/>
              </a:rPr>
              <a:t>st</a:t>
            </a:r>
            <a:r>
              <a:rPr lang="en-US" sz="2000">
                <a:solidFill>
                  <a:schemeClr val="tx1"/>
                </a:solidFill>
                <a:latin typeface="Arial"/>
                <a:cs typeface="Arial"/>
              </a:rPr>
              <a:t> CCLC program offers families opportunities for active and meaningful engagement in their children's education, including opportunities for literacy and related educational development </a:t>
            </a:r>
          </a:p>
        </p:txBody>
      </p:sp>
    </p:spTree>
    <p:extLst>
      <p:ext uri="{BB962C8B-B14F-4D97-AF65-F5344CB8AC3E}">
        <p14:creationId xmlns:p14="http://schemas.microsoft.com/office/powerpoint/2010/main" val="1215061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C242F-C0F5-0B81-A84C-8EE2BB09BF0E}"/>
              </a:ext>
            </a:extLst>
          </p:cNvPr>
          <p:cNvSpPr>
            <a:spLocks noGrp="1"/>
          </p:cNvSpPr>
          <p:nvPr>
            <p:ph type="title"/>
          </p:nvPr>
        </p:nvSpPr>
        <p:spPr/>
        <p:txBody>
          <a:bodyPr/>
          <a:lstStyle/>
          <a:p>
            <a:r>
              <a:rPr lang="en-US" sz="2400">
                <a:latin typeface="Arial"/>
                <a:cs typeface="Arial"/>
              </a:rPr>
              <a:t>Eligibility Criteria </a:t>
            </a:r>
          </a:p>
        </p:txBody>
      </p:sp>
      <p:sp>
        <p:nvSpPr>
          <p:cNvPr id="3" name="Content Placeholder 2">
            <a:extLst>
              <a:ext uri="{FF2B5EF4-FFF2-40B4-BE49-F238E27FC236}">
                <a16:creationId xmlns:a16="http://schemas.microsoft.com/office/drawing/2014/main" id="{084E0407-6038-2B2D-833B-E8D16EAE329D}"/>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US" sz="1400" b="1">
                <a:solidFill>
                  <a:schemeClr val="tx1"/>
                </a:solidFill>
                <a:latin typeface="Arial"/>
                <a:cs typeface="Arial"/>
              </a:rPr>
              <a:t>Any public or private organization is eligible to apply for a 21st CCLC subgrant. Examples of agencies and organizations eligible under the 21st CCLC program include, but are not limited to:</a:t>
            </a:r>
            <a:endParaRPr lang="en-US" sz="1400" b="1">
              <a:solidFill>
                <a:schemeClr val="tx1"/>
              </a:solidFill>
            </a:endParaRPr>
          </a:p>
          <a:p>
            <a:pPr>
              <a:buFont typeface="Wingdings" panose="020B0604020202020204" pitchFamily="34" charset="0"/>
              <a:buChar char="v"/>
            </a:pPr>
            <a:r>
              <a:rPr lang="en-US" sz="1600">
                <a:solidFill>
                  <a:schemeClr val="tx1"/>
                </a:solidFill>
                <a:latin typeface="Arial"/>
                <a:cs typeface="Arial"/>
              </a:rPr>
              <a:t>School Districts (LEAs)</a:t>
            </a:r>
          </a:p>
          <a:p>
            <a:pPr>
              <a:buFont typeface="Wingdings" panose="020B0604020202020204" pitchFamily="34" charset="0"/>
              <a:buChar char="v"/>
            </a:pPr>
            <a:r>
              <a:rPr lang="en-US" sz="1600">
                <a:solidFill>
                  <a:schemeClr val="tx1"/>
                </a:solidFill>
                <a:latin typeface="Arial"/>
                <a:cs typeface="Arial"/>
              </a:rPr>
              <a:t>Indian Tribe or Tribal Organizations </a:t>
            </a:r>
          </a:p>
          <a:p>
            <a:pPr>
              <a:buFont typeface="Wingdings" panose="020B0604020202020204" pitchFamily="34" charset="0"/>
              <a:buChar char="v"/>
            </a:pPr>
            <a:r>
              <a:rPr lang="en-US" sz="1600">
                <a:solidFill>
                  <a:schemeClr val="tx1"/>
                </a:solidFill>
                <a:latin typeface="Arial"/>
                <a:cs typeface="Arial"/>
              </a:rPr>
              <a:t>Charter Schools </a:t>
            </a:r>
          </a:p>
          <a:p>
            <a:pPr>
              <a:buFont typeface="Wingdings" panose="020B0604020202020204" pitchFamily="34" charset="0"/>
              <a:buChar char="v"/>
            </a:pPr>
            <a:r>
              <a:rPr lang="en-US" sz="1600">
                <a:solidFill>
                  <a:schemeClr val="tx1"/>
                </a:solidFill>
                <a:latin typeface="Arial"/>
                <a:cs typeface="Arial"/>
              </a:rPr>
              <a:t>Educational Consortia</a:t>
            </a:r>
          </a:p>
          <a:p>
            <a:pPr>
              <a:buFont typeface="Wingdings" panose="020B0604020202020204" pitchFamily="34" charset="0"/>
              <a:buChar char="v"/>
            </a:pPr>
            <a:r>
              <a:rPr lang="en-US" sz="1600">
                <a:solidFill>
                  <a:schemeClr val="tx1"/>
                </a:solidFill>
                <a:latin typeface="Arial"/>
                <a:cs typeface="Arial"/>
              </a:rPr>
              <a:t>Non-profit agencies </a:t>
            </a:r>
          </a:p>
          <a:p>
            <a:pPr>
              <a:buFont typeface="Wingdings" panose="020B0604020202020204" pitchFamily="34" charset="0"/>
              <a:buChar char="v"/>
            </a:pPr>
            <a:r>
              <a:rPr lang="en-US" sz="1600">
                <a:solidFill>
                  <a:schemeClr val="tx1"/>
                </a:solidFill>
                <a:latin typeface="Arial"/>
                <a:cs typeface="Arial"/>
              </a:rPr>
              <a:t>Faith or community-based organizations </a:t>
            </a:r>
          </a:p>
          <a:p>
            <a:pPr>
              <a:buFont typeface="Wingdings" panose="020B0604020202020204" pitchFamily="34" charset="0"/>
              <a:buChar char="v"/>
            </a:pPr>
            <a:r>
              <a:rPr lang="en-US" sz="1600">
                <a:solidFill>
                  <a:schemeClr val="tx1"/>
                </a:solidFill>
                <a:latin typeface="Arial"/>
                <a:cs typeface="Arial"/>
              </a:rPr>
              <a:t>Institutions for Higher Education</a:t>
            </a:r>
          </a:p>
          <a:p>
            <a:pPr>
              <a:buFont typeface="Wingdings" panose="020B0604020202020204" pitchFamily="34" charset="0"/>
              <a:buChar char="v"/>
            </a:pPr>
            <a:r>
              <a:rPr lang="en-US" sz="1600">
                <a:solidFill>
                  <a:schemeClr val="tx1"/>
                </a:solidFill>
                <a:latin typeface="Arial"/>
                <a:cs typeface="Arial"/>
              </a:rPr>
              <a:t>City or County government agencies </a:t>
            </a:r>
          </a:p>
          <a:p>
            <a:pPr>
              <a:buFont typeface="Wingdings" panose="020B0604020202020204" pitchFamily="34" charset="0"/>
              <a:buChar char="v"/>
            </a:pPr>
            <a:endParaRPr lang="en-US" sz="1400">
              <a:solidFill>
                <a:schemeClr val="tx1"/>
              </a:solidFill>
              <a:latin typeface="Arial"/>
              <a:cs typeface="Arial"/>
            </a:endParaRPr>
          </a:p>
          <a:p>
            <a:pPr>
              <a:buFont typeface="Wingdings" panose="020B0604020202020204" pitchFamily="34" charset="0"/>
              <a:buChar char="v"/>
            </a:pPr>
            <a:endParaRPr lang="en-US" sz="1400">
              <a:solidFill>
                <a:srgbClr val="595959"/>
              </a:solidFill>
              <a:latin typeface="Arial"/>
              <a:cs typeface="Arial"/>
            </a:endParaRPr>
          </a:p>
          <a:p>
            <a:pPr>
              <a:buFont typeface="Wingdings" panose="020B0604020202020204" pitchFamily="34" charset="0"/>
              <a:buChar char="v"/>
            </a:pPr>
            <a:endParaRPr lang="en-US" sz="1400">
              <a:solidFill>
                <a:srgbClr val="595959"/>
              </a:solidFill>
              <a:latin typeface="Arial"/>
              <a:cs typeface="Arial"/>
            </a:endParaRPr>
          </a:p>
        </p:txBody>
      </p:sp>
    </p:spTree>
    <p:extLst>
      <p:ext uri="{BB962C8B-B14F-4D97-AF65-F5344CB8AC3E}">
        <p14:creationId xmlns:p14="http://schemas.microsoft.com/office/powerpoint/2010/main" val="3545247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8EF8-AEF0-E038-3A72-9EE94DAB9628}"/>
              </a:ext>
            </a:extLst>
          </p:cNvPr>
          <p:cNvSpPr>
            <a:spLocks noGrp="1"/>
          </p:cNvSpPr>
          <p:nvPr>
            <p:ph type="title"/>
          </p:nvPr>
        </p:nvSpPr>
        <p:spPr/>
        <p:txBody>
          <a:bodyPr/>
          <a:lstStyle/>
          <a:p>
            <a:r>
              <a:rPr lang="en-US" sz="2400"/>
              <a:t>Eligibility Criteria</a:t>
            </a:r>
          </a:p>
        </p:txBody>
      </p:sp>
      <p:sp>
        <p:nvSpPr>
          <p:cNvPr id="3" name="Content Placeholder 2">
            <a:extLst>
              <a:ext uri="{FF2B5EF4-FFF2-40B4-BE49-F238E27FC236}">
                <a16:creationId xmlns:a16="http://schemas.microsoft.com/office/drawing/2014/main" id="{3DF340F9-44F0-95DF-0E1B-BA02AD52C113}"/>
              </a:ext>
            </a:extLst>
          </p:cNvPr>
          <p:cNvSpPr>
            <a:spLocks noGrp="1"/>
          </p:cNvSpPr>
          <p:nvPr>
            <p:ph idx="1"/>
          </p:nvPr>
        </p:nvSpPr>
        <p:spPr>
          <a:xfrm>
            <a:off x="5027114" y="779318"/>
            <a:ext cx="3091295" cy="3435985"/>
          </a:xfrm>
        </p:spPr>
        <p:txBody>
          <a:bodyPr>
            <a:normAutofit fontScale="85000" lnSpcReduction="10000"/>
          </a:bodyPr>
          <a:lstStyle/>
          <a:p>
            <a:pPr marL="0" indent="0" algn="ctr">
              <a:buNone/>
            </a:pPr>
            <a:r>
              <a:rPr lang="en-US" sz="2400" b="1">
                <a:solidFill>
                  <a:schemeClr val="tx1"/>
                </a:solidFill>
              </a:rPr>
              <a:t>Non-LEAs</a:t>
            </a:r>
          </a:p>
          <a:p>
            <a:r>
              <a:rPr lang="en-US" sz="2400">
                <a:solidFill>
                  <a:schemeClr val="tx1"/>
                </a:solidFill>
                <a:latin typeface="Arial"/>
                <a:cs typeface="Arial"/>
              </a:rPr>
              <a:t>Educational Consortia</a:t>
            </a:r>
          </a:p>
          <a:p>
            <a:r>
              <a:rPr lang="en-US" sz="2400">
                <a:solidFill>
                  <a:schemeClr val="tx1"/>
                </a:solidFill>
                <a:latin typeface="Arial"/>
                <a:cs typeface="Arial"/>
              </a:rPr>
              <a:t>Non-profit agencies </a:t>
            </a:r>
          </a:p>
          <a:p>
            <a:r>
              <a:rPr lang="en-US" sz="2400">
                <a:solidFill>
                  <a:schemeClr val="tx1"/>
                </a:solidFill>
                <a:latin typeface="Arial"/>
                <a:cs typeface="Arial"/>
              </a:rPr>
              <a:t>Faith or community-based organizations </a:t>
            </a:r>
          </a:p>
          <a:p>
            <a:r>
              <a:rPr lang="en-US" sz="2400">
                <a:solidFill>
                  <a:schemeClr val="tx1"/>
                </a:solidFill>
                <a:latin typeface="Arial"/>
                <a:cs typeface="Arial"/>
              </a:rPr>
              <a:t>Institutions for Higher Education</a:t>
            </a:r>
          </a:p>
          <a:p>
            <a:r>
              <a:rPr lang="en-US" sz="2400">
                <a:solidFill>
                  <a:schemeClr val="tx1"/>
                </a:solidFill>
                <a:latin typeface="Arial"/>
                <a:cs typeface="Arial"/>
              </a:rPr>
              <a:t>City or County government agencies </a:t>
            </a:r>
          </a:p>
          <a:p>
            <a:endParaRPr lang="en-US"/>
          </a:p>
        </p:txBody>
      </p:sp>
      <p:sp>
        <p:nvSpPr>
          <p:cNvPr id="4" name="Content Placeholder 2">
            <a:extLst>
              <a:ext uri="{FF2B5EF4-FFF2-40B4-BE49-F238E27FC236}">
                <a16:creationId xmlns:a16="http://schemas.microsoft.com/office/drawing/2014/main" id="{838C1703-1216-0F64-F743-EF9315210EB2}"/>
              </a:ext>
            </a:extLst>
          </p:cNvPr>
          <p:cNvSpPr txBox="1">
            <a:spLocks/>
          </p:cNvSpPr>
          <p:nvPr/>
        </p:nvSpPr>
        <p:spPr>
          <a:xfrm>
            <a:off x="880119" y="779318"/>
            <a:ext cx="3091295" cy="3435985"/>
          </a:xfrm>
          <a:prstGeom prst="rect">
            <a:avLst/>
          </a:prstGeom>
        </p:spPr>
        <p:txBody>
          <a:bodyPr vert="horz" lIns="91440" tIns="45720" rIns="91440" bIns="45720" rtlCol="0">
            <a:normAutofit/>
          </a:bodyPr>
          <a:lstStyle>
            <a:lvl1pPr marL="171450" indent="-171450" algn="l" defTabSz="685800" rtl="0" eaLnBrk="1" latinLnBrk="0" hangingPunct="1">
              <a:lnSpc>
                <a:spcPct val="100000"/>
              </a:lnSpc>
              <a:spcBef>
                <a:spcPts val="450"/>
              </a:spcBef>
              <a:spcAft>
                <a:spcPts val="450"/>
              </a:spcAft>
              <a:buFont typeface="Arial" panose="020B0604020202020204" pitchFamily="34" charset="0"/>
              <a:buChar char="•"/>
              <a:defRPr sz="21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450"/>
              </a:spcBef>
              <a:spcAft>
                <a:spcPts val="45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450"/>
              </a:spcBef>
              <a:spcAft>
                <a:spcPts val="450"/>
              </a:spcAft>
              <a:buFont typeface="Arial" panose="020B0604020202020204" pitchFamily="34" charset="0"/>
              <a:buChar char="•"/>
              <a:defRPr sz="15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450"/>
              </a:spcBef>
              <a:spcAft>
                <a:spcPts val="450"/>
              </a:spcAft>
              <a:buFont typeface="Arial" panose="020B0604020202020204" pitchFamily="34" charset="0"/>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450"/>
              </a:spcBef>
              <a:spcAft>
                <a:spcPts val="450"/>
              </a:spcAft>
              <a:buFont typeface="Arial" panose="020B0604020202020204" pitchFamily="34" charset="0"/>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1">
                <a:solidFill>
                  <a:schemeClr val="tx1"/>
                </a:solidFill>
              </a:rPr>
              <a:t>LEAs</a:t>
            </a:r>
          </a:p>
          <a:p>
            <a:r>
              <a:rPr lang="en-US" sz="2000">
                <a:solidFill>
                  <a:schemeClr val="tx1"/>
                </a:solidFill>
                <a:latin typeface="Arial"/>
                <a:cs typeface="Arial"/>
              </a:rPr>
              <a:t>School Districts</a:t>
            </a:r>
          </a:p>
          <a:p>
            <a:r>
              <a:rPr lang="en-US" sz="2000">
                <a:solidFill>
                  <a:schemeClr val="tx1"/>
                </a:solidFill>
                <a:latin typeface="Arial"/>
                <a:cs typeface="Arial"/>
              </a:rPr>
              <a:t>Indian Tribe or Tribal Organizations </a:t>
            </a:r>
          </a:p>
          <a:p>
            <a:r>
              <a:rPr lang="en-US" sz="2000">
                <a:solidFill>
                  <a:schemeClr val="tx1"/>
                </a:solidFill>
                <a:latin typeface="Arial"/>
                <a:cs typeface="Arial"/>
              </a:rPr>
              <a:t>Charter Schools </a:t>
            </a:r>
          </a:p>
          <a:p>
            <a:endParaRPr lang="en-US"/>
          </a:p>
        </p:txBody>
      </p:sp>
    </p:spTree>
    <p:extLst>
      <p:ext uri="{BB962C8B-B14F-4D97-AF65-F5344CB8AC3E}">
        <p14:creationId xmlns:p14="http://schemas.microsoft.com/office/powerpoint/2010/main" val="2071635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8329-86AE-1B13-30BE-A3BE737464BA}"/>
              </a:ext>
            </a:extLst>
          </p:cNvPr>
          <p:cNvSpPr>
            <a:spLocks noGrp="1"/>
          </p:cNvSpPr>
          <p:nvPr>
            <p:ph type="title"/>
          </p:nvPr>
        </p:nvSpPr>
        <p:spPr>
          <a:xfrm>
            <a:off x="309463" y="154734"/>
            <a:ext cx="7954418" cy="285224"/>
          </a:xfrm>
        </p:spPr>
        <p:txBody>
          <a:bodyPr/>
          <a:lstStyle/>
          <a:p>
            <a:r>
              <a:rPr lang="en-US" sz="2400"/>
              <a:t>Eligibility Criteria </a:t>
            </a:r>
          </a:p>
        </p:txBody>
      </p:sp>
      <p:sp>
        <p:nvSpPr>
          <p:cNvPr id="3" name="Content Placeholder 2">
            <a:extLst>
              <a:ext uri="{FF2B5EF4-FFF2-40B4-BE49-F238E27FC236}">
                <a16:creationId xmlns:a16="http://schemas.microsoft.com/office/drawing/2014/main" id="{CDD6D3EA-B586-EC54-0904-E632B8910A6B}"/>
              </a:ext>
            </a:extLst>
          </p:cNvPr>
          <p:cNvSpPr>
            <a:spLocks noGrp="1"/>
          </p:cNvSpPr>
          <p:nvPr>
            <p:ph idx="1"/>
          </p:nvPr>
        </p:nvSpPr>
        <p:spPr/>
        <p:txBody>
          <a:bodyPr vert="horz" lIns="91440" tIns="45720" rIns="91440" bIns="45720" rtlCol="0" anchor="t">
            <a:normAutofit fontScale="92500"/>
          </a:bodyPr>
          <a:lstStyle/>
          <a:p>
            <a:r>
              <a:rPr lang="en-US" b="1">
                <a:solidFill>
                  <a:schemeClr val="tx1"/>
                </a:solidFill>
                <a:latin typeface="Arial"/>
                <a:cs typeface="Arial"/>
              </a:rPr>
              <a:t>At the time of award, grant applicants are allowed to operate no more than two 21st CCLC grants during the fiscal year</a:t>
            </a:r>
            <a:r>
              <a:rPr lang="en-US" b="1">
                <a:solidFill>
                  <a:schemeClr val="accent2">
                    <a:lumMod val="76000"/>
                  </a:schemeClr>
                </a:solidFill>
                <a:latin typeface="Arial"/>
                <a:cs typeface="Arial"/>
              </a:rPr>
              <a:t> </a:t>
            </a:r>
            <a:r>
              <a:rPr lang="en-US" b="1">
                <a:solidFill>
                  <a:schemeClr val="accent2">
                    <a:lumMod val="76000"/>
                  </a:schemeClr>
                </a:solidFill>
                <a:highlight>
                  <a:srgbClr val="FFFF00"/>
                </a:highlight>
                <a:latin typeface="Arial"/>
                <a:cs typeface="Arial"/>
              </a:rPr>
              <a:t>(July 1, 2024 – June 30, 2025). </a:t>
            </a:r>
            <a:endParaRPr lang="en-US">
              <a:solidFill>
                <a:schemeClr val="accent2">
                  <a:lumMod val="76000"/>
                </a:schemeClr>
              </a:solidFill>
              <a:highlight>
                <a:srgbClr val="FFFF00"/>
              </a:highlight>
            </a:endParaRPr>
          </a:p>
          <a:p>
            <a:r>
              <a:rPr lang="en-US">
                <a:solidFill>
                  <a:schemeClr val="tx1"/>
                </a:solidFill>
                <a:latin typeface="Arial"/>
                <a:cs typeface="Arial"/>
              </a:rPr>
              <a:t>Grant applicants must follow the competitive process for determining new subgrant awards and </a:t>
            </a:r>
            <a:r>
              <a:rPr lang="en-US" b="1">
                <a:solidFill>
                  <a:schemeClr val="tx1"/>
                </a:solidFill>
                <a:latin typeface="Arial"/>
                <a:cs typeface="Arial"/>
              </a:rPr>
              <a:t>no special consideration will be given for having received a prior subgrant.</a:t>
            </a:r>
            <a:r>
              <a:rPr lang="en-US">
                <a:solidFill>
                  <a:schemeClr val="tx1"/>
                </a:solidFill>
                <a:latin typeface="Arial"/>
                <a:cs typeface="Arial"/>
              </a:rPr>
              <a:t> </a:t>
            </a:r>
            <a:endParaRPr lang="en-US">
              <a:solidFill>
                <a:schemeClr val="tx1"/>
              </a:solidFill>
            </a:endParaRPr>
          </a:p>
          <a:p>
            <a:r>
              <a:rPr lang="en-US">
                <a:solidFill>
                  <a:schemeClr val="tx1"/>
                </a:solidFill>
                <a:latin typeface="Arial"/>
                <a:cs typeface="Arial"/>
              </a:rPr>
              <a:t>Any 21st CCLC subgrants that have been terminated by the MDE for violations of non-compliance are not eligible to reapply for three (3) consecutive fiscal years from the effective date of termination</a:t>
            </a:r>
            <a:endParaRPr lang="en-US">
              <a:solidFill>
                <a:schemeClr val="tx1"/>
              </a:solidFill>
            </a:endParaRPr>
          </a:p>
        </p:txBody>
      </p:sp>
    </p:spTree>
    <p:extLst>
      <p:ext uri="{BB962C8B-B14F-4D97-AF65-F5344CB8AC3E}">
        <p14:creationId xmlns:p14="http://schemas.microsoft.com/office/powerpoint/2010/main" val="4175254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B8236-8932-7F5D-B56B-49AD39BE4812}"/>
              </a:ext>
            </a:extLst>
          </p:cNvPr>
          <p:cNvSpPr>
            <a:spLocks noGrp="1"/>
          </p:cNvSpPr>
          <p:nvPr>
            <p:ph type="title"/>
          </p:nvPr>
        </p:nvSpPr>
        <p:spPr/>
        <p:txBody>
          <a:bodyPr/>
          <a:lstStyle/>
          <a:p>
            <a:r>
              <a:rPr lang="en-US" sz="2400"/>
              <a:t>Eligibility Criteria </a:t>
            </a:r>
          </a:p>
        </p:txBody>
      </p:sp>
      <p:sp>
        <p:nvSpPr>
          <p:cNvPr id="3" name="Content Placeholder 2">
            <a:extLst>
              <a:ext uri="{FF2B5EF4-FFF2-40B4-BE49-F238E27FC236}">
                <a16:creationId xmlns:a16="http://schemas.microsoft.com/office/drawing/2014/main" id="{47B8A150-5B12-16D9-68E2-7BA9044595DF}"/>
              </a:ext>
            </a:extLst>
          </p:cNvPr>
          <p:cNvSpPr>
            <a:spLocks noGrp="1"/>
          </p:cNvSpPr>
          <p:nvPr>
            <p:ph idx="1"/>
          </p:nvPr>
        </p:nvSpPr>
        <p:spPr/>
        <p:txBody>
          <a:bodyPr vert="horz" lIns="91440" tIns="45720" rIns="91440" bIns="45720" rtlCol="0" anchor="t">
            <a:normAutofit/>
          </a:bodyPr>
          <a:lstStyle/>
          <a:p>
            <a:pPr marL="0" indent="0">
              <a:buNone/>
            </a:pPr>
            <a:r>
              <a:rPr lang="en-US" sz="1800">
                <a:solidFill>
                  <a:schemeClr val="tx1"/>
                </a:solidFill>
                <a:latin typeface="Arial"/>
                <a:cs typeface="Arial"/>
              </a:rPr>
              <a:t>Applicants that previously received a subgrant award</a:t>
            </a:r>
            <a:r>
              <a:rPr lang="en-US" sz="1800">
                <a:solidFill>
                  <a:srgbClr val="00B0F0"/>
                </a:solidFill>
                <a:latin typeface="Arial"/>
                <a:cs typeface="Arial"/>
              </a:rPr>
              <a:t> </a:t>
            </a:r>
            <a:r>
              <a:rPr lang="en-US" sz="1800" b="1">
                <a:solidFill>
                  <a:srgbClr val="00B050"/>
                </a:solidFill>
                <a:latin typeface="Arial"/>
                <a:cs typeface="Arial"/>
              </a:rPr>
              <a:t>must be in good standing with the MDE to receive an award through this solicitation</a:t>
            </a:r>
            <a:r>
              <a:rPr lang="en-US" sz="1800">
                <a:solidFill>
                  <a:srgbClr val="00B050"/>
                </a:solidFill>
                <a:latin typeface="Arial"/>
                <a:cs typeface="Arial"/>
              </a:rPr>
              <a:t>.</a:t>
            </a:r>
            <a:r>
              <a:rPr lang="en-US" sz="1800">
                <a:solidFill>
                  <a:schemeClr val="tx1"/>
                </a:solidFill>
                <a:latin typeface="Arial"/>
                <a:cs typeface="Arial"/>
              </a:rPr>
              <a:t> If applicable, Subgrantees must have previously submitted:</a:t>
            </a:r>
            <a:endParaRPr lang="en-US">
              <a:solidFill>
                <a:schemeClr val="tx1"/>
              </a:solidFill>
            </a:endParaRPr>
          </a:p>
          <a:p>
            <a:r>
              <a:rPr lang="en-US" sz="1800">
                <a:solidFill>
                  <a:srgbClr val="00B050"/>
                </a:solidFill>
                <a:latin typeface="Arial"/>
                <a:cs typeface="Arial"/>
              </a:rPr>
              <a:t>any final evaluation reports and data as required;</a:t>
            </a:r>
          </a:p>
          <a:p>
            <a:r>
              <a:rPr lang="en-US" sz="1800">
                <a:solidFill>
                  <a:srgbClr val="00B050"/>
                </a:solidFill>
                <a:latin typeface="Arial"/>
                <a:cs typeface="Arial"/>
              </a:rPr>
              <a:t>any annual performance reporting data;</a:t>
            </a:r>
          </a:p>
          <a:p>
            <a:r>
              <a:rPr lang="en-US" sz="1800">
                <a:solidFill>
                  <a:srgbClr val="00B050"/>
                </a:solidFill>
                <a:latin typeface="Arial"/>
                <a:cs typeface="Arial"/>
              </a:rPr>
              <a:t>finalized all monitoring review corrective actions;</a:t>
            </a:r>
          </a:p>
          <a:p>
            <a:r>
              <a:rPr lang="en-US" sz="1800">
                <a:solidFill>
                  <a:srgbClr val="00B050"/>
                </a:solidFill>
                <a:latin typeface="Arial"/>
                <a:cs typeface="Arial"/>
              </a:rPr>
              <a:t>any requests for reimbursement of allowable expenditures following MDE’s reimbursement process; and</a:t>
            </a:r>
          </a:p>
          <a:p>
            <a:r>
              <a:rPr lang="en-US" sz="1800">
                <a:solidFill>
                  <a:srgbClr val="00B050"/>
                </a:solidFill>
                <a:latin typeface="Arial"/>
                <a:cs typeface="Arial"/>
              </a:rPr>
              <a:t>the Year-End Budget Report.</a:t>
            </a:r>
          </a:p>
          <a:p>
            <a:endParaRPr lang="en-US">
              <a:solidFill>
                <a:srgbClr val="FF0000"/>
              </a:solidFill>
            </a:endParaRPr>
          </a:p>
        </p:txBody>
      </p:sp>
    </p:spTree>
    <p:extLst>
      <p:ext uri="{BB962C8B-B14F-4D97-AF65-F5344CB8AC3E}">
        <p14:creationId xmlns:p14="http://schemas.microsoft.com/office/powerpoint/2010/main" val="2019030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24DF7-A06C-2B92-E146-BD6CC4D33823}"/>
              </a:ext>
            </a:extLst>
          </p:cNvPr>
          <p:cNvSpPr>
            <a:spLocks noGrp="1"/>
          </p:cNvSpPr>
          <p:nvPr>
            <p:ph type="title"/>
          </p:nvPr>
        </p:nvSpPr>
        <p:spPr/>
        <p:txBody>
          <a:bodyPr/>
          <a:lstStyle/>
          <a:p>
            <a:r>
              <a:rPr lang="en-US" sz="2400">
                <a:latin typeface="Arial"/>
                <a:cs typeface="Arial"/>
              </a:rPr>
              <a:t>Unique Entity ID (UEI) Requirement/SAM</a:t>
            </a:r>
            <a:endParaRPr lang="en-US" sz="2400"/>
          </a:p>
        </p:txBody>
      </p:sp>
      <p:sp>
        <p:nvSpPr>
          <p:cNvPr id="3" name="Content Placeholder 2">
            <a:extLst>
              <a:ext uri="{FF2B5EF4-FFF2-40B4-BE49-F238E27FC236}">
                <a16:creationId xmlns:a16="http://schemas.microsoft.com/office/drawing/2014/main" id="{A1BF2E78-93A7-3D82-2E46-C67B4D8B47B1}"/>
              </a:ext>
            </a:extLst>
          </p:cNvPr>
          <p:cNvSpPr>
            <a:spLocks noGrp="1"/>
          </p:cNvSpPr>
          <p:nvPr>
            <p:ph idx="1"/>
          </p:nvPr>
        </p:nvSpPr>
        <p:spPr/>
        <p:txBody>
          <a:bodyPr vert="horz" lIns="91440" tIns="45720" rIns="91440" bIns="45720" rtlCol="0" anchor="t">
            <a:normAutofit fontScale="92500" lnSpcReduction="10000"/>
          </a:bodyPr>
          <a:lstStyle/>
          <a:p>
            <a:r>
              <a:rPr lang="en-US">
                <a:solidFill>
                  <a:schemeClr val="tx1"/>
                </a:solidFill>
                <a:latin typeface="Arial"/>
                <a:cs typeface="Arial"/>
              </a:rPr>
              <a:t>The UEI number is a unique number used to identify Subgrantees</a:t>
            </a:r>
            <a:r>
              <a:rPr lang="en-US">
                <a:latin typeface="Arial"/>
                <a:cs typeface="Arial"/>
              </a:rPr>
              <a:t>. </a:t>
            </a:r>
            <a:r>
              <a:rPr lang="en-US" b="1">
                <a:solidFill>
                  <a:srgbClr val="00B050"/>
                </a:solidFill>
                <a:latin typeface="Arial"/>
                <a:cs typeface="Arial"/>
              </a:rPr>
              <a:t>The federal government uses the UEI to track how federal money is allocated to Subgrantees. </a:t>
            </a:r>
            <a:r>
              <a:rPr lang="en-US">
                <a:solidFill>
                  <a:schemeClr val="tx1"/>
                </a:solidFill>
                <a:latin typeface="Arial"/>
                <a:cs typeface="Arial"/>
              </a:rPr>
              <a:t>All Subgrantees must have an active UEI Number, that is unrestricted and accessible at </a:t>
            </a:r>
            <a:r>
              <a:rPr lang="en-US">
                <a:solidFill>
                  <a:srgbClr val="00B0F0"/>
                </a:solidFill>
                <a:latin typeface="Arial"/>
                <a:cs typeface="Arial"/>
                <a:hlinkClick r:id="rId2">
                  <a:extLst>
                    <a:ext uri="{A12FA001-AC4F-418D-AE19-62706E023703}">
                      <ahyp:hlinkClr xmlns:ahyp="http://schemas.microsoft.com/office/drawing/2018/hyperlinkcolor" val="tx"/>
                    </a:ext>
                  </a:extLst>
                </a:hlinkClick>
              </a:rPr>
              <a:t>www.sam.gov</a:t>
            </a:r>
            <a:r>
              <a:rPr lang="en-US">
                <a:solidFill>
                  <a:srgbClr val="00B0F0"/>
                </a:solidFill>
                <a:latin typeface="Arial"/>
                <a:cs typeface="Arial"/>
              </a:rPr>
              <a:t>.  </a:t>
            </a:r>
            <a:r>
              <a:rPr lang="en-US">
                <a:solidFill>
                  <a:schemeClr val="tx1"/>
                </a:solidFill>
                <a:latin typeface="Arial"/>
                <a:cs typeface="Arial"/>
              </a:rPr>
              <a:t>Please visit Guide to Getting a Unique Entity ID for more information</a:t>
            </a:r>
            <a:r>
              <a:rPr lang="en-US">
                <a:latin typeface="Arial"/>
                <a:cs typeface="Arial"/>
              </a:rPr>
              <a:t>.</a:t>
            </a:r>
          </a:p>
          <a:p>
            <a:r>
              <a:rPr lang="en-US">
                <a:solidFill>
                  <a:schemeClr val="tx1"/>
                </a:solidFill>
                <a:latin typeface="Arial"/>
                <a:cs typeface="Arial"/>
              </a:rPr>
              <a:t>To receive a UEI Number, you must register with the System Award Management (SAM). Any debarred person or Applicant will not be eligible to apply and receive Federal funds.</a:t>
            </a:r>
          </a:p>
          <a:p>
            <a:r>
              <a:rPr lang="en-US">
                <a:solidFill>
                  <a:schemeClr val="tx1"/>
                </a:solidFill>
                <a:latin typeface="Arial"/>
                <a:cs typeface="Arial"/>
              </a:rPr>
              <a:t>Verification and documentation of the registered active UEI must be submitted with the proposal</a:t>
            </a:r>
          </a:p>
          <a:p>
            <a:endParaRPr lang="en-US"/>
          </a:p>
        </p:txBody>
      </p:sp>
    </p:spTree>
    <p:extLst>
      <p:ext uri="{BB962C8B-B14F-4D97-AF65-F5344CB8AC3E}">
        <p14:creationId xmlns:p14="http://schemas.microsoft.com/office/powerpoint/2010/main" val="3741172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033F-3C46-4217-B820-34444330BC68}"/>
              </a:ext>
            </a:extLst>
          </p:cNvPr>
          <p:cNvSpPr>
            <a:spLocks noGrp="1"/>
          </p:cNvSpPr>
          <p:nvPr>
            <p:ph type="title"/>
          </p:nvPr>
        </p:nvSpPr>
        <p:spPr>
          <a:xfrm>
            <a:off x="309463" y="231358"/>
            <a:ext cx="7954418" cy="285224"/>
          </a:xfrm>
        </p:spPr>
        <p:txBody>
          <a:bodyPr/>
          <a:lstStyle/>
          <a:p>
            <a:r>
              <a:rPr lang="en-US" sz="2400">
                <a:latin typeface="Arial"/>
                <a:cs typeface="Arial"/>
              </a:rPr>
              <a:t>SAM Registration</a:t>
            </a:r>
            <a:endParaRPr lang="en-US" sz="2400"/>
          </a:p>
        </p:txBody>
      </p:sp>
      <p:sp>
        <p:nvSpPr>
          <p:cNvPr id="3" name="Content Placeholder 2">
            <a:extLst>
              <a:ext uri="{FF2B5EF4-FFF2-40B4-BE49-F238E27FC236}">
                <a16:creationId xmlns:a16="http://schemas.microsoft.com/office/drawing/2014/main" id="{3F197623-5260-B8AD-BB3F-43816ED40CEA}"/>
              </a:ext>
            </a:extLst>
          </p:cNvPr>
          <p:cNvSpPr>
            <a:spLocks noGrp="1"/>
          </p:cNvSpPr>
          <p:nvPr>
            <p:ph idx="1"/>
          </p:nvPr>
        </p:nvSpPr>
        <p:spPr/>
        <p:txBody>
          <a:bodyPr vert="horz" lIns="91440" tIns="45720" rIns="91440" bIns="45720" rtlCol="0" anchor="t">
            <a:normAutofit/>
          </a:bodyPr>
          <a:lstStyle/>
          <a:p>
            <a:pPr>
              <a:buFont typeface="Wingdings" panose="020B0604020202020204" pitchFamily="34" charset="0"/>
              <a:buChar char="§"/>
            </a:pPr>
            <a:r>
              <a:rPr lang="en-US">
                <a:solidFill>
                  <a:schemeClr val="tx1"/>
                </a:solidFill>
                <a:latin typeface="Arial"/>
                <a:cs typeface="Arial"/>
              </a:rPr>
              <a:t>Go to the SAM website:</a:t>
            </a:r>
            <a:r>
              <a:rPr lang="en-US">
                <a:latin typeface="Arial"/>
                <a:cs typeface="Arial"/>
              </a:rPr>
              <a:t> </a:t>
            </a:r>
            <a:r>
              <a:rPr lang="en-US">
                <a:latin typeface="Arial"/>
                <a:cs typeface="Arial"/>
                <a:hlinkClick r:id="rId2"/>
              </a:rPr>
              <a:t>www.sam.gov</a:t>
            </a:r>
            <a:r>
              <a:rPr lang="en-US">
                <a:latin typeface="Arial"/>
                <a:cs typeface="Arial"/>
              </a:rPr>
              <a:t> </a:t>
            </a:r>
          </a:p>
          <a:p>
            <a:pPr>
              <a:buFont typeface="Wingdings" panose="020B0604020202020204" pitchFamily="34" charset="0"/>
              <a:buChar char="§"/>
            </a:pPr>
            <a:r>
              <a:rPr lang="en-US">
                <a:solidFill>
                  <a:schemeClr val="tx1"/>
                </a:solidFill>
                <a:latin typeface="Arial"/>
                <a:cs typeface="Arial"/>
              </a:rPr>
              <a:t>Click on Sign In</a:t>
            </a:r>
          </a:p>
          <a:p>
            <a:pPr>
              <a:buFont typeface="Wingdings" panose="020B0604020202020204" pitchFamily="34" charset="0"/>
              <a:buChar char="§"/>
            </a:pPr>
            <a:r>
              <a:rPr lang="en-US">
                <a:solidFill>
                  <a:schemeClr val="tx1"/>
                </a:solidFill>
                <a:latin typeface="Arial"/>
                <a:cs typeface="Arial"/>
              </a:rPr>
              <a:t>Select "Create an account" and enter your email address</a:t>
            </a:r>
            <a:r>
              <a:rPr lang="en-US">
                <a:latin typeface="Arial"/>
                <a:cs typeface="Arial"/>
              </a:rPr>
              <a:t>.</a:t>
            </a:r>
          </a:p>
          <a:p>
            <a:pPr>
              <a:buFont typeface="Wingdings" panose="020B0604020202020204" pitchFamily="34" charset="0"/>
              <a:buChar char="§"/>
            </a:pPr>
            <a:r>
              <a:rPr lang="en-US">
                <a:solidFill>
                  <a:schemeClr val="tx1"/>
                </a:solidFill>
                <a:latin typeface="Arial"/>
                <a:cs typeface="Arial"/>
              </a:rPr>
              <a:t>Registration for </a:t>
            </a:r>
            <a:r>
              <a:rPr lang="en-US">
                <a:latin typeface="Arial"/>
                <a:cs typeface="Arial"/>
                <a:hlinkClick r:id="rId2"/>
              </a:rPr>
              <a:t>www.sam.gov</a:t>
            </a:r>
            <a:r>
              <a:rPr lang="en-US">
                <a:latin typeface="Arial"/>
                <a:cs typeface="Arial"/>
              </a:rPr>
              <a:t> </a:t>
            </a:r>
            <a:r>
              <a:rPr lang="en-US">
                <a:solidFill>
                  <a:schemeClr val="tx1"/>
                </a:solidFill>
                <a:latin typeface="Arial"/>
                <a:cs typeface="Arial"/>
              </a:rPr>
              <a:t>is completely free of charge. There is no fee for you to register or renew/update your organization's information. </a:t>
            </a:r>
            <a:endParaRPr lang="en-US">
              <a:solidFill>
                <a:schemeClr val="tx1"/>
              </a:solidFill>
            </a:endParaRPr>
          </a:p>
        </p:txBody>
      </p:sp>
    </p:spTree>
    <p:extLst>
      <p:ext uri="{BB962C8B-B14F-4D97-AF65-F5344CB8AC3E}">
        <p14:creationId xmlns:p14="http://schemas.microsoft.com/office/powerpoint/2010/main" val="1611874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E4F3-4715-C21A-B99C-6DA3ED854C4A}"/>
              </a:ext>
            </a:extLst>
          </p:cNvPr>
          <p:cNvSpPr>
            <a:spLocks noGrp="1"/>
          </p:cNvSpPr>
          <p:nvPr>
            <p:ph type="title"/>
          </p:nvPr>
        </p:nvSpPr>
        <p:spPr/>
        <p:txBody>
          <a:bodyPr/>
          <a:lstStyle/>
          <a:p>
            <a:r>
              <a:rPr lang="en-US" sz="2400">
                <a:latin typeface="Arial"/>
                <a:cs typeface="Arial"/>
              </a:rPr>
              <a:t>Official Subgrantee</a:t>
            </a:r>
            <a:endParaRPr lang="en-US" sz="2400"/>
          </a:p>
        </p:txBody>
      </p:sp>
      <p:sp>
        <p:nvSpPr>
          <p:cNvPr id="3" name="Content Placeholder 2">
            <a:extLst>
              <a:ext uri="{FF2B5EF4-FFF2-40B4-BE49-F238E27FC236}">
                <a16:creationId xmlns:a16="http://schemas.microsoft.com/office/drawing/2014/main" id="{D797ACF6-FF97-FC44-1E57-AD851AC52DDA}"/>
              </a:ext>
            </a:extLst>
          </p:cNvPr>
          <p:cNvSpPr>
            <a:spLocks noGrp="1"/>
          </p:cNvSpPr>
          <p:nvPr>
            <p:ph idx="1"/>
          </p:nvPr>
        </p:nvSpPr>
        <p:spPr/>
        <p:txBody>
          <a:bodyPr vert="horz" lIns="91440" tIns="45720" rIns="91440" bIns="45720" rtlCol="0" anchor="t">
            <a:normAutofit fontScale="85000" lnSpcReduction="20000"/>
          </a:bodyPr>
          <a:lstStyle/>
          <a:p>
            <a:pPr>
              <a:lnSpc>
                <a:spcPct val="120000"/>
              </a:lnSpc>
            </a:pPr>
            <a:r>
              <a:rPr lang="en-US" sz="3200">
                <a:solidFill>
                  <a:schemeClr val="tx1"/>
                </a:solidFill>
                <a:latin typeface="Arial"/>
                <a:cs typeface="Arial"/>
              </a:rPr>
              <a:t>Proposals may be submitted jointly by a variety of agencies and organizations. However, please note that </a:t>
            </a:r>
            <a:r>
              <a:rPr lang="en-US" sz="3200" b="1">
                <a:solidFill>
                  <a:srgbClr val="00B050"/>
                </a:solidFill>
                <a:latin typeface="Arial"/>
                <a:cs typeface="Arial"/>
              </a:rPr>
              <a:t>only one organization</a:t>
            </a:r>
            <a:r>
              <a:rPr lang="en-US" sz="3200">
                <a:solidFill>
                  <a:srgbClr val="00B050"/>
                </a:solidFill>
                <a:latin typeface="Arial"/>
                <a:cs typeface="Arial"/>
              </a:rPr>
              <a:t> </a:t>
            </a:r>
            <a:r>
              <a:rPr lang="en-US" sz="3200">
                <a:solidFill>
                  <a:schemeClr val="tx1"/>
                </a:solidFill>
                <a:latin typeface="Arial"/>
                <a:cs typeface="Arial"/>
              </a:rPr>
              <a:t>must be designated </a:t>
            </a:r>
            <a:r>
              <a:rPr lang="en-US" sz="3200" b="1">
                <a:solidFill>
                  <a:srgbClr val="00B050"/>
                </a:solidFill>
                <a:latin typeface="Arial"/>
                <a:cs typeface="Arial"/>
              </a:rPr>
              <a:t>as the fiscal agent</a:t>
            </a:r>
            <a:r>
              <a:rPr lang="en-US" sz="3200">
                <a:solidFill>
                  <a:srgbClr val="00B050"/>
                </a:solidFill>
                <a:latin typeface="Arial"/>
                <a:cs typeface="Arial"/>
              </a:rPr>
              <a:t>.</a:t>
            </a:r>
          </a:p>
          <a:p>
            <a:pPr>
              <a:lnSpc>
                <a:spcPct val="120000"/>
              </a:lnSpc>
            </a:pPr>
            <a:r>
              <a:rPr lang="en-US" sz="3200" b="1">
                <a:solidFill>
                  <a:schemeClr val="tx1"/>
                </a:solidFill>
                <a:latin typeface="Arial"/>
                <a:cs typeface="Arial"/>
              </a:rPr>
              <a:t>Proposals submitted jointly must complete the Co-applicant/Consortium Forms (Form #11 &amp; #12). </a:t>
            </a:r>
          </a:p>
        </p:txBody>
      </p:sp>
    </p:spTree>
    <p:extLst>
      <p:ext uri="{BB962C8B-B14F-4D97-AF65-F5344CB8AC3E}">
        <p14:creationId xmlns:p14="http://schemas.microsoft.com/office/powerpoint/2010/main" val="393537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90E18-B98B-C4A0-03D0-B98BB8BC5FAC}"/>
              </a:ext>
            </a:extLst>
          </p:cNvPr>
          <p:cNvSpPr>
            <a:spLocks noGrp="1"/>
          </p:cNvSpPr>
          <p:nvPr>
            <p:ph type="title"/>
          </p:nvPr>
        </p:nvSpPr>
        <p:spPr/>
        <p:txBody>
          <a:bodyPr/>
          <a:lstStyle/>
          <a:p>
            <a:r>
              <a:rPr lang="en-US" sz="2400">
                <a:latin typeface="Arial"/>
                <a:cs typeface="Arial"/>
              </a:rPr>
              <a:t>Sustainability</a:t>
            </a:r>
            <a:r>
              <a:rPr lang="en-US" sz="2800">
                <a:latin typeface="Arial"/>
                <a:cs typeface="Arial"/>
              </a:rPr>
              <a:t> </a:t>
            </a:r>
            <a:endParaRPr lang="en-US" sz="2800"/>
          </a:p>
        </p:txBody>
      </p:sp>
      <p:sp>
        <p:nvSpPr>
          <p:cNvPr id="3" name="Content Placeholder 2">
            <a:extLst>
              <a:ext uri="{FF2B5EF4-FFF2-40B4-BE49-F238E27FC236}">
                <a16:creationId xmlns:a16="http://schemas.microsoft.com/office/drawing/2014/main" id="{33310C18-695A-779B-097B-C5F6B8ECA8FF}"/>
              </a:ext>
            </a:extLst>
          </p:cNvPr>
          <p:cNvSpPr>
            <a:spLocks noGrp="1"/>
          </p:cNvSpPr>
          <p:nvPr>
            <p:ph idx="1"/>
          </p:nvPr>
        </p:nvSpPr>
        <p:spPr/>
        <p:txBody>
          <a:bodyPr vert="horz" lIns="91440" tIns="45720" rIns="91440" bIns="45720" rtlCol="0" anchor="t">
            <a:normAutofit/>
          </a:bodyPr>
          <a:lstStyle/>
          <a:p>
            <a:r>
              <a:rPr lang="en-US" sz="2400">
                <a:solidFill>
                  <a:schemeClr val="tx1"/>
                </a:solidFill>
                <a:latin typeface="Arial"/>
                <a:cs typeface="Arial"/>
              </a:rPr>
              <a:t>Matching Funds, which include State, Federal, Private, and other alternative funding, are not required to apply for the 21st CCLC subgrant; however, a formal sustainability plan is a requirement of the 21st CCLC program</a:t>
            </a:r>
            <a:endParaRPr lang="en-US" sz="2400">
              <a:solidFill>
                <a:schemeClr val="tx1"/>
              </a:solidFill>
            </a:endParaRPr>
          </a:p>
        </p:txBody>
      </p:sp>
    </p:spTree>
    <p:extLst>
      <p:ext uri="{BB962C8B-B14F-4D97-AF65-F5344CB8AC3E}">
        <p14:creationId xmlns:p14="http://schemas.microsoft.com/office/powerpoint/2010/main" val="3497165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2DAB5-14CD-CA16-FAE0-C7179F8D91CF}"/>
              </a:ext>
            </a:extLst>
          </p:cNvPr>
          <p:cNvSpPr>
            <a:spLocks noGrp="1"/>
          </p:cNvSpPr>
          <p:nvPr>
            <p:ph type="title"/>
          </p:nvPr>
        </p:nvSpPr>
        <p:spPr>
          <a:xfrm>
            <a:off x="306492" y="360336"/>
            <a:ext cx="6241245" cy="3742838"/>
          </a:xfrm>
        </p:spPr>
        <p:txBody>
          <a:bodyPr/>
          <a:lstStyle/>
          <a:p>
            <a:r>
              <a:rPr lang="en-US">
                <a:latin typeface="Arial"/>
                <a:cs typeface="Arial"/>
              </a:rPr>
              <a:t>Program</a:t>
            </a:r>
            <a:br>
              <a:rPr lang="en-US">
                <a:latin typeface="Arial"/>
                <a:cs typeface="Arial"/>
              </a:rPr>
            </a:br>
            <a:r>
              <a:rPr lang="en-US">
                <a:latin typeface="Arial"/>
                <a:cs typeface="Arial"/>
              </a:rPr>
              <a:t>Implementation</a:t>
            </a:r>
            <a:endParaRPr lang="en-US"/>
          </a:p>
        </p:txBody>
      </p:sp>
    </p:spTree>
    <p:extLst>
      <p:ext uri="{BB962C8B-B14F-4D97-AF65-F5344CB8AC3E}">
        <p14:creationId xmlns:p14="http://schemas.microsoft.com/office/powerpoint/2010/main" val="4159173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1B4DD-56C3-4EAC-8938-90AEBDC7C288}"/>
              </a:ext>
            </a:extLst>
          </p:cNvPr>
          <p:cNvSpPr>
            <a:spLocks noGrp="1"/>
          </p:cNvSpPr>
          <p:nvPr>
            <p:ph type="title"/>
          </p:nvPr>
        </p:nvSpPr>
        <p:spPr/>
        <p:txBody>
          <a:bodyPr/>
          <a:lstStyle/>
          <a:p>
            <a:r>
              <a:rPr lang="en-US" sz="2400">
                <a:latin typeface="Arial"/>
                <a:cs typeface="Arial"/>
              </a:rPr>
              <a:t>Mississippi Department of Education</a:t>
            </a:r>
            <a:endParaRPr lang="en-US" sz="2400"/>
          </a:p>
        </p:txBody>
      </p:sp>
    </p:spTree>
    <p:extLst>
      <p:ext uri="{BB962C8B-B14F-4D97-AF65-F5344CB8AC3E}">
        <p14:creationId xmlns:p14="http://schemas.microsoft.com/office/powerpoint/2010/main" val="3687988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BA279-7822-AA25-1DEA-5262858EA1FB}"/>
              </a:ext>
            </a:extLst>
          </p:cNvPr>
          <p:cNvSpPr>
            <a:spLocks noGrp="1"/>
          </p:cNvSpPr>
          <p:nvPr>
            <p:ph type="title"/>
          </p:nvPr>
        </p:nvSpPr>
        <p:spPr/>
        <p:txBody>
          <a:bodyPr/>
          <a:lstStyle/>
          <a:p>
            <a:r>
              <a:rPr lang="en-US" sz="2400">
                <a:latin typeface="Arial"/>
                <a:cs typeface="Arial"/>
              </a:rPr>
              <a:t>Program Activities:</a:t>
            </a:r>
            <a:endParaRPr lang="en-US" sz="2400"/>
          </a:p>
        </p:txBody>
      </p:sp>
      <p:sp>
        <p:nvSpPr>
          <p:cNvPr id="3" name="Content Placeholder 2">
            <a:extLst>
              <a:ext uri="{FF2B5EF4-FFF2-40B4-BE49-F238E27FC236}">
                <a16:creationId xmlns:a16="http://schemas.microsoft.com/office/drawing/2014/main" id="{81B9F8A4-DAB2-7993-7938-1ED33315FD47}"/>
              </a:ext>
            </a:extLst>
          </p:cNvPr>
          <p:cNvSpPr>
            <a:spLocks noGrp="1"/>
          </p:cNvSpPr>
          <p:nvPr>
            <p:ph idx="1"/>
          </p:nvPr>
        </p:nvSpPr>
        <p:spPr>
          <a:xfrm>
            <a:off x="538034" y="870868"/>
            <a:ext cx="7886700" cy="3287111"/>
          </a:xfrm>
        </p:spPr>
        <p:txBody>
          <a:bodyPr vert="horz" lIns="91440" tIns="45720" rIns="91440" bIns="45720" rtlCol="0" anchor="t">
            <a:normAutofit fontScale="92500"/>
          </a:bodyPr>
          <a:lstStyle/>
          <a:p>
            <a:pPr marL="0" indent="0">
              <a:buNone/>
            </a:pPr>
            <a:r>
              <a:rPr lang="en-US" b="1">
                <a:solidFill>
                  <a:schemeClr val="tx1"/>
                </a:solidFill>
                <a:latin typeface="Arial"/>
                <a:cs typeface="Arial"/>
              </a:rPr>
              <a:t>Applicants receiving an award are responsible for utilizing these funds to carry out activities that advance student achievement and support student success, including but not limited to:</a:t>
            </a:r>
          </a:p>
          <a:p>
            <a:pPr>
              <a:buFont typeface="Wingdings" panose="020B0604020202020204" pitchFamily="34" charset="0"/>
              <a:buChar char="§"/>
            </a:pPr>
            <a:r>
              <a:rPr lang="en-US" b="1">
                <a:solidFill>
                  <a:srgbClr val="00B0F0"/>
                </a:solidFill>
                <a:latin typeface="Arial"/>
                <a:cs typeface="Arial"/>
              </a:rPr>
              <a:t>Academic Enrichment Learning Programs, mentoring programs, remedial education activities and tutoring services  </a:t>
            </a:r>
          </a:p>
          <a:p>
            <a:pPr>
              <a:buFont typeface="Wingdings" panose="020B0604020202020204" pitchFamily="34" charset="0"/>
              <a:buChar char="§"/>
            </a:pPr>
            <a:r>
              <a:rPr lang="en-US" b="1">
                <a:solidFill>
                  <a:srgbClr val="00B0F0"/>
                </a:solidFill>
                <a:latin typeface="Arial"/>
                <a:cs typeface="Arial"/>
              </a:rPr>
              <a:t>Literacy Education Programs </a:t>
            </a:r>
          </a:p>
          <a:p>
            <a:pPr>
              <a:buFont typeface="Wingdings" panose="020B0604020202020204" pitchFamily="34" charset="0"/>
              <a:buChar char="§"/>
            </a:pPr>
            <a:r>
              <a:rPr lang="en-US" b="1">
                <a:solidFill>
                  <a:srgbClr val="00B0F0"/>
                </a:solidFill>
                <a:latin typeface="Arial"/>
                <a:cs typeface="Arial"/>
              </a:rPr>
              <a:t>Programs that support a healthy and active lifestyle, including nutritional education and regular, structured physical activity programs, and recreational activities;</a:t>
            </a:r>
          </a:p>
          <a:p>
            <a:pPr>
              <a:buFont typeface="Wingdings" panose="020B0604020202020204" pitchFamily="34" charset="0"/>
              <a:buChar char="§"/>
            </a:pPr>
            <a:endParaRPr lang="en-US" b="1">
              <a:solidFill>
                <a:srgbClr val="00B0F0"/>
              </a:solidFill>
              <a:latin typeface="Arial"/>
              <a:cs typeface="Arial"/>
            </a:endParaRPr>
          </a:p>
        </p:txBody>
      </p:sp>
    </p:spTree>
    <p:extLst>
      <p:ext uri="{BB962C8B-B14F-4D97-AF65-F5344CB8AC3E}">
        <p14:creationId xmlns:p14="http://schemas.microsoft.com/office/powerpoint/2010/main" val="2745969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C18D-E996-D729-AC89-6E5ABD1DEA45}"/>
              </a:ext>
            </a:extLst>
          </p:cNvPr>
          <p:cNvSpPr>
            <a:spLocks noGrp="1"/>
          </p:cNvSpPr>
          <p:nvPr>
            <p:ph type="title"/>
          </p:nvPr>
        </p:nvSpPr>
        <p:spPr/>
        <p:txBody>
          <a:bodyPr/>
          <a:lstStyle/>
          <a:p>
            <a:r>
              <a:rPr lang="en-US" sz="2400">
                <a:latin typeface="Arial"/>
                <a:cs typeface="Arial"/>
              </a:rPr>
              <a:t>Program Activities </a:t>
            </a:r>
            <a:endParaRPr lang="en-US" sz="2400"/>
          </a:p>
        </p:txBody>
      </p:sp>
      <p:sp>
        <p:nvSpPr>
          <p:cNvPr id="3" name="Content Placeholder 2">
            <a:extLst>
              <a:ext uri="{FF2B5EF4-FFF2-40B4-BE49-F238E27FC236}">
                <a16:creationId xmlns:a16="http://schemas.microsoft.com/office/drawing/2014/main" id="{FDE4BDC0-5C88-BF80-C994-E08573C001F5}"/>
              </a:ext>
            </a:extLst>
          </p:cNvPr>
          <p:cNvSpPr>
            <a:spLocks noGrp="1"/>
          </p:cNvSpPr>
          <p:nvPr>
            <p:ph idx="1"/>
          </p:nvPr>
        </p:nvSpPr>
        <p:spPr/>
        <p:txBody>
          <a:bodyPr vert="horz" lIns="91440" tIns="45720" rIns="91440" bIns="45720" rtlCol="0" anchor="t">
            <a:normAutofit fontScale="92500" lnSpcReduction="20000"/>
          </a:bodyPr>
          <a:lstStyle/>
          <a:p>
            <a:r>
              <a:rPr lang="en-US" b="1">
                <a:solidFill>
                  <a:srgbClr val="00B0F0"/>
                </a:solidFill>
                <a:latin typeface="Arial"/>
                <a:cs typeface="Arial"/>
              </a:rPr>
              <a:t>Services for individuals with disabilities </a:t>
            </a:r>
            <a:endParaRPr lang="en-US" b="1">
              <a:solidFill>
                <a:srgbClr val="00B0F0"/>
              </a:solidFill>
            </a:endParaRPr>
          </a:p>
          <a:p>
            <a:r>
              <a:rPr lang="en-US" b="1">
                <a:solidFill>
                  <a:srgbClr val="00B0F0"/>
                </a:solidFill>
                <a:latin typeface="Arial"/>
                <a:cs typeface="Arial"/>
              </a:rPr>
              <a:t>Cultural Programs </a:t>
            </a:r>
          </a:p>
          <a:p>
            <a:r>
              <a:rPr lang="en-US" b="1">
                <a:solidFill>
                  <a:srgbClr val="00B0F0"/>
                </a:solidFill>
                <a:latin typeface="Arial"/>
                <a:cs typeface="Arial"/>
              </a:rPr>
              <a:t>Telecommunications and technology education programs </a:t>
            </a:r>
          </a:p>
          <a:p>
            <a:r>
              <a:rPr lang="en-US" b="1">
                <a:solidFill>
                  <a:srgbClr val="00B0F0"/>
                </a:solidFill>
                <a:latin typeface="Arial"/>
                <a:cs typeface="Arial"/>
              </a:rPr>
              <a:t>Expanded library service hours </a:t>
            </a:r>
          </a:p>
          <a:p>
            <a:r>
              <a:rPr lang="en-US" b="1">
                <a:solidFill>
                  <a:srgbClr val="00B0F0"/>
                </a:solidFill>
                <a:latin typeface="Arial"/>
                <a:cs typeface="Arial"/>
              </a:rPr>
              <a:t>Drug and violence Prevention programs</a:t>
            </a:r>
          </a:p>
          <a:p>
            <a:r>
              <a:rPr lang="en-US" b="1">
                <a:solidFill>
                  <a:srgbClr val="00B0F0"/>
                </a:solidFill>
                <a:latin typeface="Arial"/>
                <a:cs typeface="Arial"/>
              </a:rPr>
              <a:t>Programs that build skills in science, technology, engineering, and mathematics (STEM) </a:t>
            </a:r>
          </a:p>
          <a:p>
            <a:r>
              <a:rPr lang="en-US" b="1">
                <a:solidFill>
                  <a:srgbClr val="00B0F0"/>
                </a:solidFill>
                <a:latin typeface="Arial"/>
                <a:cs typeface="Arial"/>
              </a:rPr>
              <a:t>Expanded learning programs that provide students at least 300 additional program hours before or after the traditional school day and/or during the summer.</a:t>
            </a:r>
          </a:p>
        </p:txBody>
      </p:sp>
    </p:spTree>
    <p:extLst>
      <p:ext uri="{BB962C8B-B14F-4D97-AF65-F5344CB8AC3E}">
        <p14:creationId xmlns:p14="http://schemas.microsoft.com/office/powerpoint/2010/main" val="2463061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4AD23-56CC-CB86-8668-A2FD19F2DCCE}"/>
              </a:ext>
            </a:extLst>
          </p:cNvPr>
          <p:cNvSpPr>
            <a:spLocks noGrp="1"/>
          </p:cNvSpPr>
          <p:nvPr>
            <p:ph type="title"/>
          </p:nvPr>
        </p:nvSpPr>
        <p:spPr/>
        <p:txBody>
          <a:bodyPr/>
          <a:lstStyle/>
          <a:p>
            <a:r>
              <a:rPr lang="en-US" sz="2000">
                <a:latin typeface="Arial"/>
                <a:cs typeface="Arial"/>
              </a:rPr>
              <a:t>Equitable Participation of Private, Non Public-School Students </a:t>
            </a:r>
            <a:endParaRPr lang="en-US" sz="2000"/>
          </a:p>
        </p:txBody>
      </p:sp>
      <p:sp>
        <p:nvSpPr>
          <p:cNvPr id="3" name="Content Placeholder 2">
            <a:extLst>
              <a:ext uri="{FF2B5EF4-FFF2-40B4-BE49-F238E27FC236}">
                <a16:creationId xmlns:a16="http://schemas.microsoft.com/office/drawing/2014/main" id="{07DE626A-572B-AF37-61C3-F00447581E5F}"/>
              </a:ext>
            </a:extLst>
          </p:cNvPr>
          <p:cNvSpPr>
            <a:spLocks noGrp="1"/>
          </p:cNvSpPr>
          <p:nvPr>
            <p:ph idx="1"/>
          </p:nvPr>
        </p:nvSpPr>
        <p:spPr/>
        <p:txBody>
          <a:bodyPr vert="horz" lIns="91440" tIns="45720" rIns="91440" bIns="45720" rtlCol="0" anchor="t">
            <a:normAutofit/>
          </a:bodyPr>
          <a:lstStyle/>
          <a:p>
            <a:r>
              <a:rPr lang="en-US" sz="2400" b="1">
                <a:solidFill>
                  <a:srgbClr val="00B050"/>
                </a:solidFill>
                <a:latin typeface="Arial"/>
                <a:cs typeface="Arial"/>
              </a:rPr>
              <a:t>Applicants must conduct timely and meaningful consultation with private and non-public school officials </a:t>
            </a:r>
            <a:r>
              <a:rPr lang="en-US" sz="2400">
                <a:solidFill>
                  <a:schemeClr val="tx1"/>
                </a:solidFill>
                <a:latin typeface="Arial"/>
                <a:cs typeface="Arial"/>
              </a:rPr>
              <a:t>during the design and development of the 21st CCLC program on issues such as how the children's needs will be identified and what services will be offered</a:t>
            </a:r>
          </a:p>
          <a:p>
            <a:r>
              <a:rPr lang="en-US" sz="2400" b="1">
                <a:solidFill>
                  <a:schemeClr val="tx1"/>
                </a:solidFill>
                <a:latin typeface="Arial"/>
                <a:cs typeface="Arial"/>
              </a:rPr>
              <a:t>Private School Consultation Form (Form 6) must be completed and submitted by all applicants</a:t>
            </a:r>
            <a:r>
              <a:rPr lang="en-US" sz="2400" b="1">
                <a:latin typeface="Arial"/>
                <a:cs typeface="Arial"/>
              </a:rPr>
              <a:t>.</a:t>
            </a:r>
            <a:endParaRPr lang="en-US" sz="2400" b="1"/>
          </a:p>
        </p:txBody>
      </p:sp>
    </p:spTree>
    <p:extLst>
      <p:ext uri="{BB962C8B-B14F-4D97-AF65-F5344CB8AC3E}">
        <p14:creationId xmlns:p14="http://schemas.microsoft.com/office/powerpoint/2010/main" val="292177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6C36-0D12-96AB-C2A5-E74719C1A35E}"/>
              </a:ext>
            </a:extLst>
          </p:cNvPr>
          <p:cNvSpPr>
            <a:spLocks noGrp="1"/>
          </p:cNvSpPr>
          <p:nvPr>
            <p:ph type="title"/>
          </p:nvPr>
        </p:nvSpPr>
        <p:spPr/>
        <p:txBody>
          <a:bodyPr/>
          <a:lstStyle/>
          <a:p>
            <a:r>
              <a:rPr lang="en-US" sz="2400">
                <a:latin typeface="Arial"/>
                <a:cs typeface="Arial"/>
              </a:rPr>
              <a:t>Program Reports and Evaluation </a:t>
            </a:r>
            <a:endParaRPr lang="en-US" sz="2400"/>
          </a:p>
        </p:txBody>
      </p:sp>
      <p:sp>
        <p:nvSpPr>
          <p:cNvPr id="3" name="Content Placeholder 2">
            <a:extLst>
              <a:ext uri="{FF2B5EF4-FFF2-40B4-BE49-F238E27FC236}">
                <a16:creationId xmlns:a16="http://schemas.microsoft.com/office/drawing/2014/main" id="{B9059F1A-0DFC-33B4-5FF6-7CD21A2C7EAA}"/>
              </a:ext>
            </a:extLst>
          </p:cNvPr>
          <p:cNvSpPr>
            <a:spLocks noGrp="1"/>
          </p:cNvSpPr>
          <p:nvPr>
            <p:ph idx="1"/>
          </p:nvPr>
        </p:nvSpPr>
        <p:spPr/>
        <p:txBody>
          <a:bodyPr vert="horz" lIns="91440" tIns="45720" rIns="91440" bIns="45720" rtlCol="0" anchor="t">
            <a:normAutofit/>
          </a:bodyPr>
          <a:lstStyle/>
          <a:p>
            <a:pPr marL="0" indent="0">
              <a:buNone/>
            </a:pPr>
            <a:r>
              <a:rPr lang="en-US" sz="1800" b="1">
                <a:solidFill>
                  <a:srgbClr val="00B050"/>
                </a:solidFill>
                <a:latin typeface="Arial"/>
                <a:cs typeface="Arial"/>
              </a:rPr>
              <a:t>What is the evaluation report?</a:t>
            </a:r>
            <a:r>
              <a:rPr lang="en-US" sz="1800">
                <a:latin typeface="Arial"/>
                <a:cs typeface="Arial"/>
              </a:rPr>
              <a:t> </a:t>
            </a:r>
            <a:r>
              <a:rPr lang="en-US" sz="1800" b="1">
                <a:solidFill>
                  <a:schemeClr val="tx1"/>
                </a:solidFill>
                <a:latin typeface="Arial"/>
                <a:cs typeface="Arial"/>
              </a:rPr>
              <a:t>The evaluation report is an essential element of the program’s ongoing planning, design, and implementation.</a:t>
            </a:r>
          </a:p>
          <a:p>
            <a:r>
              <a:rPr lang="en-US" sz="1800" b="1">
                <a:solidFill>
                  <a:schemeClr val="tx1"/>
                </a:solidFill>
                <a:latin typeface="Arial"/>
                <a:cs typeface="Arial"/>
              </a:rPr>
              <a:t>Subgrantees will be required to prepare and submit an end-of- year evaluation report each year.</a:t>
            </a:r>
          </a:p>
          <a:p>
            <a:r>
              <a:rPr lang="en-US" sz="1800" b="1">
                <a:solidFill>
                  <a:schemeClr val="tx1"/>
                </a:solidFill>
                <a:latin typeface="Arial"/>
                <a:cs typeface="Arial"/>
              </a:rPr>
              <a:t>Evaluator addresses specific targets that will enable the subgrantee to make informed decisions about changes that the program may need </a:t>
            </a:r>
            <a:endParaRPr lang="en-US" sz="1800" b="1">
              <a:solidFill>
                <a:schemeClr val="tx1"/>
              </a:solidFill>
            </a:endParaRPr>
          </a:p>
          <a:p>
            <a:r>
              <a:rPr lang="en-US" sz="1800" b="1">
                <a:solidFill>
                  <a:schemeClr val="tx1"/>
                </a:solidFill>
                <a:latin typeface="Arial"/>
                <a:cs typeface="Arial"/>
              </a:rPr>
              <a:t>Required to provide data through the U.S. Department of Education's 21st CCLC Data Collection System (21APR, CAYEN)</a:t>
            </a:r>
            <a:endParaRPr lang="en-US" sz="1800" b="1">
              <a:solidFill>
                <a:schemeClr val="tx1"/>
              </a:solidFill>
            </a:endParaRPr>
          </a:p>
        </p:txBody>
      </p:sp>
    </p:spTree>
    <p:extLst>
      <p:ext uri="{BB962C8B-B14F-4D97-AF65-F5344CB8AC3E}">
        <p14:creationId xmlns:p14="http://schemas.microsoft.com/office/powerpoint/2010/main" val="1042046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247C6-47E0-E88B-8C0C-6DF45C11EDD3}"/>
              </a:ext>
            </a:extLst>
          </p:cNvPr>
          <p:cNvSpPr>
            <a:spLocks noGrp="1"/>
          </p:cNvSpPr>
          <p:nvPr>
            <p:ph type="title"/>
          </p:nvPr>
        </p:nvSpPr>
        <p:spPr/>
        <p:txBody>
          <a:bodyPr/>
          <a:lstStyle/>
          <a:p>
            <a:r>
              <a:rPr lang="en-US" sz="2400">
                <a:latin typeface="Arial"/>
                <a:cs typeface="Arial"/>
              </a:rPr>
              <a:t>Proposal Review and Selection Process </a:t>
            </a:r>
          </a:p>
        </p:txBody>
      </p:sp>
      <p:sp>
        <p:nvSpPr>
          <p:cNvPr id="3" name="Content Placeholder 2">
            <a:extLst>
              <a:ext uri="{FF2B5EF4-FFF2-40B4-BE49-F238E27FC236}">
                <a16:creationId xmlns:a16="http://schemas.microsoft.com/office/drawing/2014/main" id="{213C5A19-1406-20E9-793D-516E09B589EB}"/>
              </a:ext>
            </a:extLst>
          </p:cNvPr>
          <p:cNvSpPr>
            <a:spLocks noGrp="1"/>
          </p:cNvSpPr>
          <p:nvPr>
            <p:ph idx="1"/>
          </p:nvPr>
        </p:nvSpPr>
        <p:spPr/>
        <p:txBody>
          <a:bodyPr vert="horz" lIns="91440" tIns="45720" rIns="91440" bIns="45720" rtlCol="0" anchor="t">
            <a:normAutofit/>
          </a:bodyPr>
          <a:lstStyle/>
          <a:p>
            <a:pPr>
              <a:buFont typeface="Wingdings" panose="020B0604020202020204" pitchFamily="34" charset="0"/>
              <a:buChar char="q"/>
            </a:pPr>
            <a:r>
              <a:rPr lang="en-US" b="1">
                <a:solidFill>
                  <a:srgbClr val="002060"/>
                </a:solidFill>
                <a:latin typeface="Arial"/>
                <a:cs typeface="Arial"/>
              </a:rPr>
              <a:t> </a:t>
            </a:r>
            <a:r>
              <a:rPr lang="en-US" b="1">
                <a:solidFill>
                  <a:schemeClr val="tx1"/>
                </a:solidFill>
                <a:latin typeface="Arial"/>
                <a:cs typeface="Arial"/>
              </a:rPr>
              <a:t>Phase 1 - Review of Proposal Components </a:t>
            </a:r>
            <a:endParaRPr lang="en-US" b="1">
              <a:solidFill>
                <a:schemeClr val="tx1"/>
              </a:solidFill>
            </a:endParaRPr>
          </a:p>
          <a:p>
            <a:r>
              <a:rPr lang="en-US">
                <a:solidFill>
                  <a:schemeClr val="tx1"/>
                </a:solidFill>
                <a:latin typeface="Arial"/>
                <a:cs typeface="Arial"/>
              </a:rPr>
              <a:t>Review of proposal to determine if all formatting and submission requirements are met</a:t>
            </a:r>
          </a:p>
          <a:p>
            <a:pPr marL="0" indent="0">
              <a:buNone/>
            </a:pPr>
            <a:r>
              <a:rPr lang="en-US" b="1">
                <a:solidFill>
                  <a:schemeClr val="tx1"/>
                </a:solidFill>
                <a:latin typeface="Arial"/>
                <a:cs typeface="Arial"/>
              </a:rPr>
              <a:t>*It is highly recommended that ALL applicants review the “Required Elements Checklist” on page 68 to ensure the proposal passes Phase 1.</a:t>
            </a:r>
            <a:endParaRPr lang="en-US" b="1">
              <a:solidFill>
                <a:schemeClr val="tx1"/>
              </a:solidFill>
            </a:endParaRPr>
          </a:p>
          <a:p>
            <a:pPr marL="0" indent="0">
              <a:buNone/>
            </a:pPr>
            <a:endParaRPr lang="en-US"/>
          </a:p>
        </p:txBody>
      </p:sp>
    </p:spTree>
    <p:extLst>
      <p:ext uri="{BB962C8B-B14F-4D97-AF65-F5344CB8AC3E}">
        <p14:creationId xmlns:p14="http://schemas.microsoft.com/office/powerpoint/2010/main" val="1669744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247C6-47E0-E88B-8C0C-6DF45C11EDD3}"/>
              </a:ext>
            </a:extLst>
          </p:cNvPr>
          <p:cNvSpPr>
            <a:spLocks noGrp="1"/>
          </p:cNvSpPr>
          <p:nvPr>
            <p:ph type="title"/>
          </p:nvPr>
        </p:nvSpPr>
        <p:spPr/>
        <p:txBody>
          <a:bodyPr/>
          <a:lstStyle/>
          <a:p>
            <a:r>
              <a:rPr lang="en-US" sz="2400">
                <a:latin typeface="Arial"/>
                <a:cs typeface="Arial"/>
              </a:rPr>
              <a:t>Proposal</a:t>
            </a:r>
            <a:r>
              <a:rPr lang="en-US" sz="2800">
                <a:solidFill>
                  <a:srgbClr val="0070C0"/>
                </a:solidFill>
                <a:latin typeface="Arial"/>
                <a:cs typeface="Arial"/>
              </a:rPr>
              <a:t> </a:t>
            </a:r>
            <a:r>
              <a:rPr lang="en-US" sz="2400">
                <a:latin typeface="Arial"/>
                <a:cs typeface="Arial"/>
              </a:rPr>
              <a:t>Review and Selection Process </a:t>
            </a:r>
          </a:p>
        </p:txBody>
      </p:sp>
      <p:sp>
        <p:nvSpPr>
          <p:cNvPr id="3" name="Content Placeholder 2">
            <a:extLst>
              <a:ext uri="{FF2B5EF4-FFF2-40B4-BE49-F238E27FC236}">
                <a16:creationId xmlns:a16="http://schemas.microsoft.com/office/drawing/2014/main" id="{213C5A19-1406-20E9-793D-516E09B589EB}"/>
              </a:ext>
            </a:extLst>
          </p:cNvPr>
          <p:cNvSpPr>
            <a:spLocks noGrp="1"/>
          </p:cNvSpPr>
          <p:nvPr>
            <p:ph idx="1"/>
          </p:nvPr>
        </p:nvSpPr>
        <p:spPr/>
        <p:txBody>
          <a:bodyPr vert="horz" lIns="91440" tIns="45720" rIns="91440" bIns="45720" rtlCol="0" anchor="t">
            <a:normAutofit/>
          </a:bodyPr>
          <a:lstStyle/>
          <a:p>
            <a:pPr>
              <a:buFont typeface="Wingdings" panose="020B0604020202020204" pitchFamily="34" charset="0"/>
              <a:buChar char="q"/>
            </a:pPr>
            <a:r>
              <a:rPr lang="en-US" b="1">
                <a:solidFill>
                  <a:srgbClr val="002060"/>
                </a:solidFill>
                <a:latin typeface="Arial"/>
                <a:cs typeface="Arial"/>
              </a:rPr>
              <a:t> Phase 2 - Committee Review and Scoring</a:t>
            </a:r>
            <a:endParaRPr lang="en-US" b="1">
              <a:solidFill>
                <a:srgbClr val="002060"/>
              </a:solidFill>
            </a:endParaRPr>
          </a:p>
          <a:p>
            <a:r>
              <a:rPr lang="en-US">
                <a:solidFill>
                  <a:srgbClr val="002060"/>
                </a:solidFill>
                <a:latin typeface="Arial"/>
                <a:cs typeface="Arial"/>
              </a:rPr>
              <a:t>A Peer Review Committee will evaluate and score each proposal based on the following: </a:t>
            </a:r>
            <a:endParaRPr lang="en-US">
              <a:solidFill>
                <a:srgbClr val="002060"/>
              </a:solidFill>
            </a:endParaRPr>
          </a:p>
          <a:p>
            <a:pPr lvl="1"/>
            <a:r>
              <a:rPr lang="en-US" sz="2100">
                <a:solidFill>
                  <a:srgbClr val="002060"/>
                </a:solidFill>
                <a:latin typeface="Arial"/>
                <a:cs typeface="Arial"/>
              </a:rPr>
              <a:t>Program Abstract </a:t>
            </a:r>
            <a:endParaRPr lang="en-US" sz="2100">
              <a:solidFill>
                <a:srgbClr val="002060"/>
              </a:solidFill>
            </a:endParaRPr>
          </a:p>
          <a:p>
            <a:pPr lvl="1"/>
            <a:r>
              <a:rPr lang="en-US" sz="2100">
                <a:solidFill>
                  <a:srgbClr val="002060"/>
                </a:solidFill>
                <a:latin typeface="Arial"/>
                <a:cs typeface="Arial"/>
              </a:rPr>
              <a:t>Quality of Proposed Activities</a:t>
            </a:r>
            <a:endParaRPr lang="en-US" sz="2100">
              <a:solidFill>
                <a:srgbClr val="002060"/>
              </a:solidFill>
            </a:endParaRPr>
          </a:p>
          <a:p>
            <a:pPr lvl="1"/>
            <a:r>
              <a:rPr lang="en-US" sz="2100">
                <a:solidFill>
                  <a:srgbClr val="002060"/>
                </a:solidFill>
                <a:latin typeface="Arial"/>
                <a:cs typeface="Arial"/>
              </a:rPr>
              <a:t>Evidence provided to demonstrate the capacity of the applicant to implement the proposed program</a:t>
            </a:r>
            <a:endParaRPr lang="en-US" sz="2100">
              <a:solidFill>
                <a:srgbClr val="002060"/>
              </a:solidFill>
            </a:endParaRPr>
          </a:p>
          <a:p>
            <a:pPr marL="0" indent="0">
              <a:buNone/>
            </a:pPr>
            <a:endParaRPr lang="en-US">
              <a:solidFill>
                <a:srgbClr val="002060"/>
              </a:solidFill>
            </a:endParaRPr>
          </a:p>
          <a:p>
            <a:endParaRPr lang="en-US"/>
          </a:p>
        </p:txBody>
      </p:sp>
    </p:spTree>
    <p:extLst>
      <p:ext uri="{BB962C8B-B14F-4D97-AF65-F5344CB8AC3E}">
        <p14:creationId xmlns:p14="http://schemas.microsoft.com/office/powerpoint/2010/main" val="1512827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6F38-1EDF-329C-D29A-4ACF0FA359D2}"/>
              </a:ext>
            </a:extLst>
          </p:cNvPr>
          <p:cNvSpPr>
            <a:spLocks noGrp="1"/>
          </p:cNvSpPr>
          <p:nvPr>
            <p:ph type="title"/>
          </p:nvPr>
        </p:nvSpPr>
        <p:spPr/>
        <p:txBody>
          <a:bodyPr/>
          <a:lstStyle/>
          <a:p>
            <a:r>
              <a:rPr lang="en-US" sz="2400">
                <a:latin typeface="Arial"/>
                <a:cs typeface="Arial"/>
              </a:rPr>
              <a:t>Competitive Points </a:t>
            </a:r>
            <a:endParaRPr lang="en-US" sz="2400"/>
          </a:p>
        </p:txBody>
      </p:sp>
      <p:sp>
        <p:nvSpPr>
          <p:cNvPr id="3" name="Content Placeholder 2">
            <a:extLst>
              <a:ext uri="{FF2B5EF4-FFF2-40B4-BE49-F238E27FC236}">
                <a16:creationId xmlns:a16="http://schemas.microsoft.com/office/drawing/2014/main" id="{BCFCEFC1-B725-30C3-82B3-C46B2CF57357}"/>
              </a:ext>
            </a:extLst>
          </p:cNvPr>
          <p:cNvSpPr>
            <a:spLocks noGrp="1"/>
          </p:cNvSpPr>
          <p:nvPr>
            <p:ph idx="1"/>
          </p:nvPr>
        </p:nvSpPr>
        <p:spPr/>
        <p:txBody>
          <a:bodyPr vert="horz" lIns="91440" tIns="45720" rIns="91440" bIns="45720" rtlCol="0" anchor="t">
            <a:normAutofit/>
          </a:bodyPr>
          <a:lstStyle/>
          <a:p>
            <a:r>
              <a:rPr lang="en-US">
                <a:solidFill>
                  <a:srgbClr val="002060"/>
                </a:solidFill>
                <a:latin typeface="Arial"/>
                <a:cs typeface="Arial"/>
              </a:rPr>
              <a:t>After the proposal has met the minimum quality score of 75, competitive priority points will be awarded by the MDE to those applicants meeting additional criteria for competitive priority points.</a:t>
            </a:r>
          </a:p>
          <a:p>
            <a:r>
              <a:rPr lang="en-US" b="1">
                <a:solidFill>
                  <a:srgbClr val="002060"/>
                </a:solidFill>
                <a:latin typeface="Arial"/>
                <a:cs typeface="Arial"/>
              </a:rPr>
              <a:t>Review and complete the Competitive Priority Worksheet (Form D) on page 65-67.</a:t>
            </a:r>
          </a:p>
          <a:p>
            <a:pPr marL="0" indent="0">
              <a:buNone/>
            </a:pPr>
            <a:endParaRPr lang="en-US">
              <a:latin typeface="Arial"/>
              <a:cs typeface="Arial"/>
            </a:endParaRPr>
          </a:p>
        </p:txBody>
      </p:sp>
    </p:spTree>
    <p:extLst>
      <p:ext uri="{BB962C8B-B14F-4D97-AF65-F5344CB8AC3E}">
        <p14:creationId xmlns:p14="http://schemas.microsoft.com/office/powerpoint/2010/main" val="4094751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878EA-4A33-9EC3-8D26-71192F12E889}"/>
              </a:ext>
            </a:extLst>
          </p:cNvPr>
          <p:cNvSpPr>
            <a:spLocks noGrp="1"/>
          </p:cNvSpPr>
          <p:nvPr>
            <p:ph type="title"/>
          </p:nvPr>
        </p:nvSpPr>
        <p:spPr/>
        <p:txBody>
          <a:bodyPr/>
          <a:lstStyle/>
          <a:p>
            <a:r>
              <a:rPr lang="en-US" sz="2400">
                <a:solidFill>
                  <a:srgbClr val="002060"/>
                </a:solidFill>
                <a:latin typeface="Arial"/>
                <a:cs typeface="Arial"/>
              </a:rPr>
              <a:t>Program Abstract </a:t>
            </a:r>
            <a:endParaRPr lang="en-US" sz="2400">
              <a:solidFill>
                <a:srgbClr val="002060"/>
              </a:solidFill>
            </a:endParaRPr>
          </a:p>
        </p:txBody>
      </p:sp>
      <p:sp>
        <p:nvSpPr>
          <p:cNvPr id="3" name="Content Placeholder 2">
            <a:extLst>
              <a:ext uri="{FF2B5EF4-FFF2-40B4-BE49-F238E27FC236}">
                <a16:creationId xmlns:a16="http://schemas.microsoft.com/office/drawing/2014/main" id="{1A771D59-367E-4692-D846-BE71B2F9B295}"/>
              </a:ext>
            </a:extLst>
          </p:cNvPr>
          <p:cNvSpPr>
            <a:spLocks noGrp="1"/>
          </p:cNvSpPr>
          <p:nvPr>
            <p:ph idx="1"/>
          </p:nvPr>
        </p:nvSpPr>
        <p:spPr/>
        <p:txBody>
          <a:bodyPr vert="horz" lIns="91440" tIns="45720" rIns="91440" bIns="45720" rtlCol="0" anchor="t">
            <a:normAutofit/>
          </a:bodyPr>
          <a:lstStyle/>
          <a:p>
            <a:r>
              <a:rPr lang="en-US" b="1">
                <a:solidFill>
                  <a:srgbClr val="002060"/>
                </a:solidFill>
                <a:latin typeface="Arial"/>
                <a:cs typeface="Arial"/>
              </a:rPr>
              <a:t>Describe how the community was given notice of the applicant's intent to apply.</a:t>
            </a:r>
          </a:p>
          <a:p>
            <a:r>
              <a:rPr lang="en-US" b="1">
                <a:solidFill>
                  <a:srgbClr val="002060"/>
                </a:solidFill>
                <a:latin typeface="Arial"/>
                <a:cs typeface="Arial"/>
              </a:rPr>
              <a:t>How the proposal will be available to the community following its submittal.</a:t>
            </a:r>
          </a:p>
          <a:p>
            <a:r>
              <a:rPr lang="en-US" b="1">
                <a:solidFill>
                  <a:srgbClr val="002060"/>
                </a:solidFill>
                <a:latin typeface="Arial"/>
                <a:cs typeface="Arial"/>
              </a:rPr>
              <a:t>Outline the platforms used to ensure reasonable dissemination of applicant's intent to apply as well as the process used to make the proposal available. </a:t>
            </a:r>
            <a:endParaRPr lang="en-US" b="1">
              <a:solidFill>
                <a:srgbClr val="002060"/>
              </a:solidFill>
            </a:endParaRPr>
          </a:p>
        </p:txBody>
      </p:sp>
    </p:spTree>
    <p:extLst>
      <p:ext uri="{BB962C8B-B14F-4D97-AF65-F5344CB8AC3E}">
        <p14:creationId xmlns:p14="http://schemas.microsoft.com/office/powerpoint/2010/main" val="1527659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199B-633A-0FF5-75A1-EFEC51C0E4AE}"/>
              </a:ext>
            </a:extLst>
          </p:cNvPr>
          <p:cNvSpPr>
            <a:spLocks noGrp="1"/>
          </p:cNvSpPr>
          <p:nvPr>
            <p:ph type="title"/>
          </p:nvPr>
        </p:nvSpPr>
        <p:spPr/>
        <p:txBody>
          <a:bodyPr/>
          <a:lstStyle/>
          <a:p>
            <a:r>
              <a:rPr lang="en-US" sz="2400">
                <a:solidFill>
                  <a:srgbClr val="002060"/>
                </a:solidFill>
                <a:latin typeface="Arial"/>
                <a:cs typeface="Arial"/>
              </a:rPr>
              <a:t>Scoring</a:t>
            </a:r>
            <a:endParaRPr lang="en-US" sz="2400">
              <a:solidFill>
                <a:srgbClr val="002060"/>
              </a:solidFill>
            </a:endParaRPr>
          </a:p>
        </p:txBody>
      </p:sp>
      <p:sp>
        <p:nvSpPr>
          <p:cNvPr id="3" name="Content Placeholder 2">
            <a:extLst>
              <a:ext uri="{FF2B5EF4-FFF2-40B4-BE49-F238E27FC236}">
                <a16:creationId xmlns:a16="http://schemas.microsoft.com/office/drawing/2014/main" id="{2D488479-D4FE-1B31-A7A6-6A2CC7DE3FD5}"/>
              </a:ext>
            </a:extLst>
          </p:cNvPr>
          <p:cNvSpPr>
            <a:spLocks noGrp="1"/>
          </p:cNvSpPr>
          <p:nvPr>
            <p:ph idx="1"/>
          </p:nvPr>
        </p:nvSpPr>
        <p:spPr/>
        <p:txBody>
          <a:bodyPr vert="horz" lIns="91440" tIns="45720" rIns="91440" bIns="45720" rtlCol="0" anchor="t">
            <a:normAutofit/>
          </a:bodyPr>
          <a:lstStyle/>
          <a:p>
            <a:pPr marL="0" indent="0">
              <a:buNone/>
            </a:pPr>
            <a:r>
              <a:rPr lang="en-US" b="1">
                <a:solidFill>
                  <a:srgbClr val="002060"/>
                </a:solidFill>
                <a:latin typeface="Arial"/>
                <a:cs typeface="Arial"/>
              </a:rPr>
              <a:t>Needs Assessment (20 Total Points) </a:t>
            </a:r>
            <a:endParaRPr lang="en-US" b="1">
              <a:solidFill>
                <a:srgbClr val="002060"/>
              </a:solidFill>
            </a:endParaRPr>
          </a:p>
          <a:p>
            <a:r>
              <a:rPr lang="en-US">
                <a:latin typeface="Arial"/>
                <a:cs typeface="Arial"/>
              </a:rPr>
              <a:t> </a:t>
            </a:r>
            <a:r>
              <a:rPr lang="en-US">
                <a:solidFill>
                  <a:srgbClr val="002060"/>
                </a:solidFill>
                <a:latin typeface="Arial"/>
                <a:cs typeface="Arial"/>
              </a:rPr>
              <a:t>The Process (4 points) </a:t>
            </a:r>
          </a:p>
          <a:p>
            <a:r>
              <a:rPr lang="en-US">
                <a:solidFill>
                  <a:srgbClr val="002060"/>
                </a:solidFill>
                <a:latin typeface="Arial"/>
                <a:cs typeface="Arial"/>
              </a:rPr>
              <a:t> Specific Needs (10 points) </a:t>
            </a:r>
          </a:p>
          <a:p>
            <a:r>
              <a:rPr lang="en-US">
                <a:solidFill>
                  <a:srgbClr val="002060"/>
                </a:solidFill>
                <a:latin typeface="Arial"/>
                <a:cs typeface="Arial"/>
              </a:rPr>
              <a:t> Program Focus (6 points)</a:t>
            </a:r>
          </a:p>
        </p:txBody>
      </p:sp>
    </p:spTree>
    <p:extLst>
      <p:ext uri="{BB962C8B-B14F-4D97-AF65-F5344CB8AC3E}">
        <p14:creationId xmlns:p14="http://schemas.microsoft.com/office/powerpoint/2010/main" val="1081429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199B-633A-0FF5-75A1-EFEC51C0E4AE}"/>
              </a:ext>
            </a:extLst>
          </p:cNvPr>
          <p:cNvSpPr>
            <a:spLocks noGrp="1"/>
          </p:cNvSpPr>
          <p:nvPr>
            <p:ph type="title"/>
          </p:nvPr>
        </p:nvSpPr>
        <p:spPr/>
        <p:txBody>
          <a:bodyPr/>
          <a:lstStyle/>
          <a:p>
            <a:r>
              <a:rPr lang="en-US" sz="2400">
                <a:solidFill>
                  <a:srgbClr val="002060"/>
                </a:solidFill>
                <a:latin typeface="Arial"/>
                <a:cs typeface="Arial"/>
              </a:rPr>
              <a:t>Scoring</a:t>
            </a:r>
            <a:endParaRPr lang="en-US" sz="2400">
              <a:solidFill>
                <a:srgbClr val="002060"/>
              </a:solidFill>
            </a:endParaRPr>
          </a:p>
        </p:txBody>
      </p:sp>
      <p:sp>
        <p:nvSpPr>
          <p:cNvPr id="3" name="Content Placeholder 2">
            <a:extLst>
              <a:ext uri="{FF2B5EF4-FFF2-40B4-BE49-F238E27FC236}">
                <a16:creationId xmlns:a16="http://schemas.microsoft.com/office/drawing/2014/main" id="{2D488479-D4FE-1B31-A7A6-6A2CC7DE3FD5}"/>
              </a:ext>
            </a:extLst>
          </p:cNvPr>
          <p:cNvSpPr>
            <a:spLocks noGrp="1"/>
          </p:cNvSpPr>
          <p:nvPr>
            <p:ph idx="1"/>
          </p:nvPr>
        </p:nvSpPr>
        <p:spPr/>
        <p:txBody>
          <a:bodyPr vert="horz" lIns="91440" tIns="45720" rIns="91440" bIns="45720" rtlCol="0" anchor="t">
            <a:normAutofit/>
          </a:bodyPr>
          <a:lstStyle/>
          <a:p>
            <a:pPr marL="0" indent="0">
              <a:buNone/>
            </a:pPr>
            <a:r>
              <a:rPr lang="en-US" b="1">
                <a:solidFill>
                  <a:srgbClr val="002060"/>
                </a:solidFill>
                <a:latin typeface="Arial"/>
                <a:cs typeface="Arial"/>
              </a:rPr>
              <a:t>Program Plan and Implementation (42 Total Points) </a:t>
            </a:r>
          </a:p>
          <a:p>
            <a:r>
              <a:rPr lang="en-US">
                <a:solidFill>
                  <a:srgbClr val="002060"/>
                </a:solidFill>
                <a:latin typeface="Arial"/>
                <a:cs typeface="Arial"/>
              </a:rPr>
              <a:t>Program Plan (20 points)</a:t>
            </a:r>
          </a:p>
          <a:p>
            <a:r>
              <a:rPr lang="en-US">
                <a:solidFill>
                  <a:srgbClr val="002060"/>
                </a:solidFill>
                <a:latin typeface="Arial"/>
                <a:cs typeface="Arial"/>
              </a:rPr>
              <a:t>Quality Contact Time (5 points) </a:t>
            </a:r>
          </a:p>
          <a:p>
            <a:r>
              <a:rPr lang="en-US">
                <a:solidFill>
                  <a:srgbClr val="002060"/>
                </a:solidFill>
                <a:latin typeface="Arial"/>
                <a:cs typeface="Arial"/>
              </a:rPr>
              <a:t>Recruitment and Retention (6 points)</a:t>
            </a:r>
          </a:p>
          <a:p>
            <a:r>
              <a:rPr lang="en-US">
                <a:solidFill>
                  <a:srgbClr val="002060"/>
                </a:solidFill>
                <a:latin typeface="Arial"/>
                <a:cs typeface="Arial"/>
              </a:rPr>
              <a:t>Staffing and Professional Development (6 points) </a:t>
            </a:r>
          </a:p>
          <a:p>
            <a:r>
              <a:rPr lang="en-US">
                <a:solidFill>
                  <a:srgbClr val="002060"/>
                </a:solidFill>
                <a:latin typeface="Arial"/>
                <a:cs typeface="Arial"/>
              </a:rPr>
              <a:t>Advisory Council and Operating Partnerships (5 points)</a:t>
            </a:r>
          </a:p>
          <a:p>
            <a:pPr marL="0" indent="0">
              <a:buNone/>
            </a:pPr>
            <a:endParaRPr lang="en-US">
              <a:solidFill>
                <a:srgbClr val="002060"/>
              </a:solidFill>
            </a:endParaRPr>
          </a:p>
          <a:p>
            <a:pPr marL="0" indent="0">
              <a:buNone/>
            </a:pPr>
            <a:endParaRPr lang="en-US">
              <a:solidFill>
                <a:srgbClr val="002060"/>
              </a:solidFill>
              <a:latin typeface="Arial"/>
              <a:cs typeface="Arial"/>
            </a:endParaRPr>
          </a:p>
        </p:txBody>
      </p:sp>
    </p:spTree>
    <p:extLst>
      <p:ext uri="{BB962C8B-B14F-4D97-AF65-F5344CB8AC3E}">
        <p14:creationId xmlns:p14="http://schemas.microsoft.com/office/powerpoint/2010/main" val="1933255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44F2DF-2A54-4961-852D-588C4FC8C55C}"/>
              </a:ext>
            </a:extLst>
          </p:cNvPr>
          <p:cNvSpPr txBox="1"/>
          <p:nvPr/>
        </p:nvSpPr>
        <p:spPr>
          <a:xfrm>
            <a:off x="329912" y="178309"/>
            <a:ext cx="7191807" cy="46166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2400" b="1">
                <a:solidFill>
                  <a:schemeClr val="accent6">
                    <a:lumMod val="50000"/>
                  </a:schemeClr>
                </a:solidFill>
              </a:rPr>
              <a:t>State Board of Education</a:t>
            </a:r>
            <a:r>
              <a:rPr lang="en-US" sz="1000" b="1">
                <a:solidFill>
                  <a:schemeClr val="accent6">
                    <a:lumMod val="50000"/>
                  </a:schemeClr>
                </a:solidFill>
              </a:rPr>
              <a:t>  </a:t>
            </a:r>
            <a:r>
              <a:rPr lang="en-US" sz="1800">
                <a:solidFill>
                  <a:schemeClr val="accent6">
                    <a:lumMod val="50000"/>
                  </a:schemeClr>
                </a:solidFill>
              </a:rPr>
              <a:t>STRATEGIC PLAN GOALS</a:t>
            </a:r>
          </a:p>
        </p:txBody>
      </p:sp>
    </p:spTree>
    <p:extLst>
      <p:ext uri="{BB962C8B-B14F-4D97-AF65-F5344CB8AC3E}">
        <p14:creationId xmlns:p14="http://schemas.microsoft.com/office/powerpoint/2010/main" val="2062115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199B-633A-0FF5-75A1-EFEC51C0E4AE}"/>
              </a:ext>
            </a:extLst>
          </p:cNvPr>
          <p:cNvSpPr>
            <a:spLocks noGrp="1"/>
          </p:cNvSpPr>
          <p:nvPr>
            <p:ph type="title"/>
          </p:nvPr>
        </p:nvSpPr>
        <p:spPr/>
        <p:txBody>
          <a:bodyPr/>
          <a:lstStyle/>
          <a:p>
            <a:r>
              <a:rPr lang="en-US" sz="2400">
                <a:solidFill>
                  <a:srgbClr val="002060"/>
                </a:solidFill>
                <a:latin typeface="Arial"/>
                <a:cs typeface="Arial"/>
              </a:rPr>
              <a:t>Scoring</a:t>
            </a:r>
            <a:endParaRPr lang="en-US" sz="2400">
              <a:solidFill>
                <a:srgbClr val="002060"/>
              </a:solidFill>
            </a:endParaRPr>
          </a:p>
        </p:txBody>
      </p:sp>
      <p:sp>
        <p:nvSpPr>
          <p:cNvPr id="3" name="Content Placeholder 2">
            <a:extLst>
              <a:ext uri="{FF2B5EF4-FFF2-40B4-BE49-F238E27FC236}">
                <a16:creationId xmlns:a16="http://schemas.microsoft.com/office/drawing/2014/main" id="{2D488479-D4FE-1B31-A7A6-6A2CC7DE3FD5}"/>
              </a:ext>
            </a:extLst>
          </p:cNvPr>
          <p:cNvSpPr>
            <a:spLocks noGrp="1"/>
          </p:cNvSpPr>
          <p:nvPr>
            <p:ph idx="1"/>
          </p:nvPr>
        </p:nvSpPr>
        <p:spPr/>
        <p:txBody>
          <a:bodyPr vert="horz" lIns="91440" tIns="45720" rIns="91440" bIns="45720" rtlCol="0" anchor="t">
            <a:normAutofit/>
          </a:bodyPr>
          <a:lstStyle/>
          <a:p>
            <a:pPr marL="0" indent="0">
              <a:buNone/>
            </a:pPr>
            <a:r>
              <a:rPr lang="en-US" b="1">
                <a:solidFill>
                  <a:srgbClr val="002060"/>
                </a:solidFill>
                <a:latin typeface="Arial"/>
                <a:cs typeface="Arial"/>
              </a:rPr>
              <a:t>Program Plan and Implementation (38 Total Points) </a:t>
            </a:r>
          </a:p>
          <a:p>
            <a:r>
              <a:rPr lang="en-US">
                <a:solidFill>
                  <a:srgbClr val="002060"/>
                </a:solidFill>
                <a:latin typeface="Arial"/>
                <a:cs typeface="Arial"/>
              </a:rPr>
              <a:t>Collaboration and Communications (6 points)</a:t>
            </a:r>
          </a:p>
          <a:p>
            <a:r>
              <a:rPr lang="en-US">
                <a:solidFill>
                  <a:srgbClr val="002060"/>
                </a:solidFill>
                <a:latin typeface="Arial"/>
                <a:cs typeface="Arial"/>
              </a:rPr>
              <a:t>Student Safety &amp; Transportation (6 points)</a:t>
            </a:r>
          </a:p>
          <a:p>
            <a:r>
              <a:rPr lang="en-US">
                <a:solidFill>
                  <a:srgbClr val="002060"/>
                </a:solidFill>
                <a:latin typeface="Arial"/>
                <a:cs typeface="Arial"/>
              </a:rPr>
              <a:t>Sustainability Plan (6 points)</a:t>
            </a:r>
          </a:p>
          <a:p>
            <a:r>
              <a:rPr lang="en-US">
                <a:solidFill>
                  <a:srgbClr val="002060"/>
                </a:solidFill>
                <a:latin typeface="Arial"/>
                <a:cs typeface="Arial"/>
              </a:rPr>
              <a:t>Evaluation (10 points)</a:t>
            </a:r>
          </a:p>
          <a:p>
            <a:r>
              <a:rPr lang="en-US">
                <a:solidFill>
                  <a:srgbClr val="002060"/>
                </a:solidFill>
                <a:latin typeface="Arial"/>
                <a:cs typeface="Arial"/>
              </a:rPr>
              <a:t>Budget (10 points)</a:t>
            </a:r>
          </a:p>
          <a:p>
            <a:endParaRPr lang="en-US">
              <a:solidFill>
                <a:srgbClr val="002060"/>
              </a:solidFill>
            </a:endParaRPr>
          </a:p>
          <a:p>
            <a:pPr marL="0" indent="0">
              <a:buNone/>
            </a:pPr>
            <a:endParaRPr lang="en-US">
              <a:solidFill>
                <a:srgbClr val="002060"/>
              </a:solidFill>
              <a:latin typeface="Arial"/>
              <a:cs typeface="Arial"/>
            </a:endParaRPr>
          </a:p>
        </p:txBody>
      </p:sp>
    </p:spTree>
    <p:extLst>
      <p:ext uri="{BB962C8B-B14F-4D97-AF65-F5344CB8AC3E}">
        <p14:creationId xmlns:p14="http://schemas.microsoft.com/office/powerpoint/2010/main" val="313685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4EE5A-91D9-A8A1-6FB2-161FBA9FE60F}"/>
              </a:ext>
            </a:extLst>
          </p:cNvPr>
          <p:cNvSpPr>
            <a:spLocks noGrp="1"/>
          </p:cNvSpPr>
          <p:nvPr>
            <p:ph type="title"/>
          </p:nvPr>
        </p:nvSpPr>
        <p:spPr>
          <a:xfrm>
            <a:off x="232245" y="585990"/>
            <a:ext cx="6938370" cy="3649838"/>
          </a:xfrm>
        </p:spPr>
        <p:txBody>
          <a:bodyPr>
            <a:normAutofit/>
          </a:bodyPr>
          <a:lstStyle/>
          <a:p>
            <a:r>
              <a:rPr lang="en-US">
                <a:solidFill>
                  <a:schemeClr val="bg1">
                    <a:lumMod val="95000"/>
                    <a:lumOff val="5000"/>
                  </a:schemeClr>
                </a:solidFill>
                <a:latin typeface="Arial"/>
                <a:cs typeface="Arial"/>
              </a:rPr>
              <a:t>Grant Award and Responsibilities </a:t>
            </a:r>
          </a:p>
        </p:txBody>
      </p:sp>
    </p:spTree>
    <p:extLst>
      <p:ext uri="{BB962C8B-B14F-4D97-AF65-F5344CB8AC3E}">
        <p14:creationId xmlns:p14="http://schemas.microsoft.com/office/powerpoint/2010/main" val="4252794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8D726-925F-888C-0968-2526E943FA42}"/>
              </a:ext>
            </a:extLst>
          </p:cNvPr>
          <p:cNvSpPr>
            <a:spLocks noGrp="1"/>
          </p:cNvSpPr>
          <p:nvPr>
            <p:ph type="title"/>
          </p:nvPr>
        </p:nvSpPr>
        <p:spPr/>
        <p:txBody>
          <a:bodyPr/>
          <a:lstStyle/>
          <a:p>
            <a:r>
              <a:rPr lang="en-US" sz="2400">
                <a:solidFill>
                  <a:srgbClr val="002060"/>
                </a:solidFill>
                <a:latin typeface="Arial"/>
                <a:cs typeface="Arial"/>
              </a:rPr>
              <a:t>Grant Period and Award Amounts </a:t>
            </a:r>
            <a:endParaRPr lang="en-US" sz="2400">
              <a:solidFill>
                <a:srgbClr val="002060"/>
              </a:solidFill>
            </a:endParaRPr>
          </a:p>
        </p:txBody>
      </p:sp>
      <p:sp>
        <p:nvSpPr>
          <p:cNvPr id="3" name="Content Placeholder 2">
            <a:extLst>
              <a:ext uri="{FF2B5EF4-FFF2-40B4-BE49-F238E27FC236}">
                <a16:creationId xmlns:a16="http://schemas.microsoft.com/office/drawing/2014/main" id="{6E1DCEC2-55CD-CA88-5BA9-DAC26C32EF53}"/>
              </a:ext>
            </a:extLst>
          </p:cNvPr>
          <p:cNvSpPr>
            <a:spLocks noGrp="1"/>
          </p:cNvSpPr>
          <p:nvPr>
            <p:ph idx="1"/>
          </p:nvPr>
        </p:nvSpPr>
        <p:spPr/>
        <p:txBody>
          <a:bodyPr vert="horz" lIns="91440" tIns="45720" rIns="91440" bIns="45720" rtlCol="0" anchor="t">
            <a:normAutofit lnSpcReduction="10000"/>
          </a:bodyPr>
          <a:lstStyle/>
          <a:p>
            <a:r>
              <a:rPr lang="en-US">
                <a:solidFill>
                  <a:schemeClr val="tx1"/>
                </a:solidFill>
                <a:latin typeface="Arial"/>
                <a:cs typeface="Arial"/>
              </a:rPr>
              <a:t>Grants for eligible organizations will range from $50,000-$400,000 per year </a:t>
            </a:r>
          </a:p>
          <a:p>
            <a:r>
              <a:rPr lang="en-US">
                <a:solidFill>
                  <a:schemeClr val="tx1"/>
                </a:solidFill>
                <a:latin typeface="Arial"/>
                <a:cs typeface="Arial"/>
              </a:rPr>
              <a:t>Recipients will receive funding up to</a:t>
            </a:r>
            <a:r>
              <a:rPr lang="en-US">
                <a:latin typeface="Arial"/>
                <a:cs typeface="Arial"/>
              </a:rPr>
              <a:t> </a:t>
            </a:r>
            <a:r>
              <a:rPr lang="en-US" b="1">
                <a:solidFill>
                  <a:srgbClr val="00B050"/>
                </a:solidFill>
                <a:latin typeface="Arial"/>
                <a:cs typeface="Arial"/>
              </a:rPr>
              <a:t>100% for all four (4) years of the grant, </a:t>
            </a:r>
            <a:r>
              <a:rPr lang="en-US">
                <a:solidFill>
                  <a:schemeClr val="tx1"/>
                </a:solidFill>
                <a:latin typeface="Arial"/>
                <a:cs typeface="Arial"/>
              </a:rPr>
              <a:t>pending congressional appropriations.</a:t>
            </a:r>
          </a:p>
          <a:p>
            <a:r>
              <a:rPr lang="en-US">
                <a:solidFill>
                  <a:schemeClr val="tx1"/>
                </a:solidFill>
                <a:latin typeface="Arial"/>
                <a:cs typeface="Arial"/>
              </a:rPr>
              <a:t>Funds are subject to appropriation by the Federal Government </a:t>
            </a:r>
          </a:p>
          <a:p>
            <a:r>
              <a:rPr lang="en-US">
                <a:solidFill>
                  <a:schemeClr val="tx1"/>
                </a:solidFill>
                <a:latin typeface="Arial"/>
                <a:cs typeface="Arial"/>
              </a:rPr>
              <a:t>The approved grant period of 4 years is contingent upon the availability of continued funding, evidence of documented progress, increased student achievement, and adherence to the annual Program Assurances</a:t>
            </a:r>
          </a:p>
          <a:p>
            <a:endParaRPr lang="en-US"/>
          </a:p>
        </p:txBody>
      </p:sp>
    </p:spTree>
    <p:extLst>
      <p:ext uri="{BB962C8B-B14F-4D97-AF65-F5344CB8AC3E}">
        <p14:creationId xmlns:p14="http://schemas.microsoft.com/office/powerpoint/2010/main" val="2177626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71E5A-4B10-4BE3-65C9-599F42A92E83}"/>
              </a:ext>
            </a:extLst>
          </p:cNvPr>
          <p:cNvSpPr>
            <a:spLocks noGrp="1"/>
          </p:cNvSpPr>
          <p:nvPr>
            <p:ph type="title"/>
          </p:nvPr>
        </p:nvSpPr>
        <p:spPr/>
        <p:txBody>
          <a:bodyPr/>
          <a:lstStyle/>
          <a:p>
            <a:r>
              <a:rPr lang="en-US" sz="2400">
                <a:latin typeface="Arial"/>
                <a:cs typeface="Arial"/>
              </a:rPr>
              <a:t>Award Amounts </a:t>
            </a:r>
            <a:endParaRPr lang="en-US" sz="2400"/>
          </a:p>
        </p:txBody>
      </p:sp>
      <p:sp>
        <p:nvSpPr>
          <p:cNvPr id="3" name="Content Placeholder 2">
            <a:extLst>
              <a:ext uri="{FF2B5EF4-FFF2-40B4-BE49-F238E27FC236}">
                <a16:creationId xmlns:a16="http://schemas.microsoft.com/office/drawing/2014/main" id="{FE17E418-4AE3-F30A-231D-B56541D6290B}"/>
              </a:ext>
            </a:extLst>
          </p:cNvPr>
          <p:cNvSpPr>
            <a:spLocks noGrp="1"/>
          </p:cNvSpPr>
          <p:nvPr>
            <p:ph idx="1"/>
          </p:nvPr>
        </p:nvSpPr>
        <p:spPr/>
        <p:txBody>
          <a:bodyPr vert="horz" lIns="91440" tIns="45720" rIns="91440" bIns="45720" rtlCol="0" anchor="t">
            <a:normAutofit/>
          </a:bodyPr>
          <a:lstStyle/>
          <a:p>
            <a:r>
              <a:rPr lang="en-US">
                <a:solidFill>
                  <a:schemeClr val="tx1"/>
                </a:solidFill>
                <a:latin typeface="Arial"/>
                <a:cs typeface="Arial"/>
              </a:rPr>
              <a:t>The MDE reserves the right to negotiate grant award amounts with all grantees. </a:t>
            </a:r>
          </a:p>
          <a:p>
            <a:r>
              <a:rPr lang="en-US">
                <a:solidFill>
                  <a:schemeClr val="tx1"/>
                </a:solidFill>
                <a:latin typeface="Arial"/>
                <a:cs typeface="Arial"/>
              </a:rPr>
              <a:t>Programs must be operational within 30 days of the MDE award notification or within eight weeks from the first day of school, whichever is later</a:t>
            </a:r>
          </a:p>
          <a:p>
            <a:pPr marL="0" indent="0">
              <a:buNone/>
            </a:pPr>
            <a:endParaRPr lang="en-US"/>
          </a:p>
        </p:txBody>
      </p:sp>
    </p:spTree>
    <p:extLst>
      <p:ext uri="{BB962C8B-B14F-4D97-AF65-F5344CB8AC3E}">
        <p14:creationId xmlns:p14="http://schemas.microsoft.com/office/powerpoint/2010/main" val="908468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6FCDE-5BF9-A1C3-CD4F-7730DDF9C222}"/>
              </a:ext>
            </a:extLst>
          </p:cNvPr>
          <p:cNvSpPr>
            <a:spLocks noGrp="1"/>
          </p:cNvSpPr>
          <p:nvPr>
            <p:ph type="title"/>
          </p:nvPr>
        </p:nvSpPr>
        <p:spPr/>
        <p:txBody>
          <a:bodyPr/>
          <a:lstStyle/>
          <a:p>
            <a:r>
              <a:rPr lang="en-US" sz="2400">
                <a:solidFill>
                  <a:srgbClr val="002060"/>
                </a:solidFill>
                <a:latin typeface="Arial"/>
                <a:cs typeface="Arial"/>
              </a:rPr>
              <a:t>Use Of Funds </a:t>
            </a:r>
            <a:endParaRPr lang="en-US" sz="2400">
              <a:solidFill>
                <a:srgbClr val="002060"/>
              </a:solidFill>
            </a:endParaRPr>
          </a:p>
        </p:txBody>
      </p:sp>
      <p:sp>
        <p:nvSpPr>
          <p:cNvPr id="3" name="Content Placeholder 2">
            <a:extLst>
              <a:ext uri="{FF2B5EF4-FFF2-40B4-BE49-F238E27FC236}">
                <a16:creationId xmlns:a16="http://schemas.microsoft.com/office/drawing/2014/main" id="{D72A5551-325F-C3CB-C120-0D2ABBB11C6D}"/>
              </a:ext>
            </a:extLst>
          </p:cNvPr>
          <p:cNvSpPr>
            <a:spLocks noGrp="1"/>
          </p:cNvSpPr>
          <p:nvPr>
            <p:ph idx="1"/>
          </p:nvPr>
        </p:nvSpPr>
        <p:spPr/>
        <p:txBody>
          <a:bodyPr vert="horz" lIns="91440" tIns="45720" rIns="91440" bIns="45720" rtlCol="0" anchor="t">
            <a:normAutofit/>
          </a:bodyPr>
          <a:lstStyle/>
          <a:p>
            <a:pPr marL="0" indent="0">
              <a:buNone/>
            </a:pPr>
            <a:r>
              <a:rPr lang="en-US">
                <a:solidFill>
                  <a:schemeClr val="tx1"/>
                </a:solidFill>
                <a:latin typeface="Arial"/>
                <a:cs typeface="Arial"/>
              </a:rPr>
              <a:t>All applicants </a:t>
            </a:r>
            <a:r>
              <a:rPr lang="en-US">
                <a:solidFill>
                  <a:srgbClr val="00B050"/>
                </a:solidFill>
                <a:latin typeface="Arial"/>
                <a:cs typeface="Arial"/>
              </a:rPr>
              <a:t>MUST </a:t>
            </a:r>
            <a:r>
              <a:rPr lang="en-US">
                <a:solidFill>
                  <a:schemeClr val="tx1"/>
                </a:solidFill>
                <a:latin typeface="Arial"/>
                <a:cs typeface="Arial"/>
              </a:rPr>
              <a:t>meet the following requirements:</a:t>
            </a:r>
            <a:endParaRPr lang="en-US">
              <a:solidFill>
                <a:schemeClr val="tx1"/>
              </a:solidFill>
            </a:endParaRPr>
          </a:p>
          <a:p>
            <a:r>
              <a:rPr lang="en-US">
                <a:solidFill>
                  <a:schemeClr val="tx1"/>
                </a:solidFill>
                <a:latin typeface="Arial"/>
                <a:cs typeface="Arial"/>
              </a:rPr>
              <a:t>A </a:t>
            </a:r>
            <a:r>
              <a:rPr lang="en-US" b="1">
                <a:solidFill>
                  <a:schemeClr val="tx1"/>
                </a:solidFill>
                <a:latin typeface="Arial"/>
                <a:cs typeface="Arial"/>
              </a:rPr>
              <a:t>maximum of 20% </a:t>
            </a:r>
            <a:r>
              <a:rPr lang="en-US">
                <a:solidFill>
                  <a:schemeClr val="tx1"/>
                </a:solidFill>
                <a:latin typeface="Arial"/>
                <a:cs typeface="Arial"/>
              </a:rPr>
              <a:t>of each year's budget can be allocated for activities related to </a:t>
            </a:r>
            <a:r>
              <a:rPr lang="en-US" b="1">
                <a:solidFill>
                  <a:schemeClr val="tx1"/>
                </a:solidFill>
                <a:latin typeface="Arial"/>
                <a:cs typeface="Arial"/>
              </a:rPr>
              <a:t>administration of the 21st CCLC subgrant</a:t>
            </a:r>
            <a:r>
              <a:rPr lang="en-US">
                <a:solidFill>
                  <a:schemeClr val="tx1"/>
                </a:solidFill>
                <a:latin typeface="Arial"/>
                <a:cs typeface="Arial"/>
              </a:rPr>
              <a:t>.</a:t>
            </a:r>
          </a:p>
          <a:p>
            <a:pPr lvl="1"/>
            <a:r>
              <a:rPr lang="en-US" sz="2100" b="1">
                <a:solidFill>
                  <a:schemeClr val="tx1"/>
                </a:solidFill>
                <a:latin typeface="Arial"/>
                <a:cs typeface="Arial"/>
              </a:rPr>
              <a:t>Indirect cost</a:t>
            </a:r>
            <a:r>
              <a:rPr lang="en-US" sz="2100">
                <a:solidFill>
                  <a:schemeClr val="tx1"/>
                </a:solidFill>
                <a:latin typeface="Arial"/>
                <a:cs typeface="Arial"/>
              </a:rPr>
              <a:t> is considered an administrative expense</a:t>
            </a:r>
          </a:p>
          <a:p>
            <a:pPr lvl="1"/>
            <a:r>
              <a:rPr lang="en-US" sz="2100" b="1">
                <a:solidFill>
                  <a:schemeClr val="tx1"/>
                </a:solidFill>
                <a:latin typeface="Arial"/>
                <a:cs typeface="Arial"/>
              </a:rPr>
              <a:t>Evaluation cost </a:t>
            </a:r>
            <a:r>
              <a:rPr lang="en-US" sz="2100">
                <a:solidFill>
                  <a:schemeClr val="tx1"/>
                </a:solidFill>
                <a:latin typeface="Arial"/>
                <a:cs typeface="Arial"/>
              </a:rPr>
              <a:t>is also considered an administrative expense </a:t>
            </a:r>
          </a:p>
          <a:p>
            <a:pPr lvl="2"/>
            <a:r>
              <a:rPr lang="en-US" sz="2100">
                <a:solidFill>
                  <a:srgbClr val="00B050"/>
                </a:solidFill>
                <a:latin typeface="Arial"/>
                <a:cs typeface="Arial"/>
              </a:rPr>
              <a:t>Evaluator’s cost cannot exceed 2% of the total allocation.</a:t>
            </a:r>
          </a:p>
          <a:p>
            <a:pPr marL="0" indent="0">
              <a:buNone/>
            </a:pPr>
            <a:endParaRPr lang="en-US">
              <a:latin typeface="Arial"/>
              <a:cs typeface="Arial"/>
            </a:endParaRPr>
          </a:p>
          <a:p>
            <a:pPr marL="0" indent="0">
              <a:buNone/>
            </a:pPr>
            <a:endParaRPr lang="en-US">
              <a:latin typeface="Arial"/>
              <a:cs typeface="Arial"/>
            </a:endParaRPr>
          </a:p>
        </p:txBody>
      </p:sp>
    </p:spTree>
    <p:extLst>
      <p:ext uri="{BB962C8B-B14F-4D97-AF65-F5344CB8AC3E}">
        <p14:creationId xmlns:p14="http://schemas.microsoft.com/office/powerpoint/2010/main" val="2666541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3DDAF-3519-2578-21DD-96BFAB9BF841}"/>
              </a:ext>
            </a:extLst>
          </p:cNvPr>
          <p:cNvSpPr>
            <a:spLocks noGrp="1"/>
          </p:cNvSpPr>
          <p:nvPr>
            <p:ph type="title"/>
          </p:nvPr>
        </p:nvSpPr>
        <p:spPr/>
        <p:txBody>
          <a:bodyPr/>
          <a:lstStyle/>
          <a:p>
            <a:r>
              <a:rPr lang="en-US" sz="2400">
                <a:latin typeface="Arial"/>
                <a:cs typeface="Arial"/>
              </a:rPr>
              <a:t>Carryover Procedure</a:t>
            </a:r>
            <a:endParaRPr lang="en-US" sz="2400"/>
          </a:p>
        </p:txBody>
      </p:sp>
      <p:sp>
        <p:nvSpPr>
          <p:cNvPr id="3" name="Content Placeholder 2">
            <a:extLst>
              <a:ext uri="{FF2B5EF4-FFF2-40B4-BE49-F238E27FC236}">
                <a16:creationId xmlns:a16="http://schemas.microsoft.com/office/drawing/2014/main" id="{860CD053-A8D4-1A8E-BF76-2FF356407794}"/>
              </a:ext>
            </a:extLst>
          </p:cNvPr>
          <p:cNvSpPr>
            <a:spLocks noGrp="1"/>
          </p:cNvSpPr>
          <p:nvPr>
            <p:ph idx="1"/>
          </p:nvPr>
        </p:nvSpPr>
        <p:spPr/>
        <p:txBody>
          <a:bodyPr vert="horz" lIns="91440" tIns="45720" rIns="91440" bIns="45720" rtlCol="0" anchor="t">
            <a:normAutofit/>
          </a:bodyPr>
          <a:lstStyle/>
          <a:p>
            <a:pPr marL="0" indent="0">
              <a:buNone/>
            </a:pPr>
            <a:r>
              <a:rPr lang="en-US" b="1">
                <a:solidFill>
                  <a:schemeClr val="tx1"/>
                </a:solidFill>
                <a:latin typeface="Arial"/>
                <a:cs typeface="Arial"/>
              </a:rPr>
              <a:t>The MDE will collect all unobligated 21st CCLC funds at the end of the initial grant period and redistribute them to other participating subgrantees, provided that each subgrantee is making substantial progress, which is measured by multiple measures of success (i.e. student achievement) in implementing its 21st CCLC program. </a:t>
            </a:r>
            <a:endParaRPr lang="en-US" b="1">
              <a:solidFill>
                <a:schemeClr val="tx1"/>
              </a:solidFill>
            </a:endParaRPr>
          </a:p>
        </p:txBody>
      </p:sp>
    </p:spTree>
    <p:extLst>
      <p:ext uri="{BB962C8B-B14F-4D97-AF65-F5344CB8AC3E}">
        <p14:creationId xmlns:p14="http://schemas.microsoft.com/office/powerpoint/2010/main" val="4248416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C7AE4-4672-E95F-A3E9-69463891A3A6}"/>
              </a:ext>
            </a:extLst>
          </p:cNvPr>
          <p:cNvSpPr>
            <a:spLocks noGrp="1"/>
          </p:cNvSpPr>
          <p:nvPr>
            <p:ph type="title"/>
          </p:nvPr>
        </p:nvSpPr>
        <p:spPr/>
        <p:txBody>
          <a:bodyPr/>
          <a:lstStyle/>
          <a:p>
            <a:r>
              <a:rPr lang="en-US" sz="2400">
                <a:latin typeface="Arial"/>
                <a:cs typeface="Arial"/>
              </a:rPr>
              <a:t>Fiscal Requirements </a:t>
            </a:r>
            <a:endParaRPr lang="en-US" sz="2400"/>
          </a:p>
        </p:txBody>
      </p:sp>
      <p:sp>
        <p:nvSpPr>
          <p:cNvPr id="3" name="Content Placeholder 2">
            <a:extLst>
              <a:ext uri="{FF2B5EF4-FFF2-40B4-BE49-F238E27FC236}">
                <a16:creationId xmlns:a16="http://schemas.microsoft.com/office/drawing/2014/main" id="{833455F5-DDAB-1A03-2D10-114AB4CBB96F}"/>
              </a:ext>
            </a:extLst>
          </p:cNvPr>
          <p:cNvSpPr>
            <a:spLocks noGrp="1"/>
          </p:cNvSpPr>
          <p:nvPr>
            <p:ph idx="1"/>
          </p:nvPr>
        </p:nvSpPr>
        <p:spPr/>
        <p:txBody>
          <a:bodyPr vert="horz" lIns="91440" tIns="45720" rIns="91440" bIns="45720" rtlCol="0" anchor="t">
            <a:normAutofit/>
          </a:bodyPr>
          <a:lstStyle/>
          <a:p>
            <a:pPr marL="0" indent="0">
              <a:buNone/>
            </a:pPr>
            <a:r>
              <a:rPr lang="en-US" sz="2400" b="1">
                <a:solidFill>
                  <a:schemeClr val="tx1"/>
                </a:solidFill>
                <a:latin typeface="Arial"/>
                <a:cs typeface="Arial"/>
              </a:rPr>
              <a:t>21st CCLC is a reimbursement only grant, meaning all subgrantees must initially expend their own funds prior to receiving reimbursement from the MDE</a:t>
            </a:r>
            <a:endParaRPr lang="en-US" sz="2400" b="1">
              <a:solidFill>
                <a:schemeClr val="tx1"/>
              </a:solidFill>
            </a:endParaRPr>
          </a:p>
        </p:txBody>
      </p:sp>
    </p:spTree>
    <p:extLst>
      <p:ext uri="{BB962C8B-B14F-4D97-AF65-F5344CB8AC3E}">
        <p14:creationId xmlns:p14="http://schemas.microsoft.com/office/powerpoint/2010/main" val="3696192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12B08-82AA-D260-3A02-0858FF7B2A46}"/>
              </a:ext>
            </a:extLst>
          </p:cNvPr>
          <p:cNvSpPr>
            <a:spLocks noGrp="1"/>
          </p:cNvSpPr>
          <p:nvPr>
            <p:ph type="title"/>
          </p:nvPr>
        </p:nvSpPr>
        <p:spPr/>
        <p:txBody>
          <a:bodyPr/>
          <a:lstStyle/>
          <a:p>
            <a:r>
              <a:rPr lang="en-US" sz="2400">
                <a:latin typeface="Arial"/>
                <a:cs typeface="Arial"/>
              </a:rPr>
              <a:t>Allowable Use of Funds</a:t>
            </a:r>
            <a:endParaRPr lang="en-US" sz="2400"/>
          </a:p>
        </p:txBody>
      </p:sp>
      <p:pic>
        <p:nvPicPr>
          <p:cNvPr id="5" name="Picture 4" descr="Table&#10;&#10;Description automatically generated">
            <a:extLst>
              <a:ext uri="{FF2B5EF4-FFF2-40B4-BE49-F238E27FC236}">
                <a16:creationId xmlns:a16="http://schemas.microsoft.com/office/drawing/2014/main" id="{E506F494-1636-0CA0-2D71-66C9E803405E}"/>
              </a:ext>
            </a:extLst>
          </p:cNvPr>
          <p:cNvPicPr>
            <a:picLocks noChangeAspect="1"/>
          </p:cNvPicPr>
          <p:nvPr/>
        </p:nvPicPr>
        <p:blipFill>
          <a:blip r:embed="rId2"/>
          <a:stretch>
            <a:fillRect/>
          </a:stretch>
        </p:blipFill>
        <p:spPr>
          <a:xfrm>
            <a:off x="1524207" y="623688"/>
            <a:ext cx="5901684" cy="3897765"/>
          </a:xfrm>
          <a:prstGeom prst="rect">
            <a:avLst/>
          </a:prstGeom>
        </p:spPr>
      </p:pic>
    </p:spTree>
    <p:extLst>
      <p:ext uri="{BB962C8B-B14F-4D97-AF65-F5344CB8AC3E}">
        <p14:creationId xmlns:p14="http://schemas.microsoft.com/office/powerpoint/2010/main" val="1271766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0F8EC-B817-C062-CC05-41813C1D946E}"/>
              </a:ext>
            </a:extLst>
          </p:cNvPr>
          <p:cNvSpPr>
            <a:spLocks noGrp="1"/>
          </p:cNvSpPr>
          <p:nvPr>
            <p:ph type="title"/>
          </p:nvPr>
        </p:nvSpPr>
        <p:spPr/>
        <p:txBody>
          <a:bodyPr/>
          <a:lstStyle/>
          <a:p>
            <a:r>
              <a:rPr lang="en-US" sz="2400">
                <a:latin typeface="Arial"/>
                <a:cs typeface="Arial"/>
              </a:rPr>
              <a:t>Allowable Use of Funds</a:t>
            </a:r>
            <a:endParaRPr lang="en-US" sz="2400"/>
          </a:p>
        </p:txBody>
      </p:sp>
      <p:pic>
        <p:nvPicPr>
          <p:cNvPr id="5" name="Content Placeholder 4" descr="Timeline&#10;&#10;Description automatically generated">
            <a:extLst>
              <a:ext uri="{FF2B5EF4-FFF2-40B4-BE49-F238E27FC236}">
                <a16:creationId xmlns:a16="http://schemas.microsoft.com/office/drawing/2014/main" id="{461726C5-4FA7-48C0-958D-DF3C5C262093}"/>
              </a:ext>
            </a:extLst>
          </p:cNvPr>
          <p:cNvPicPr>
            <a:picLocks noGrp="1" noChangeAspect="1"/>
          </p:cNvPicPr>
          <p:nvPr>
            <p:ph idx="1"/>
          </p:nvPr>
        </p:nvPicPr>
        <p:blipFill>
          <a:blip r:embed="rId2"/>
          <a:stretch>
            <a:fillRect/>
          </a:stretch>
        </p:blipFill>
        <p:spPr>
          <a:xfrm>
            <a:off x="1071008" y="932906"/>
            <a:ext cx="7362675" cy="2360846"/>
          </a:xfrm>
          <a:prstGeom prst="rect">
            <a:avLst/>
          </a:prstGeom>
        </p:spPr>
      </p:pic>
    </p:spTree>
    <p:extLst>
      <p:ext uri="{BB962C8B-B14F-4D97-AF65-F5344CB8AC3E}">
        <p14:creationId xmlns:p14="http://schemas.microsoft.com/office/powerpoint/2010/main" val="2375532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D02C6-03F6-0C75-7A47-0F5EE31924D6}"/>
              </a:ext>
            </a:extLst>
          </p:cNvPr>
          <p:cNvSpPr>
            <a:spLocks noGrp="1"/>
          </p:cNvSpPr>
          <p:nvPr>
            <p:ph type="title"/>
          </p:nvPr>
        </p:nvSpPr>
        <p:spPr/>
        <p:txBody>
          <a:bodyPr/>
          <a:lstStyle/>
          <a:p>
            <a:r>
              <a:rPr lang="en-US" sz="2400">
                <a:solidFill>
                  <a:srgbClr val="002060"/>
                </a:solidFill>
                <a:latin typeface="Arial"/>
                <a:cs typeface="Arial"/>
              </a:rPr>
              <a:t>Responsibilities of a Fiscal Agent</a:t>
            </a:r>
            <a:endParaRPr lang="en-US" sz="2400">
              <a:solidFill>
                <a:srgbClr val="002060"/>
              </a:solidFill>
            </a:endParaRPr>
          </a:p>
        </p:txBody>
      </p:sp>
      <p:graphicFrame>
        <p:nvGraphicFramePr>
          <p:cNvPr id="5" name="Content Placeholder 2">
            <a:extLst>
              <a:ext uri="{FF2B5EF4-FFF2-40B4-BE49-F238E27FC236}">
                <a16:creationId xmlns:a16="http://schemas.microsoft.com/office/drawing/2014/main" id="{152756C2-CBF0-B388-0688-7AE70C384E4F}"/>
              </a:ext>
            </a:extLst>
          </p:cNvPr>
          <p:cNvGraphicFramePr>
            <a:graphicFrameLocks noGrp="1"/>
          </p:cNvGraphicFramePr>
          <p:nvPr>
            <p:ph idx="1"/>
          </p:nvPr>
        </p:nvGraphicFramePr>
        <p:xfrm>
          <a:off x="628650" y="874987"/>
          <a:ext cx="7886700" cy="3287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9408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C5420-D683-7633-27DB-F9A58FC3D246}"/>
              </a:ext>
            </a:extLst>
          </p:cNvPr>
          <p:cNvSpPr>
            <a:spLocks noGrp="1"/>
          </p:cNvSpPr>
          <p:nvPr>
            <p:ph type="title"/>
          </p:nvPr>
        </p:nvSpPr>
        <p:spPr>
          <a:xfrm>
            <a:off x="306492" y="383583"/>
            <a:ext cx="5454112" cy="3766081"/>
          </a:xfrm>
        </p:spPr>
        <p:txBody>
          <a:bodyPr/>
          <a:lstStyle/>
          <a:p>
            <a:r>
              <a:rPr lang="en-US">
                <a:latin typeface="Arial"/>
                <a:cs typeface="Arial"/>
              </a:rPr>
              <a:t>Microsoft Teams Reminders</a:t>
            </a:r>
            <a:endParaRPr lang="en-US"/>
          </a:p>
        </p:txBody>
      </p:sp>
    </p:spTree>
    <p:extLst>
      <p:ext uri="{BB962C8B-B14F-4D97-AF65-F5344CB8AC3E}">
        <p14:creationId xmlns:p14="http://schemas.microsoft.com/office/powerpoint/2010/main" val="28796366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77098-1BB7-E7A5-F6CF-6B779EB0F087}"/>
              </a:ext>
            </a:extLst>
          </p:cNvPr>
          <p:cNvSpPr>
            <a:spLocks noGrp="1"/>
          </p:cNvSpPr>
          <p:nvPr>
            <p:ph type="title"/>
          </p:nvPr>
        </p:nvSpPr>
        <p:spPr/>
        <p:txBody>
          <a:bodyPr/>
          <a:lstStyle/>
          <a:p>
            <a:r>
              <a:rPr lang="en-US" sz="2800">
                <a:solidFill>
                  <a:srgbClr val="002060"/>
                </a:solidFill>
                <a:latin typeface="Arial"/>
                <a:cs typeface="Arial"/>
              </a:rPr>
              <a:t>Responsibilities of a Fiscal Agent</a:t>
            </a:r>
            <a:endParaRPr lang="en-US" sz="2800">
              <a:solidFill>
                <a:srgbClr val="002060"/>
              </a:solidFill>
            </a:endParaRPr>
          </a:p>
        </p:txBody>
      </p:sp>
      <p:graphicFrame>
        <p:nvGraphicFramePr>
          <p:cNvPr id="9" name="Content Placeholder 2">
            <a:extLst>
              <a:ext uri="{FF2B5EF4-FFF2-40B4-BE49-F238E27FC236}">
                <a16:creationId xmlns:a16="http://schemas.microsoft.com/office/drawing/2014/main" id="{4EFFE5DC-C8BC-4A1E-661A-BE95812589B6}"/>
              </a:ext>
            </a:extLst>
          </p:cNvPr>
          <p:cNvGraphicFramePr>
            <a:graphicFrameLocks noGrp="1"/>
          </p:cNvGraphicFramePr>
          <p:nvPr>
            <p:ph idx="1"/>
          </p:nvPr>
        </p:nvGraphicFramePr>
        <p:xfrm>
          <a:off x="628650" y="874987"/>
          <a:ext cx="7886700" cy="3287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33912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EE5C7-10C4-0CAE-FD4C-5787681B0D79}"/>
              </a:ext>
            </a:extLst>
          </p:cNvPr>
          <p:cNvSpPr>
            <a:spLocks noGrp="1"/>
          </p:cNvSpPr>
          <p:nvPr>
            <p:ph type="title"/>
          </p:nvPr>
        </p:nvSpPr>
        <p:spPr/>
        <p:txBody>
          <a:bodyPr/>
          <a:lstStyle/>
          <a:p>
            <a:r>
              <a:rPr lang="en-US" sz="2400">
                <a:latin typeface="Arial"/>
                <a:cs typeface="Arial"/>
              </a:rPr>
              <a:t>Audit</a:t>
            </a:r>
            <a:endParaRPr lang="en-US" sz="2400"/>
          </a:p>
        </p:txBody>
      </p:sp>
      <p:sp>
        <p:nvSpPr>
          <p:cNvPr id="3" name="Content Placeholder 2">
            <a:extLst>
              <a:ext uri="{FF2B5EF4-FFF2-40B4-BE49-F238E27FC236}">
                <a16:creationId xmlns:a16="http://schemas.microsoft.com/office/drawing/2014/main" id="{61EA13AF-6EE1-875F-9E50-92A05CF78663}"/>
              </a:ext>
            </a:extLst>
          </p:cNvPr>
          <p:cNvSpPr>
            <a:spLocks noGrp="1"/>
          </p:cNvSpPr>
          <p:nvPr>
            <p:ph idx="1"/>
          </p:nvPr>
        </p:nvSpPr>
        <p:spPr/>
        <p:txBody>
          <a:bodyPr vert="horz" lIns="91440" tIns="45720" rIns="91440" bIns="45720" rtlCol="0" anchor="t">
            <a:normAutofit/>
          </a:bodyPr>
          <a:lstStyle/>
          <a:p>
            <a:r>
              <a:rPr lang="en-US">
                <a:solidFill>
                  <a:schemeClr val="tx1"/>
                </a:solidFill>
                <a:latin typeface="Arial"/>
                <a:cs typeface="Arial"/>
              </a:rPr>
              <a:t>Any non-federal entity that expends $1,000,000 or more in a year in federal awards shall have a single or program specific audit conducted for that year in accordance with the provisions of 2 C.F.R. Part 200 Subpart F. </a:t>
            </a:r>
          </a:p>
          <a:p>
            <a:r>
              <a:rPr lang="en-US">
                <a:solidFill>
                  <a:schemeClr val="tx1"/>
                </a:solidFill>
                <a:latin typeface="Arial"/>
                <a:cs typeface="Arial"/>
              </a:rPr>
              <a:t>If the non-federal entity did not expend $1,000,000 or more in a year in federal awards, a letter MUST be provided stating that this requirement does not apply.</a:t>
            </a:r>
          </a:p>
          <a:p>
            <a:r>
              <a:rPr lang="en-US" b="1">
                <a:solidFill>
                  <a:schemeClr val="tx1"/>
                </a:solidFill>
                <a:latin typeface="Arial"/>
                <a:cs typeface="Arial"/>
              </a:rPr>
              <a:t>All applicants must complete section 18 of the Program Specific Assurances (Form 4)</a:t>
            </a:r>
            <a:r>
              <a:rPr lang="en-US" b="1">
                <a:latin typeface="Arial"/>
                <a:cs typeface="Arial"/>
              </a:rPr>
              <a:t>. </a:t>
            </a:r>
          </a:p>
        </p:txBody>
      </p:sp>
    </p:spTree>
    <p:extLst>
      <p:ext uri="{BB962C8B-B14F-4D97-AF65-F5344CB8AC3E}">
        <p14:creationId xmlns:p14="http://schemas.microsoft.com/office/powerpoint/2010/main" val="23217254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460D6-14D2-DF34-0C26-7B916CE21C5C}"/>
              </a:ext>
            </a:extLst>
          </p:cNvPr>
          <p:cNvSpPr>
            <a:spLocks noGrp="1"/>
          </p:cNvSpPr>
          <p:nvPr>
            <p:ph type="title"/>
          </p:nvPr>
        </p:nvSpPr>
        <p:spPr/>
        <p:txBody>
          <a:bodyPr/>
          <a:lstStyle/>
          <a:p>
            <a:r>
              <a:rPr lang="en-US" sz="2400">
                <a:latin typeface="Arial"/>
                <a:cs typeface="Arial"/>
              </a:rPr>
              <a:t>Important Dates</a:t>
            </a:r>
            <a:endParaRPr lang="en-US" sz="2400"/>
          </a:p>
        </p:txBody>
      </p:sp>
      <p:sp>
        <p:nvSpPr>
          <p:cNvPr id="3" name="Content Placeholder 2">
            <a:extLst>
              <a:ext uri="{FF2B5EF4-FFF2-40B4-BE49-F238E27FC236}">
                <a16:creationId xmlns:a16="http://schemas.microsoft.com/office/drawing/2014/main" id="{494E9242-24A5-9BDC-D94D-7B287C9BF2DF}"/>
              </a:ext>
            </a:extLst>
          </p:cNvPr>
          <p:cNvSpPr>
            <a:spLocks noGrp="1"/>
          </p:cNvSpPr>
          <p:nvPr>
            <p:ph idx="1"/>
          </p:nvPr>
        </p:nvSpPr>
        <p:spPr/>
        <p:txBody>
          <a:bodyPr vert="horz" lIns="91440" tIns="45720" rIns="91440" bIns="45720" rtlCol="0" anchor="t">
            <a:normAutofit/>
          </a:bodyPr>
          <a:lstStyle/>
          <a:p>
            <a:pPr>
              <a:buFont typeface="Arial"/>
              <a:buChar char="•"/>
            </a:pPr>
            <a:r>
              <a:rPr lang="en-US">
                <a:solidFill>
                  <a:schemeClr val="tx1"/>
                </a:solidFill>
                <a:latin typeface="Arial"/>
                <a:cs typeface="Arial"/>
              </a:rPr>
              <a:t>June 6, 2025 - Deadline for Submitting questions to </a:t>
            </a:r>
            <a:r>
              <a:rPr lang="en-US">
                <a:latin typeface="Arial"/>
                <a:cs typeface="Arial"/>
                <a:hlinkClick r:id="rId2"/>
              </a:rPr>
              <a:t>21century@mdek12.org</a:t>
            </a:r>
            <a:endParaRPr lang="en-US">
              <a:latin typeface="Arial"/>
              <a:cs typeface="Arial"/>
            </a:endParaRPr>
          </a:p>
          <a:p>
            <a:pPr>
              <a:buFont typeface="Arial"/>
              <a:buChar char="•"/>
            </a:pPr>
            <a:r>
              <a:rPr lang="en-US">
                <a:solidFill>
                  <a:schemeClr val="tx1"/>
                </a:solidFill>
                <a:latin typeface="Arial"/>
                <a:cs typeface="Arial"/>
              </a:rPr>
              <a:t>June 11, 2025 - Questions will be posted to the MDE website </a:t>
            </a:r>
          </a:p>
          <a:p>
            <a:pPr>
              <a:buFont typeface="Arial"/>
              <a:buChar char="•"/>
            </a:pPr>
            <a:r>
              <a:rPr lang="en-US">
                <a:solidFill>
                  <a:schemeClr val="tx1"/>
                </a:solidFill>
                <a:latin typeface="Arial"/>
                <a:cs typeface="Arial"/>
              </a:rPr>
              <a:t>June 30, 2025 - Deadline for Proposal Submission by 2:00 p.m. CST</a:t>
            </a:r>
          </a:p>
        </p:txBody>
      </p:sp>
    </p:spTree>
    <p:extLst>
      <p:ext uri="{BB962C8B-B14F-4D97-AF65-F5344CB8AC3E}">
        <p14:creationId xmlns:p14="http://schemas.microsoft.com/office/powerpoint/2010/main" val="6515979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FB87B-6C78-6689-4384-0C6C77A9ACCA}"/>
              </a:ext>
            </a:extLst>
          </p:cNvPr>
          <p:cNvSpPr>
            <a:spLocks noGrp="1"/>
          </p:cNvSpPr>
          <p:nvPr>
            <p:ph type="title"/>
          </p:nvPr>
        </p:nvSpPr>
        <p:spPr/>
        <p:txBody>
          <a:bodyPr/>
          <a:lstStyle/>
          <a:p>
            <a:r>
              <a:rPr lang="en-US">
                <a:latin typeface="Arial"/>
                <a:cs typeface="Arial"/>
              </a:rPr>
              <a:t>Submission and Delivery</a:t>
            </a:r>
            <a:endParaRPr lang="en-US"/>
          </a:p>
        </p:txBody>
      </p:sp>
      <p:sp>
        <p:nvSpPr>
          <p:cNvPr id="3" name="Content Placeholder 2">
            <a:extLst>
              <a:ext uri="{FF2B5EF4-FFF2-40B4-BE49-F238E27FC236}">
                <a16:creationId xmlns:a16="http://schemas.microsoft.com/office/drawing/2014/main" id="{6C9E0B49-CC47-3445-A050-64A4B79AE5E4}"/>
              </a:ext>
            </a:extLst>
          </p:cNvPr>
          <p:cNvSpPr>
            <a:spLocks noGrp="1"/>
          </p:cNvSpPr>
          <p:nvPr>
            <p:ph idx="1"/>
          </p:nvPr>
        </p:nvSpPr>
        <p:spPr/>
        <p:txBody>
          <a:bodyPr vert="horz" lIns="91440" tIns="45720" rIns="91440" bIns="45720" rtlCol="0" anchor="t">
            <a:normAutofit/>
          </a:bodyPr>
          <a:lstStyle/>
          <a:p>
            <a:pPr>
              <a:lnSpc>
                <a:spcPct val="90000"/>
              </a:lnSpc>
            </a:pPr>
            <a:r>
              <a:rPr lang="en-US">
                <a:solidFill>
                  <a:schemeClr val="tx1"/>
                </a:solidFill>
                <a:latin typeface="Arial"/>
                <a:cs typeface="Arial"/>
              </a:rPr>
              <a:t>A signed proposal packet shall be submitted electronically in a PDF format via RFXS no later than Monday</a:t>
            </a:r>
            <a:r>
              <a:rPr lang="en-US" b="1" u="sng">
                <a:solidFill>
                  <a:schemeClr val="tx1"/>
                </a:solidFill>
                <a:latin typeface="Arial"/>
                <a:cs typeface="Arial"/>
              </a:rPr>
              <a:t>, June 30, 2025, by 2:00 p.m. Central Standard Time (CST).</a:t>
            </a:r>
            <a:r>
              <a:rPr lang="en-US" b="1">
                <a:solidFill>
                  <a:schemeClr val="tx1"/>
                </a:solidFill>
                <a:latin typeface="Arial"/>
                <a:cs typeface="Arial"/>
              </a:rPr>
              <a:t> </a:t>
            </a:r>
          </a:p>
          <a:p>
            <a:pPr>
              <a:lnSpc>
                <a:spcPct val="90000"/>
              </a:lnSpc>
            </a:pPr>
            <a:r>
              <a:rPr lang="en-US">
                <a:solidFill>
                  <a:schemeClr val="tx1"/>
                </a:solidFill>
                <a:latin typeface="Arial"/>
                <a:cs typeface="Arial"/>
              </a:rPr>
              <a:t>Proposals received after the time designated in the solicitation shall be considered late and shall not be considered for an award. </a:t>
            </a:r>
          </a:p>
          <a:p>
            <a:pPr>
              <a:lnSpc>
                <a:spcPct val="90000"/>
              </a:lnSpc>
            </a:pPr>
            <a:r>
              <a:rPr lang="en-US">
                <a:solidFill>
                  <a:schemeClr val="tx1"/>
                </a:solidFill>
                <a:latin typeface="Arial"/>
                <a:cs typeface="Arial"/>
              </a:rPr>
              <a:t>The subject line shall specify the name of the solicitation and the name of the entity submitting the response.</a:t>
            </a:r>
          </a:p>
          <a:p>
            <a:pPr marL="0" indent="0">
              <a:lnSpc>
                <a:spcPct val="90000"/>
              </a:lnSpc>
              <a:buNone/>
            </a:pPr>
            <a:endParaRPr lang="en-US" b="1">
              <a:solidFill>
                <a:schemeClr val="tx1"/>
              </a:solidFill>
              <a:latin typeface="Arial"/>
              <a:cs typeface="Arial"/>
            </a:endParaRPr>
          </a:p>
          <a:p>
            <a:pPr marL="0" indent="0">
              <a:lnSpc>
                <a:spcPct val="90000"/>
              </a:lnSpc>
              <a:buNone/>
            </a:pPr>
            <a:endParaRPr lang="en-US" b="1">
              <a:latin typeface="Arial"/>
              <a:cs typeface="Arial"/>
            </a:endParaRPr>
          </a:p>
        </p:txBody>
      </p:sp>
    </p:spTree>
    <p:extLst>
      <p:ext uri="{BB962C8B-B14F-4D97-AF65-F5344CB8AC3E}">
        <p14:creationId xmlns:p14="http://schemas.microsoft.com/office/powerpoint/2010/main" val="5020733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208A7-739B-FE18-04A9-99D61489818C}"/>
              </a:ext>
            </a:extLst>
          </p:cNvPr>
          <p:cNvSpPr>
            <a:spLocks noGrp="1"/>
          </p:cNvSpPr>
          <p:nvPr>
            <p:ph type="title"/>
          </p:nvPr>
        </p:nvSpPr>
        <p:spPr/>
        <p:txBody>
          <a:bodyPr/>
          <a:lstStyle/>
          <a:p>
            <a:r>
              <a:rPr lang="en-US">
                <a:latin typeface="Arial"/>
                <a:cs typeface="Arial"/>
              </a:rPr>
              <a:t>Submission and Delivery</a:t>
            </a:r>
            <a:endParaRPr lang="en-US"/>
          </a:p>
        </p:txBody>
      </p:sp>
      <p:sp>
        <p:nvSpPr>
          <p:cNvPr id="3" name="Content Placeholder 2">
            <a:extLst>
              <a:ext uri="{FF2B5EF4-FFF2-40B4-BE49-F238E27FC236}">
                <a16:creationId xmlns:a16="http://schemas.microsoft.com/office/drawing/2014/main" id="{4FCDB516-0CA6-F831-8E68-785D711A9E42}"/>
              </a:ext>
            </a:extLst>
          </p:cNvPr>
          <p:cNvSpPr>
            <a:spLocks noGrp="1"/>
          </p:cNvSpPr>
          <p:nvPr>
            <p:ph idx="1"/>
          </p:nvPr>
        </p:nvSpPr>
        <p:spPr/>
        <p:txBody>
          <a:bodyPr vert="horz" lIns="91440" tIns="45720" rIns="91440" bIns="45720" rtlCol="0" anchor="t">
            <a:normAutofit/>
          </a:bodyPr>
          <a:lstStyle/>
          <a:p>
            <a:pPr marL="0" indent="0">
              <a:lnSpc>
                <a:spcPct val="90000"/>
              </a:lnSpc>
              <a:buNone/>
            </a:pPr>
            <a:r>
              <a:rPr lang="en-US">
                <a:solidFill>
                  <a:schemeClr val="tx1"/>
                </a:solidFill>
                <a:latin typeface="Arial"/>
                <a:cs typeface="Arial"/>
              </a:rPr>
              <a:t>OR</a:t>
            </a:r>
          </a:p>
          <a:p>
            <a:pPr>
              <a:lnSpc>
                <a:spcPct val="90000"/>
              </a:lnSpc>
            </a:pPr>
            <a:r>
              <a:rPr lang="en-US">
                <a:solidFill>
                  <a:schemeClr val="tx1"/>
                </a:solidFill>
                <a:latin typeface="Arial"/>
                <a:cs typeface="Arial"/>
              </a:rPr>
              <a:t>An original signed proposal packet with number (1) copy shall be shipped/mailed and received in a sealed envelope at the MDE no later than Monday</a:t>
            </a:r>
            <a:r>
              <a:rPr lang="en-US" b="1" u="sng">
                <a:solidFill>
                  <a:schemeClr val="tx1"/>
                </a:solidFill>
                <a:latin typeface="Arial"/>
                <a:cs typeface="Arial"/>
              </a:rPr>
              <a:t>, June 30, 2025 by 2:00 p.m. Central Standard Time (CST).</a:t>
            </a:r>
            <a:r>
              <a:rPr lang="en-US" b="1">
                <a:solidFill>
                  <a:schemeClr val="tx1"/>
                </a:solidFill>
                <a:latin typeface="Arial"/>
                <a:cs typeface="Arial"/>
              </a:rPr>
              <a:t> </a:t>
            </a:r>
          </a:p>
          <a:p>
            <a:pPr>
              <a:lnSpc>
                <a:spcPct val="90000"/>
              </a:lnSpc>
            </a:pPr>
            <a:r>
              <a:rPr lang="en-US">
                <a:solidFill>
                  <a:schemeClr val="tx1"/>
                </a:solidFill>
                <a:latin typeface="Arial"/>
                <a:cs typeface="Arial"/>
              </a:rPr>
              <a:t>The return address label must be visible on the sealed envelope and include the name of the individual/entity submitting a response.</a:t>
            </a:r>
          </a:p>
        </p:txBody>
      </p:sp>
    </p:spTree>
    <p:extLst>
      <p:ext uri="{BB962C8B-B14F-4D97-AF65-F5344CB8AC3E}">
        <p14:creationId xmlns:p14="http://schemas.microsoft.com/office/powerpoint/2010/main" val="7075769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29227-57DE-A13D-08FE-18473FCD5F28}"/>
              </a:ext>
            </a:extLst>
          </p:cNvPr>
          <p:cNvSpPr>
            <a:spLocks noGrp="1"/>
          </p:cNvSpPr>
          <p:nvPr>
            <p:ph type="title"/>
          </p:nvPr>
        </p:nvSpPr>
        <p:spPr/>
        <p:txBody>
          <a:bodyPr/>
          <a:lstStyle/>
          <a:p>
            <a:r>
              <a:rPr lang="en-US" sz="2000">
                <a:solidFill>
                  <a:srgbClr val="0070C0"/>
                </a:solidFill>
                <a:latin typeface="Arial"/>
                <a:cs typeface="Arial"/>
              </a:rPr>
              <a:t>Submission and Delivery</a:t>
            </a:r>
            <a:endParaRPr lang="en-US" sz="2000">
              <a:solidFill>
                <a:srgbClr val="0070C0"/>
              </a:solidFill>
            </a:endParaRPr>
          </a:p>
        </p:txBody>
      </p:sp>
      <p:sp>
        <p:nvSpPr>
          <p:cNvPr id="3" name="Content Placeholder 2">
            <a:extLst>
              <a:ext uri="{FF2B5EF4-FFF2-40B4-BE49-F238E27FC236}">
                <a16:creationId xmlns:a16="http://schemas.microsoft.com/office/drawing/2014/main" id="{2C2BD607-D88E-1F26-BFD1-F0BD96619F83}"/>
              </a:ext>
            </a:extLst>
          </p:cNvPr>
          <p:cNvSpPr>
            <a:spLocks noGrp="1"/>
          </p:cNvSpPr>
          <p:nvPr>
            <p:ph idx="1"/>
          </p:nvPr>
        </p:nvSpPr>
        <p:spPr/>
        <p:txBody>
          <a:bodyPr vert="horz" lIns="91440" tIns="45720" rIns="91440" bIns="45720" rtlCol="0" anchor="t">
            <a:normAutofit lnSpcReduction="10000"/>
          </a:bodyPr>
          <a:lstStyle/>
          <a:p>
            <a:r>
              <a:rPr lang="en-US">
                <a:solidFill>
                  <a:schemeClr val="tx1"/>
                </a:solidFill>
                <a:latin typeface="Arial"/>
                <a:cs typeface="Arial"/>
              </a:rPr>
              <a:t>Timely submission of the proposal package is the sole responsibility of the Applicant.</a:t>
            </a:r>
          </a:p>
          <a:p>
            <a:r>
              <a:rPr lang="en-US">
                <a:solidFill>
                  <a:schemeClr val="tx1"/>
                </a:solidFill>
                <a:latin typeface="Arial"/>
                <a:cs typeface="Arial"/>
              </a:rPr>
              <a:t>Any proposal shipped or mailed MUST be verified, date and time stamped, and recorded by an MDE mailroom staff.</a:t>
            </a:r>
          </a:p>
          <a:p>
            <a:r>
              <a:rPr lang="en-US">
                <a:solidFill>
                  <a:schemeClr val="tx1"/>
                </a:solidFill>
                <a:latin typeface="Arial"/>
                <a:cs typeface="Arial"/>
              </a:rPr>
              <a:t>Packages that are delivered at the MDE in person by the applicant or a representative will NOT be opened. Packages received by shipping/mail without the appropriate acceptance by the MDE mailroom staff or is received and recorded AFTER the submission deadline will NOT be considered for an award.</a:t>
            </a:r>
          </a:p>
          <a:p>
            <a:endParaRPr lang="en-US">
              <a:latin typeface="Arial"/>
              <a:cs typeface="Arial"/>
            </a:endParaRPr>
          </a:p>
        </p:txBody>
      </p:sp>
    </p:spTree>
    <p:extLst>
      <p:ext uri="{BB962C8B-B14F-4D97-AF65-F5344CB8AC3E}">
        <p14:creationId xmlns:p14="http://schemas.microsoft.com/office/powerpoint/2010/main" val="23284310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54DC62-F742-A170-37A8-E70F66EB1ACD}"/>
              </a:ext>
            </a:extLst>
          </p:cNvPr>
          <p:cNvSpPr>
            <a:spLocks noGrp="1"/>
          </p:cNvSpPr>
          <p:nvPr>
            <p:ph type="title"/>
          </p:nvPr>
        </p:nvSpPr>
        <p:spPr>
          <a:xfrm>
            <a:off x="306492" y="546315"/>
            <a:ext cx="4358124" cy="3591731"/>
          </a:xfrm>
        </p:spPr>
        <p:txBody>
          <a:bodyPr vert="horz" lIns="91440" tIns="45720" rIns="91440" bIns="45720" rtlCol="0" anchor="b" anchorCtr="0">
            <a:noAutofit/>
          </a:bodyPr>
          <a:lstStyle/>
          <a:p>
            <a:r>
              <a:rPr lang="en-US">
                <a:latin typeface="Arial"/>
                <a:cs typeface="Arial"/>
              </a:rPr>
              <a:t>Proposal Forms &amp; Attachments</a:t>
            </a:r>
            <a:endParaRPr lang="en-US"/>
          </a:p>
        </p:txBody>
      </p:sp>
      <p:sp>
        <p:nvSpPr>
          <p:cNvPr id="2" name="Footer Placeholder 1">
            <a:extLst>
              <a:ext uri="{FF2B5EF4-FFF2-40B4-BE49-F238E27FC236}">
                <a16:creationId xmlns:a16="http://schemas.microsoft.com/office/drawing/2014/main" id="{DB67DAF3-4F86-B604-2474-DD1D42C1A046}"/>
              </a:ext>
            </a:extLst>
          </p:cNvPr>
          <p:cNvSpPr>
            <a:spLocks noGrp="1"/>
          </p:cNvSpPr>
          <p:nvPr>
            <p:ph type="ftr" sz="quarter" idx="4294967295"/>
          </p:nvPr>
        </p:nvSpPr>
        <p:spPr>
          <a:xfrm>
            <a:off x="0" y="4767263"/>
            <a:ext cx="3086100" cy="274637"/>
          </a:xfrm>
        </p:spPr>
        <p:txBody>
          <a:bodyPr/>
          <a:lstStyle/>
          <a:p>
            <a:r>
              <a:rPr lang="en-US"/>
              <a:t>3</a:t>
            </a:r>
          </a:p>
        </p:txBody>
      </p:sp>
    </p:spTree>
    <p:extLst>
      <p:ext uri="{BB962C8B-B14F-4D97-AF65-F5344CB8AC3E}">
        <p14:creationId xmlns:p14="http://schemas.microsoft.com/office/powerpoint/2010/main" val="10480330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3E165-DADD-141B-5FC3-FDAB0E2C55C9}"/>
              </a:ext>
            </a:extLst>
          </p:cNvPr>
          <p:cNvSpPr>
            <a:spLocks noGrp="1"/>
          </p:cNvSpPr>
          <p:nvPr>
            <p:ph type="title"/>
          </p:nvPr>
        </p:nvSpPr>
        <p:spPr/>
        <p:txBody>
          <a:bodyPr/>
          <a:lstStyle/>
          <a:p>
            <a:r>
              <a:rPr lang="en-US" sz="2800">
                <a:latin typeface="Arial"/>
                <a:cs typeface="Arial"/>
              </a:rPr>
              <a:t>Proposal Forms and Attachments - LEAs</a:t>
            </a:r>
            <a:endParaRPr lang="en-US" sz="2800"/>
          </a:p>
        </p:txBody>
      </p:sp>
      <p:sp>
        <p:nvSpPr>
          <p:cNvPr id="3" name="Content Placeholder 2">
            <a:extLst>
              <a:ext uri="{FF2B5EF4-FFF2-40B4-BE49-F238E27FC236}">
                <a16:creationId xmlns:a16="http://schemas.microsoft.com/office/drawing/2014/main" id="{B94B5854-3194-4C5B-3FBE-7FC6BE044B36}"/>
              </a:ext>
            </a:extLst>
          </p:cNvPr>
          <p:cNvSpPr>
            <a:spLocks noGrp="1"/>
          </p:cNvSpPr>
          <p:nvPr>
            <p:ph idx="1"/>
          </p:nvPr>
        </p:nvSpPr>
        <p:spPr/>
        <p:txBody>
          <a:bodyPr vert="horz" lIns="91440" tIns="45720" rIns="91440" bIns="45720" rtlCol="0" anchor="t">
            <a:normAutofit lnSpcReduction="10000"/>
          </a:bodyPr>
          <a:lstStyle/>
          <a:p>
            <a:pPr>
              <a:buFont typeface="Wingdings" panose="020B0604020202020204" pitchFamily="34" charset="0"/>
              <a:buChar char="§"/>
            </a:pPr>
            <a:r>
              <a:rPr lang="en-US">
                <a:solidFill>
                  <a:schemeClr val="tx1"/>
                </a:solidFill>
                <a:latin typeface="Arial"/>
                <a:cs typeface="Arial"/>
              </a:rPr>
              <a:t>Proposal Cover Page (Form 1) </a:t>
            </a:r>
            <a:r>
              <a:rPr lang="en-US">
                <a:solidFill>
                  <a:srgbClr val="00B050"/>
                </a:solidFill>
                <a:latin typeface="Arial"/>
                <a:cs typeface="Arial"/>
              </a:rPr>
              <a:t>(Required Signature(s))</a:t>
            </a:r>
            <a:endParaRPr lang="en-US">
              <a:solidFill>
                <a:srgbClr val="00B050"/>
              </a:solidFill>
            </a:endParaRPr>
          </a:p>
          <a:p>
            <a:pPr>
              <a:buFont typeface="Wingdings" panose="020B0604020202020204" pitchFamily="34" charset="0"/>
              <a:buChar char="§"/>
            </a:pPr>
            <a:r>
              <a:rPr lang="en-US">
                <a:solidFill>
                  <a:schemeClr val="tx1"/>
                </a:solidFill>
                <a:latin typeface="Arial"/>
                <a:cs typeface="Arial"/>
              </a:rPr>
              <a:t>Assurances (Form 2) </a:t>
            </a:r>
            <a:r>
              <a:rPr lang="en-US">
                <a:solidFill>
                  <a:srgbClr val="00B050"/>
                </a:solidFill>
                <a:latin typeface="Arial"/>
                <a:cs typeface="Arial"/>
              </a:rPr>
              <a:t>(Required Signature(s))</a:t>
            </a:r>
            <a:endParaRPr lang="en-US">
              <a:solidFill>
                <a:srgbClr val="00B050"/>
              </a:solidFill>
            </a:endParaRPr>
          </a:p>
          <a:p>
            <a:pPr>
              <a:buFont typeface="Wingdings" panose="020B0604020202020204" pitchFamily="34" charset="0"/>
              <a:buChar char="§"/>
            </a:pPr>
            <a:r>
              <a:rPr lang="en-US">
                <a:solidFill>
                  <a:schemeClr val="tx1"/>
                </a:solidFill>
                <a:latin typeface="Arial"/>
                <a:cs typeface="Arial"/>
              </a:rPr>
              <a:t>Standard Terms and Conditions (Form 3) </a:t>
            </a:r>
            <a:r>
              <a:rPr lang="en-US">
                <a:solidFill>
                  <a:srgbClr val="00B050"/>
                </a:solidFill>
                <a:latin typeface="Arial"/>
                <a:cs typeface="Arial"/>
              </a:rPr>
              <a:t>(Required Signature)</a:t>
            </a:r>
            <a:endParaRPr lang="en-US">
              <a:solidFill>
                <a:srgbClr val="00B050"/>
              </a:solidFill>
            </a:endParaRPr>
          </a:p>
          <a:p>
            <a:pPr>
              <a:buFont typeface="Wingdings" panose="020B0604020202020204" pitchFamily="34" charset="0"/>
              <a:buChar char="§"/>
            </a:pPr>
            <a:r>
              <a:rPr lang="en-US">
                <a:solidFill>
                  <a:schemeClr val="tx1"/>
                </a:solidFill>
                <a:latin typeface="Arial"/>
                <a:cs typeface="Arial"/>
              </a:rPr>
              <a:t>Program Specific Assurances (Form 4)</a:t>
            </a:r>
            <a:r>
              <a:rPr lang="en-US">
                <a:latin typeface="Arial"/>
                <a:cs typeface="Arial"/>
              </a:rPr>
              <a:t> (</a:t>
            </a:r>
            <a:r>
              <a:rPr lang="en-US">
                <a:solidFill>
                  <a:srgbClr val="00B050"/>
                </a:solidFill>
                <a:latin typeface="Arial"/>
                <a:cs typeface="Arial"/>
              </a:rPr>
              <a:t>Section 18 MUST be completed &amp; Required Signature)</a:t>
            </a:r>
            <a:endParaRPr lang="en-US">
              <a:solidFill>
                <a:srgbClr val="00B050"/>
              </a:solidFill>
            </a:endParaRPr>
          </a:p>
          <a:p>
            <a:pPr>
              <a:buFont typeface="Wingdings" panose="020B0604020202020204" pitchFamily="34" charset="0"/>
              <a:buChar char="§"/>
            </a:pPr>
            <a:r>
              <a:rPr lang="en-US">
                <a:solidFill>
                  <a:schemeClr val="tx1"/>
                </a:solidFill>
                <a:latin typeface="Arial"/>
                <a:cs typeface="Arial"/>
              </a:rPr>
              <a:t>Conflict of Interest Disclosure Form (Form 5)</a:t>
            </a:r>
            <a:r>
              <a:rPr lang="en-US">
                <a:latin typeface="Arial"/>
                <a:cs typeface="Arial"/>
              </a:rPr>
              <a:t> </a:t>
            </a:r>
            <a:r>
              <a:rPr lang="en-US">
                <a:solidFill>
                  <a:srgbClr val="00B050"/>
                </a:solidFill>
                <a:latin typeface="Arial"/>
                <a:cs typeface="Arial"/>
              </a:rPr>
              <a:t>(Required Signature)</a:t>
            </a:r>
            <a:endParaRPr lang="en-US">
              <a:solidFill>
                <a:srgbClr val="00B050"/>
              </a:solidFill>
            </a:endParaRPr>
          </a:p>
          <a:p>
            <a:pPr>
              <a:buFont typeface="Wingdings" panose="020B0604020202020204" pitchFamily="34" charset="0"/>
              <a:buChar char="§"/>
            </a:pPr>
            <a:r>
              <a:rPr lang="en-US">
                <a:solidFill>
                  <a:schemeClr val="tx1"/>
                </a:solidFill>
                <a:latin typeface="Arial"/>
                <a:cs typeface="Arial"/>
              </a:rPr>
              <a:t>Private School Consultation (Form 6) </a:t>
            </a:r>
            <a:r>
              <a:rPr lang="en-US">
                <a:solidFill>
                  <a:srgbClr val="00B050"/>
                </a:solidFill>
                <a:latin typeface="Arial"/>
                <a:cs typeface="Arial"/>
              </a:rPr>
              <a:t>(Required Signature)</a:t>
            </a:r>
          </a:p>
          <a:p>
            <a:pPr marL="0" indent="0">
              <a:buNone/>
            </a:pPr>
            <a:endParaRPr lang="en-US"/>
          </a:p>
        </p:txBody>
      </p:sp>
    </p:spTree>
    <p:extLst>
      <p:ext uri="{BB962C8B-B14F-4D97-AF65-F5344CB8AC3E}">
        <p14:creationId xmlns:p14="http://schemas.microsoft.com/office/powerpoint/2010/main" val="7597853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1DA79-1679-DDCA-E0F6-E5EE19F3572C}"/>
              </a:ext>
            </a:extLst>
          </p:cNvPr>
          <p:cNvSpPr>
            <a:spLocks noGrp="1"/>
          </p:cNvSpPr>
          <p:nvPr>
            <p:ph type="title"/>
          </p:nvPr>
        </p:nvSpPr>
        <p:spPr/>
        <p:txBody>
          <a:bodyPr/>
          <a:lstStyle/>
          <a:p>
            <a:r>
              <a:rPr lang="en-US" sz="2400">
                <a:latin typeface="Arial"/>
                <a:cs typeface="Arial"/>
              </a:rPr>
              <a:t>Proposal Forms and Attachments - LEAs </a:t>
            </a:r>
            <a:endParaRPr lang="en-US" sz="2400"/>
          </a:p>
        </p:txBody>
      </p:sp>
      <p:sp>
        <p:nvSpPr>
          <p:cNvPr id="3" name="Content Placeholder 2">
            <a:extLst>
              <a:ext uri="{FF2B5EF4-FFF2-40B4-BE49-F238E27FC236}">
                <a16:creationId xmlns:a16="http://schemas.microsoft.com/office/drawing/2014/main" id="{60125869-AA1F-CD37-00F6-6CF867DE809C}"/>
              </a:ext>
            </a:extLst>
          </p:cNvPr>
          <p:cNvSpPr>
            <a:spLocks noGrp="1"/>
          </p:cNvSpPr>
          <p:nvPr>
            <p:ph idx="1"/>
          </p:nvPr>
        </p:nvSpPr>
        <p:spPr/>
        <p:txBody>
          <a:bodyPr vert="horz" lIns="91440" tIns="45720" rIns="91440" bIns="45720" rtlCol="0" anchor="t">
            <a:normAutofit lnSpcReduction="10000"/>
          </a:bodyPr>
          <a:lstStyle/>
          <a:p>
            <a:r>
              <a:rPr lang="en-US">
                <a:solidFill>
                  <a:schemeClr val="tx1"/>
                </a:solidFill>
                <a:latin typeface="Arial"/>
                <a:cs typeface="Arial"/>
              </a:rPr>
              <a:t>Summary of Partners Table (Form 9) </a:t>
            </a:r>
          </a:p>
          <a:p>
            <a:r>
              <a:rPr lang="en-US">
                <a:solidFill>
                  <a:schemeClr val="tx1"/>
                </a:solidFill>
                <a:latin typeface="Arial"/>
                <a:cs typeface="Arial"/>
              </a:rPr>
              <a:t>Signed Partner Letter (Form 10) </a:t>
            </a:r>
            <a:r>
              <a:rPr lang="en-US">
                <a:solidFill>
                  <a:srgbClr val="00B050"/>
                </a:solidFill>
                <a:latin typeface="Arial"/>
                <a:cs typeface="Arial"/>
              </a:rPr>
              <a:t>(Required Signature)</a:t>
            </a:r>
          </a:p>
          <a:p>
            <a:r>
              <a:rPr lang="en-US">
                <a:solidFill>
                  <a:schemeClr val="tx1"/>
                </a:solidFill>
                <a:latin typeface="Arial"/>
                <a:cs typeface="Arial"/>
              </a:rPr>
              <a:t>Co-Applicant/Consortium (Form 11) </a:t>
            </a:r>
          </a:p>
          <a:p>
            <a:r>
              <a:rPr lang="en-US">
                <a:solidFill>
                  <a:schemeClr val="tx1"/>
                </a:solidFill>
                <a:latin typeface="Arial"/>
                <a:cs typeface="Arial"/>
              </a:rPr>
              <a:t>Co-Applicant/Consortium Letter (Form 12) </a:t>
            </a:r>
            <a:r>
              <a:rPr lang="en-US">
                <a:solidFill>
                  <a:srgbClr val="00B050"/>
                </a:solidFill>
                <a:latin typeface="Arial"/>
                <a:cs typeface="Arial"/>
              </a:rPr>
              <a:t>(Signed if applicable)</a:t>
            </a:r>
          </a:p>
          <a:p>
            <a:r>
              <a:rPr lang="en-US">
                <a:solidFill>
                  <a:schemeClr val="tx1"/>
                </a:solidFill>
                <a:latin typeface="Arial"/>
                <a:cs typeface="Arial"/>
              </a:rPr>
              <a:t>Acknowledgement of Amendments (Form 13) </a:t>
            </a:r>
            <a:r>
              <a:rPr lang="en-US">
                <a:solidFill>
                  <a:srgbClr val="00B050"/>
                </a:solidFill>
                <a:latin typeface="Arial"/>
                <a:cs typeface="Arial"/>
              </a:rPr>
              <a:t>(Required Signature)</a:t>
            </a:r>
          </a:p>
          <a:p>
            <a:r>
              <a:rPr lang="en-US">
                <a:solidFill>
                  <a:schemeClr val="tx1"/>
                </a:solidFill>
                <a:latin typeface="Arial"/>
                <a:cs typeface="Arial"/>
              </a:rPr>
              <a:t>Verification of UEI (Form 14) </a:t>
            </a:r>
          </a:p>
          <a:p>
            <a:r>
              <a:rPr lang="en-US">
                <a:solidFill>
                  <a:schemeClr val="tx1"/>
                </a:solidFill>
                <a:latin typeface="Arial"/>
                <a:cs typeface="Arial"/>
              </a:rPr>
              <a:t>Competitive Priority Worksheet (Form D)</a:t>
            </a:r>
          </a:p>
          <a:p>
            <a:endParaRPr lang="en-US"/>
          </a:p>
        </p:txBody>
      </p:sp>
    </p:spTree>
    <p:extLst>
      <p:ext uri="{BB962C8B-B14F-4D97-AF65-F5344CB8AC3E}">
        <p14:creationId xmlns:p14="http://schemas.microsoft.com/office/powerpoint/2010/main" val="7977321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D25D2-A340-DA73-970B-53F3A31C7459}"/>
              </a:ext>
            </a:extLst>
          </p:cNvPr>
          <p:cNvSpPr>
            <a:spLocks noGrp="1"/>
          </p:cNvSpPr>
          <p:nvPr>
            <p:ph type="title"/>
          </p:nvPr>
        </p:nvSpPr>
        <p:spPr/>
        <p:txBody>
          <a:bodyPr/>
          <a:lstStyle/>
          <a:p>
            <a:r>
              <a:rPr lang="en-US" sz="2400">
                <a:latin typeface="Arial"/>
                <a:cs typeface="Arial"/>
              </a:rPr>
              <a:t>Proposal Narrative</a:t>
            </a:r>
            <a:endParaRPr lang="en-US" sz="2400"/>
          </a:p>
        </p:txBody>
      </p:sp>
      <p:sp>
        <p:nvSpPr>
          <p:cNvPr id="3" name="Content Placeholder 2">
            <a:extLst>
              <a:ext uri="{FF2B5EF4-FFF2-40B4-BE49-F238E27FC236}">
                <a16:creationId xmlns:a16="http://schemas.microsoft.com/office/drawing/2014/main" id="{B7C1938E-DAA6-72F7-552F-2B6E0619EF84}"/>
              </a:ext>
            </a:extLst>
          </p:cNvPr>
          <p:cNvSpPr>
            <a:spLocks noGrp="1"/>
          </p:cNvSpPr>
          <p:nvPr>
            <p:ph idx="1"/>
          </p:nvPr>
        </p:nvSpPr>
        <p:spPr/>
        <p:txBody>
          <a:bodyPr vert="horz" lIns="91440" tIns="45720" rIns="91440" bIns="45720" rtlCol="0" anchor="t">
            <a:normAutofit/>
          </a:bodyPr>
          <a:lstStyle/>
          <a:p>
            <a:r>
              <a:rPr lang="en-US">
                <a:solidFill>
                  <a:schemeClr val="tx1"/>
                </a:solidFill>
                <a:latin typeface="Arial"/>
                <a:cs typeface="Arial"/>
              </a:rPr>
              <a:t>Program Plan</a:t>
            </a:r>
          </a:p>
          <a:p>
            <a:pPr lvl="1"/>
            <a:r>
              <a:rPr lang="en-US" sz="2100">
                <a:solidFill>
                  <a:schemeClr val="tx1"/>
                </a:solidFill>
                <a:latin typeface="Arial"/>
                <a:cs typeface="Arial"/>
              </a:rPr>
              <a:t>Program Abstract</a:t>
            </a:r>
          </a:p>
          <a:p>
            <a:pPr lvl="1"/>
            <a:r>
              <a:rPr lang="en-US" sz="2100">
                <a:solidFill>
                  <a:schemeClr val="tx1"/>
                </a:solidFill>
                <a:latin typeface="Arial"/>
                <a:cs typeface="Arial"/>
              </a:rPr>
              <a:t>Needs Assessment</a:t>
            </a:r>
          </a:p>
          <a:p>
            <a:pPr lvl="1"/>
            <a:r>
              <a:rPr lang="en-US" sz="2100">
                <a:solidFill>
                  <a:schemeClr val="tx1"/>
                </a:solidFill>
                <a:latin typeface="Arial"/>
                <a:cs typeface="Arial"/>
              </a:rPr>
              <a:t>Program Plan</a:t>
            </a:r>
          </a:p>
          <a:p>
            <a:pPr lvl="1"/>
            <a:r>
              <a:rPr lang="en-US" sz="2100">
                <a:solidFill>
                  <a:schemeClr val="tx1"/>
                </a:solidFill>
                <a:latin typeface="Arial"/>
                <a:cs typeface="Arial"/>
              </a:rPr>
              <a:t>Quality Contact Time</a:t>
            </a:r>
          </a:p>
          <a:p>
            <a:pPr lvl="1"/>
            <a:r>
              <a:rPr lang="en-US" sz="2100">
                <a:solidFill>
                  <a:schemeClr val="tx1"/>
                </a:solidFill>
                <a:latin typeface="Arial"/>
                <a:cs typeface="Arial"/>
              </a:rPr>
              <a:t>Recruitment and Retention</a:t>
            </a:r>
          </a:p>
          <a:p>
            <a:pPr marL="0" indent="0">
              <a:buNone/>
            </a:pPr>
            <a:endParaRPr lang="en-US"/>
          </a:p>
          <a:p>
            <a:endParaRPr lang="en-US"/>
          </a:p>
        </p:txBody>
      </p:sp>
    </p:spTree>
    <p:extLst>
      <p:ext uri="{BB962C8B-B14F-4D97-AF65-F5344CB8AC3E}">
        <p14:creationId xmlns:p14="http://schemas.microsoft.com/office/powerpoint/2010/main" val="1810402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09027D7D-4736-0344-B37D-DE4DB0FAB60A}"/>
              </a:ext>
            </a:extLst>
          </p:cNvPr>
          <p:cNvSpPr>
            <a:spLocks noGrp="1" noChangeArrowheads="1"/>
          </p:cNvSpPr>
          <p:nvPr>
            <p:ph type="title"/>
          </p:nvPr>
        </p:nvSpPr>
        <p:spPr>
          <a:xfrm>
            <a:off x="309563" y="207169"/>
            <a:ext cx="7954566" cy="284560"/>
          </a:xfrm>
        </p:spPr>
        <p:txBody>
          <a:bodyPr/>
          <a:lstStyle/>
          <a:p>
            <a:r>
              <a:rPr lang="en-US" altLang="en-US" sz="2400">
                <a:latin typeface="Arial"/>
                <a:cs typeface="Arial"/>
              </a:rPr>
              <a:t>Microsoft Teams Reminders</a:t>
            </a:r>
            <a:endParaRPr lang="en-US" altLang="en-US" sz="2400"/>
          </a:p>
        </p:txBody>
      </p:sp>
      <p:sp>
        <p:nvSpPr>
          <p:cNvPr id="29698" name="Content Placeholder 2">
            <a:extLst>
              <a:ext uri="{FF2B5EF4-FFF2-40B4-BE49-F238E27FC236}">
                <a16:creationId xmlns:a16="http://schemas.microsoft.com/office/drawing/2014/main" id="{DEB37A65-BD8E-8649-8898-821D6A87A756}"/>
              </a:ext>
            </a:extLst>
          </p:cNvPr>
          <p:cNvSpPr>
            <a:spLocks noGrp="1" noChangeArrowheads="1"/>
          </p:cNvSpPr>
          <p:nvPr>
            <p:ph idx="1"/>
          </p:nvPr>
        </p:nvSpPr>
        <p:spPr>
          <a:xfrm>
            <a:off x="628650" y="875110"/>
            <a:ext cx="7886700" cy="3287315"/>
          </a:xfrm>
        </p:spPr>
        <p:txBody>
          <a:bodyPr vert="horz" lIns="91440" tIns="45720" rIns="91440" bIns="45720" rtlCol="0" anchor="t">
            <a:normAutofit/>
          </a:bodyPr>
          <a:lstStyle/>
          <a:p>
            <a:pPr marL="180975">
              <a:lnSpc>
                <a:spcPct val="101000"/>
              </a:lnSpc>
              <a:spcBef>
                <a:spcPts val="38"/>
              </a:spcBef>
              <a:tabLst>
                <a:tab pos="180975" algn="l"/>
              </a:tabLst>
            </a:pPr>
            <a:r>
              <a:rPr lang="en-US" altLang="en-US">
                <a:solidFill>
                  <a:schemeClr val="tx1"/>
                </a:solidFill>
                <a:latin typeface="Arial"/>
                <a:cs typeface="Arial"/>
              </a:rPr>
              <a:t>Please mute yourself unless you have a question to reduce  background noise</a:t>
            </a:r>
          </a:p>
          <a:p>
            <a:pPr marL="180975">
              <a:lnSpc>
                <a:spcPct val="101000"/>
              </a:lnSpc>
              <a:spcBef>
                <a:spcPts val="806"/>
              </a:spcBef>
              <a:tabLst>
                <a:tab pos="180975" algn="l"/>
              </a:tabLst>
            </a:pPr>
            <a:r>
              <a:rPr lang="en-US" altLang="en-US">
                <a:solidFill>
                  <a:schemeClr val="tx1"/>
                </a:solidFill>
                <a:latin typeface="Arial"/>
                <a:cs typeface="Arial"/>
              </a:rPr>
              <a:t>Please cut the camera off to save bandwidth to reduce technical  glitches</a:t>
            </a:r>
          </a:p>
          <a:p>
            <a:pPr marL="180975">
              <a:lnSpc>
                <a:spcPts val="2466"/>
              </a:lnSpc>
              <a:spcBef>
                <a:spcPts val="1069"/>
              </a:spcBef>
              <a:tabLst>
                <a:tab pos="180975" algn="l"/>
              </a:tabLst>
            </a:pPr>
            <a:r>
              <a:rPr lang="en-US" altLang="en-US">
                <a:solidFill>
                  <a:schemeClr val="tx1"/>
                </a:solidFill>
                <a:latin typeface="Arial"/>
                <a:cs typeface="Arial"/>
              </a:rPr>
              <a:t>Please ask questions throughout the presentation via chat </a:t>
            </a:r>
          </a:p>
          <a:p>
            <a:pPr marL="180975">
              <a:tabLst>
                <a:tab pos="180975" algn="l"/>
              </a:tabLst>
            </a:pPr>
            <a:endParaRPr lang="en-US" altLang="en-US">
              <a:solidFill>
                <a:schemeClr val="tx1"/>
              </a:solidFill>
            </a:endParaRPr>
          </a:p>
        </p:txBody>
      </p:sp>
    </p:spTree>
    <p:extLst>
      <p:ext uri="{BB962C8B-B14F-4D97-AF65-F5344CB8AC3E}">
        <p14:creationId xmlns:p14="http://schemas.microsoft.com/office/powerpoint/2010/main" val="24649244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D25D2-A340-DA73-970B-53F3A31C7459}"/>
              </a:ext>
            </a:extLst>
          </p:cNvPr>
          <p:cNvSpPr>
            <a:spLocks noGrp="1"/>
          </p:cNvSpPr>
          <p:nvPr>
            <p:ph type="title"/>
          </p:nvPr>
        </p:nvSpPr>
        <p:spPr/>
        <p:txBody>
          <a:bodyPr/>
          <a:lstStyle/>
          <a:p>
            <a:r>
              <a:rPr lang="en-US" sz="2400">
                <a:latin typeface="Arial"/>
                <a:cs typeface="Arial"/>
              </a:rPr>
              <a:t>Proposal Narrative</a:t>
            </a:r>
            <a:endParaRPr lang="en-US" sz="2400"/>
          </a:p>
        </p:txBody>
      </p:sp>
      <p:sp>
        <p:nvSpPr>
          <p:cNvPr id="3" name="Content Placeholder 2">
            <a:extLst>
              <a:ext uri="{FF2B5EF4-FFF2-40B4-BE49-F238E27FC236}">
                <a16:creationId xmlns:a16="http://schemas.microsoft.com/office/drawing/2014/main" id="{B7C1938E-DAA6-72F7-552F-2B6E0619EF84}"/>
              </a:ext>
            </a:extLst>
          </p:cNvPr>
          <p:cNvSpPr>
            <a:spLocks noGrp="1"/>
          </p:cNvSpPr>
          <p:nvPr>
            <p:ph idx="1"/>
          </p:nvPr>
        </p:nvSpPr>
        <p:spPr/>
        <p:txBody>
          <a:bodyPr vert="horz" lIns="91440" tIns="45720" rIns="91440" bIns="45720" rtlCol="0" anchor="t">
            <a:normAutofit/>
          </a:bodyPr>
          <a:lstStyle/>
          <a:p>
            <a:r>
              <a:rPr lang="en-US">
                <a:solidFill>
                  <a:schemeClr val="tx1"/>
                </a:solidFill>
                <a:latin typeface="Arial"/>
                <a:cs typeface="Arial"/>
              </a:rPr>
              <a:t>Program Plan Cont’d</a:t>
            </a:r>
          </a:p>
          <a:p>
            <a:pPr lvl="1"/>
            <a:r>
              <a:rPr lang="en-US" sz="2100">
                <a:solidFill>
                  <a:schemeClr val="tx1"/>
                </a:solidFill>
                <a:latin typeface="Arial"/>
                <a:cs typeface="Arial"/>
              </a:rPr>
              <a:t>Staffing and Professional Development</a:t>
            </a:r>
          </a:p>
          <a:p>
            <a:pPr lvl="1"/>
            <a:r>
              <a:rPr lang="en-US" sz="2100">
                <a:solidFill>
                  <a:schemeClr val="tx1"/>
                </a:solidFill>
                <a:latin typeface="Arial"/>
                <a:cs typeface="Arial"/>
              </a:rPr>
              <a:t>Advisory Council and Operating Partnership</a:t>
            </a:r>
          </a:p>
          <a:p>
            <a:pPr lvl="1"/>
            <a:r>
              <a:rPr lang="en-US" sz="2100">
                <a:solidFill>
                  <a:schemeClr val="tx1"/>
                </a:solidFill>
                <a:latin typeface="Arial"/>
                <a:cs typeface="Arial"/>
              </a:rPr>
              <a:t>Collaboration and Communication</a:t>
            </a:r>
          </a:p>
          <a:p>
            <a:pPr lvl="1"/>
            <a:r>
              <a:rPr lang="en-US" sz="2100">
                <a:solidFill>
                  <a:schemeClr val="tx1"/>
                </a:solidFill>
                <a:latin typeface="Arial"/>
                <a:cs typeface="Arial"/>
              </a:rPr>
              <a:t>Student Safety and Transportation</a:t>
            </a:r>
          </a:p>
          <a:p>
            <a:pPr lvl="1"/>
            <a:r>
              <a:rPr lang="en-US" sz="2100">
                <a:solidFill>
                  <a:schemeClr val="tx1"/>
                </a:solidFill>
                <a:latin typeface="Arial"/>
                <a:cs typeface="Arial"/>
              </a:rPr>
              <a:t>Sustainability Plan</a:t>
            </a:r>
          </a:p>
          <a:p>
            <a:pPr lvl="1"/>
            <a:r>
              <a:rPr lang="en-US" sz="2100">
                <a:solidFill>
                  <a:schemeClr val="tx1"/>
                </a:solidFill>
                <a:latin typeface="Arial"/>
                <a:cs typeface="Arial"/>
              </a:rPr>
              <a:t>Evaluation Plan</a:t>
            </a:r>
          </a:p>
          <a:p>
            <a:endParaRPr lang="en-US"/>
          </a:p>
          <a:p>
            <a:endParaRPr lang="en-US"/>
          </a:p>
        </p:txBody>
      </p:sp>
    </p:spTree>
    <p:extLst>
      <p:ext uri="{BB962C8B-B14F-4D97-AF65-F5344CB8AC3E}">
        <p14:creationId xmlns:p14="http://schemas.microsoft.com/office/powerpoint/2010/main" val="28375158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D25D2-A340-DA73-970B-53F3A31C7459}"/>
              </a:ext>
            </a:extLst>
          </p:cNvPr>
          <p:cNvSpPr>
            <a:spLocks noGrp="1"/>
          </p:cNvSpPr>
          <p:nvPr>
            <p:ph type="title"/>
          </p:nvPr>
        </p:nvSpPr>
        <p:spPr/>
        <p:txBody>
          <a:bodyPr/>
          <a:lstStyle/>
          <a:p>
            <a:r>
              <a:rPr lang="en-US" sz="2400">
                <a:latin typeface="Arial"/>
                <a:cs typeface="Arial"/>
              </a:rPr>
              <a:t>Proposal Narrative</a:t>
            </a:r>
            <a:endParaRPr lang="en-US" sz="2400"/>
          </a:p>
        </p:txBody>
      </p:sp>
      <p:sp>
        <p:nvSpPr>
          <p:cNvPr id="3" name="Content Placeholder 2">
            <a:extLst>
              <a:ext uri="{FF2B5EF4-FFF2-40B4-BE49-F238E27FC236}">
                <a16:creationId xmlns:a16="http://schemas.microsoft.com/office/drawing/2014/main" id="{B7C1938E-DAA6-72F7-552F-2B6E0619EF84}"/>
              </a:ext>
            </a:extLst>
          </p:cNvPr>
          <p:cNvSpPr>
            <a:spLocks noGrp="1"/>
          </p:cNvSpPr>
          <p:nvPr>
            <p:ph idx="1"/>
          </p:nvPr>
        </p:nvSpPr>
        <p:spPr/>
        <p:txBody>
          <a:bodyPr vert="horz" lIns="91440" tIns="45720" rIns="91440" bIns="45720" rtlCol="0" anchor="t">
            <a:normAutofit/>
          </a:bodyPr>
          <a:lstStyle/>
          <a:p>
            <a:r>
              <a:rPr lang="en-US">
                <a:solidFill>
                  <a:schemeClr val="tx1"/>
                </a:solidFill>
                <a:latin typeface="Arial"/>
                <a:cs typeface="Arial"/>
              </a:rPr>
              <a:t>Program Plan Cont’d</a:t>
            </a:r>
          </a:p>
          <a:p>
            <a:pPr lvl="1"/>
            <a:r>
              <a:rPr lang="en-US" sz="2100">
                <a:solidFill>
                  <a:schemeClr val="tx1"/>
                </a:solidFill>
                <a:latin typeface="Arial"/>
                <a:cs typeface="Arial"/>
              </a:rPr>
              <a:t>Budget Form A-Budget Overview</a:t>
            </a:r>
          </a:p>
          <a:p>
            <a:pPr lvl="1"/>
            <a:r>
              <a:rPr lang="en-US" sz="2100">
                <a:solidFill>
                  <a:schemeClr val="tx1"/>
                </a:solidFill>
                <a:latin typeface="Arial"/>
                <a:cs typeface="Arial"/>
              </a:rPr>
              <a:t>Budget Form B-Budget Summary </a:t>
            </a:r>
          </a:p>
          <a:p>
            <a:pPr lvl="1"/>
            <a:r>
              <a:rPr lang="en-US" sz="2100">
                <a:solidFill>
                  <a:schemeClr val="tx1"/>
                </a:solidFill>
                <a:latin typeface="Arial"/>
                <a:cs typeface="Arial"/>
              </a:rPr>
              <a:t>Budget Form C-Budget Narrative</a:t>
            </a:r>
          </a:p>
          <a:p>
            <a:endParaRPr lang="en-US"/>
          </a:p>
          <a:p>
            <a:endParaRPr lang="en-US"/>
          </a:p>
        </p:txBody>
      </p:sp>
    </p:spTree>
    <p:extLst>
      <p:ext uri="{BB962C8B-B14F-4D97-AF65-F5344CB8AC3E}">
        <p14:creationId xmlns:p14="http://schemas.microsoft.com/office/powerpoint/2010/main" val="2438103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3E165-DADD-141B-5FC3-FDAB0E2C55C9}"/>
              </a:ext>
            </a:extLst>
          </p:cNvPr>
          <p:cNvSpPr>
            <a:spLocks noGrp="1"/>
          </p:cNvSpPr>
          <p:nvPr>
            <p:ph type="title"/>
          </p:nvPr>
        </p:nvSpPr>
        <p:spPr>
          <a:xfrm>
            <a:off x="309463" y="165125"/>
            <a:ext cx="7954418" cy="285224"/>
          </a:xfrm>
        </p:spPr>
        <p:txBody>
          <a:bodyPr/>
          <a:lstStyle/>
          <a:p>
            <a:r>
              <a:rPr lang="en-US" sz="2400">
                <a:latin typeface="Arial"/>
                <a:cs typeface="Arial"/>
              </a:rPr>
              <a:t>Proposal Forms and Attachments – Non-LEA</a:t>
            </a:r>
            <a:endParaRPr lang="en-US" sz="2400"/>
          </a:p>
        </p:txBody>
      </p:sp>
      <p:sp>
        <p:nvSpPr>
          <p:cNvPr id="3" name="Content Placeholder 2">
            <a:extLst>
              <a:ext uri="{FF2B5EF4-FFF2-40B4-BE49-F238E27FC236}">
                <a16:creationId xmlns:a16="http://schemas.microsoft.com/office/drawing/2014/main" id="{B94B5854-3194-4C5B-3FBE-7FC6BE044B36}"/>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en-US">
                <a:solidFill>
                  <a:schemeClr val="tx1"/>
                </a:solidFill>
                <a:latin typeface="Arial"/>
                <a:cs typeface="Arial"/>
              </a:rPr>
              <a:t>Each of the forms below must be included in the proposal: </a:t>
            </a:r>
            <a:endParaRPr lang="en-US">
              <a:solidFill>
                <a:schemeClr val="tx1"/>
              </a:solidFill>
            </a:endParaRPr>
          </a:p>
          <a:p>
            <a:pPr>
              <a:buFont typeface="Wingdings" panose="020B0604020202020204" pitchFamily="34" charset="0"/>
              <a:buChar char="§"/>
            </a:pPr>
            <a:r>
              <a:rPr lang="en-US">
                <a:solidFill>
                  <a:schemeClr val="tx1"/>
                </a:solidFill>
                <a:latin typeface="Arial"/>
                <a:cs typeface="Arial"/>
              </a:rPr>
              <a:t>Proposal Cover Page (Form 1) </a:t>
            </a:r>
            <a:r>
              <a:rPr lang="en-US">
                <a:solidFill>
                  <a:srgbClr val="00B050"/>
                </a:solidFill>
                <a:latin typeface="Arial"/>
                <a:cs typeface="Arial"/>
              </a:rPr>
              <a:t>(Required Signature(s))</a:t>
            </a:r>
            <a:endParaRPr lang="en-US">
              <a:solidFill>
                <a:srgbClr val="00B050"/>
              </a:solidFill>
            </a:endParaRPr>
          </a:p>
          <a:p>
            <a:pPr>
              <a:buFont typeface="Wingdings" panose="020B0604020202020204" pitchFamily="34" charset="0"/>
              <a:buChar char="§"/>
            </a:pPr>
            <a:r>
              <a:rPr lang="en-US">
                <a:solidFill>
                  <a:schemeClr val="tx1"/>
                </a:solidFill>
                <a:latin typeface="Arial"/>
                <a:cs typeface="Arial"/>
              </a:rPr>
              <a:t>Assurances (Form 2) </a:t>
            </a:r>
            <a:r>
              <a:rPr lang="en-US">
                <a:solidFill>
                  <a:srgbClr val="00B050"/>
                </a:solidFill>
                <a:latin typeface="Arial"/>
                <a:cs typeface="Arial"/>
              </a:rPr>
              <a:t>(Required Signature(s))</a:t>
            </a:r>
            <a:endParaRPr lang="en-US">
              <a:solidFill>
                <a:srgbClr val="00B050"/>
              </a:solidFill>
            </a:endParaRPr>
          </a:p>
          <a:p>
            <a:pPr>
              <a:buFont typeface="Wingdings" panose="020B0604020202020204" pitchFamily="34" charset="0"/>
              <a:buChar char="§"/>
            </a:pPr>
            <a:r>
              <a:rPr lang="en-US">
                <a:solidFill>
                  <a:schemeClr val="tx1"/>
                </a:solidFill>
                <a:latin typeface="Arial"/>
                <a:cs typeface="Arial"/>
              </a:rPr>
              <a:t>Standard Terms and Conditions (Form 3) </a:t>
            </a:r>
            <a:r>
              <a:rPr lang="en-US">
                <a:solidFill>
                  <a:srgbClr val="00B050"/>
                </a:solidFill>
                <a:latin typeface="Arial"/>
                <a:cs typeface="Arial"/>
              </a:rPr>
              <a:t>(Required Signature)</a:t>
            </a:r>
            <a:endParaRPr lang="en-US">
              <a:solidFill>
                <a:srgbClr val="00B050"/>
              </a:solidFill>
            </a:endParaRPr>
          </a:p>
          <a:p>
            <a:pPr>
              <a:buFont typeface="Wingdings" panose="020B0604020202020204" pitchFamily="34" charset="0"/>
              <a:buChar char="§"/>
            </a:pPr>
            <a:r>
              <a:rPr lang="en-US">
                <a:solidFill>
                  <a:schemeClr val="tx1"/>
                </a:solidFill>
                <a:latin typeface="Arial"/>
                <a:cs typeface="Arial"/>
              </a:rPr>
              <a:t>Program Specific Assurances (Form 4) </a:t>
            </a:r>
            <a:r>
              <a:rPr lang="en-US">
                <a:latin typeface="Arial"/>
                <a:cs typeface="Arial"/>
              </a:rPr>
              <a:t>(</a:t>
            </a:r>
            <a:r>
              <a:rPr lang="en-US">
                <a:solidFill>
                  <a:srgbClr val="00B050"/>
                </a:solidFill>
                <a:latin typeface="Arial"/>
                <a:cs typeface="Arial"/>
              </a:rPr>
              <a:t>Section 18 MUST be completed &amp; Required Signature)</a:t>
            </a:r>
            <a:endParaRPr lang="en-US">
              <a:solidFill>
                <a:srgbClr val="00B050"/>
              </a:solidFill>
            </a:endParaRPr>
          </a:p>
          <a:p>
            <a:pPr>
              <a:buFont typeface="Wingdings" panose="020B0604020202020204" pitchFamily="34" charset="0"/>
              <a:buChar char="§"/>
            </a:pPr>
            <a:r>
              <a:rPr lang="en-US">
                <a:solidFill>
                  <a:schemeClr val="tx1"/>
                </a:solidFill>
                <a:latin typeface="Arial"/>
                <a:cs typeface="Arial"/>
              </a:rPr>
              <a:t>Conflict of Interest Disclosure Form (Form 5) </a:t>
            </a:r>
            <a:r>
              <a:rPr lang="en-US">
                <a:solidFill>
                  <a:srgbClr val="00B050"/>
                </a:solidFill>
                <a:latin typeface="Arial"/>
                <a:cs typeface="Arial"/>
              </a:rPr>
              <a:t>(Required Signature)</a:t>
            </a:r>
            <a:endParaRPr lang="en-US">
              <a:solidFill>
                <a:srgbClr val="00B050"/>
              </a:solidFill>
            </a:endParaRPr>
          </a:p>
          <a:p>
            <a:pPr>
              <a:buFont typeface="Wingdings" panose="020B0604020202020204" pitchFamily="34" charset="0"/>
              <a:buChar char="§"/>
            </a:pPr>
            <a:r>
              <a:rPr lang="en-US">
                <a:solidFill>
                  <a:schemeClr val="tx1"/>
                </a:solidFill>
                <a:latin typeface="Arial"/>
                <a:cs typeface="Arial"/>
              </a:rPr>
              <a:t>Private School Consultation (Form 6) </a:t>
            </a:r>
            <a:r>
              <a:rPr lang="en-US">
                <a:solidFill>
                  <a:srgbClr val="00B050"/>
                </a:solidFill>
                <a:latin typeface="Arial"/>
                <a:cs typeface="Arial"/>
              </a:rPr>
              <a:t>(Required Signature)</a:t>
            </a:r>
          </a:p>
          <a:p>
            <a:pPr>
              <a:buFont typeface="Wingdings" panose="020B0604020202020204" pitchFamily="34" charset="0"/>
              <a:buChar char="§"/>
            </a:pPr>
            <a:r>
              <a:rPr lang="en-US">
                <a:solidFill>
                  <a:schemeClr val="tx1"/>
                </a:solidFill>
              </a:rPr>
              <a:t>Signed Participation Letter(s) (Form 7 &amp; 8)- </a:t>
            </a:r>
            <a:r>
              <a:rPr lang="en-US">
                <a:solidFill>
                  <a:srgbClr val="00B050"/>
                </a:solidFill>
              </a:rPr>
              <a:t>(Required Signature(s))</a:t>
            </a:r>
          </a:p>
          <a:p>
            <a:pPr>
              <a:buFont typeface="Wingdings" panose="020B0604020202020204" pitchFamily="34" charset="0"/>
              <a:buChar char="§"/>
            </a:pPr>
            <a:endParaRPr lang="en-US">
              <a:solidFill>
                <a:srgbClr val="00B050"/>
              </a:solidFill>
            </a:endParaRPr>
          </a:p>
          <a:p>
            <a:pPr marL="0" indent="0">
              <a:buNone/>
            </a:pPr>
            <a:endParaRPr lang="en-US"/>
          </a:p>
          <a:p>
            <a:pPr marL="0" indent="0">
              <a:buNone/>
            </a:pPr>
            <a:endParaRPr lang="en-US"/>
          </a:p>
        </p:txBody>
      </p:sp>
    </p:spTree>
    <p:extLst>
      <p:ext uri="{BB962C8B-B14F-4D97-AF65-F5344CB8AC3E}">
        <p14:creationId xmlns:p14="http://schemas.microsoft.com/office/powerpoint/2010/main" val="27223514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1DA79-1679-DDCA-E0F6-E5EE19F3572C}"/>
              </a:ext>
            </a:extLst>
          </p:cNvPr>
          <p:cNvSpPr>
            <a:spLocks noGrp="1"/>
          </p:cNvSpPr>
          <p:nvPr>
            <p:ph type="title"/>
          </p:nvPr>
        </p:nvSpPr>
        <p:spPr/>
        <p:txBody>
          <a:bodyPr/>
          <a:lstStyle/>
          <a:p>
            <a:r>
              <a:rPr lang="en-US" sz="2400">
                <a:latin typeface="Arial"/>
                <a:cs typeface="Arial"/>
              </a:rPr>
              <a:t>Proposal Forms and Attachments </a:t>
            </a:r>
            <a:endParaRPr lang="en-US" sz="2400"/>
          </a:p>
        </p:txBody>
      </p:sp>
      <p:sp>
        <p:nvSpPr>
          <p:cNvPr id="3" name="Content Placeholder 2">
            <a:extLst>
              <a:ext uri="{FF2B5EF4-FFF2-40B4-BE49-F238E27FC236}">
                <a16:creationId xmlns:a16="http://schemas.microsoft.com/office/drawing/2014/main" id="{60125869-AA1F-CD37-00F6-6CF867DE809C}"/>
              </a:ext>
            </a:extLst>
          </p:cNvPr>
          <p:cNvSpPr>
            <a:spLocks noGrp="1"/>
          </p:cNvSpPr>
          <p:nvPr>
            <p:ph idx="1"/>
          </p:nvPr>
        </p:nvSpPr>
        <p:spPr/>
        <p:txBody>
          <a:bodyPr vert="horz" lIns="91440" tIns="45720" rIns="91440" bIns="45720" rtlCol="0" anchor="t">
            <a:normAutofit lnSpcReduction="10000"/>
          </a:bodyPr>
          <a:lstStyle/>
          <a:p>
            <a:r>
              <a:rPr lang="en-US">
                <a:solidFill>
                  <a:schemeClr val="tx1"/>
                </a:solidFill>
                <a:latin typeface="Arial"/>
                <a:cs typeface="Arial"/>
              </a:rPr>
              <a:t>Participation Letter </a:t>
            </a:r>
            <a:r>
              <a:rPr lang="en-US">
                <a:solidFill>
                  <a:srgbClr val="00B050"/>
                </a:solidFill>
                <a:latin typeface="Arial"/>
                <a:cs typeface="Arial"/>
              </a:rPr>
              <a:t>(Form 7 and Form 8) (Required Signature)</a:t>
            </a:r>
          </a:p>
          <a:p>
            <a:pPr lvl="1"/>
            <a:r>
              <a:rPr lang="en-US" sz="2100" b="1">
                <a:solidFill>
                  <a:schemeClr val="tx1"/>
                </a:solidFill>
                <a:latin typeface="Arial"/>
                <a:cs typeface="Arial"/>
              </a:rPr>
              <a:t>Participation letters are required from both the LEA and school</a:t>
            </a:r>
          </a:p>
          <a:p>
            <a:pPr lvl="2"/>
            <a:r>
              <a:rPr lang="en-US" sz="2100">
                <a:solidFill>
                  <a:schemeClr val="tx1"/>
                </a:solidFill>
                <a:latin typeface="Arial"/>
                <a:cs typeface="Arial"/>
              </a:rPr>
              <a:t>Superintendent must sign the LEA Participation Letter (Form 7)</a:t>
            </a:r>
          </a:p>
          <a:p>
            <a:pPr lvl="2"/>
            <a:r>
              <a:rPr lang="en-US" sz="2100">
                <a:solidFill>
                  <a:schemeClr val="tx1"/>
                </a:solidFill>
                <a:latin typeface="Arial"/>
                <a:cs typeface="Arial"/>
              </a:rPr>
              <a:t>School Principal must sign the School Participation Letter (Form 8)</a:t>
            </a:r>
          </a:p>
          <a:p>
            <a:pPr lvl="3"/>
            <a:r>
              <a:rPr lang="en-US" sz="2100">
                <a:solidFill>
                  <a:schemeClr val="tx1"/>
                </a:solidFill>
                <a:latin typeface="Arial"/>
                <a:cs typeface="Arial"/>
              </a:rPr>
              <a:t>Must include a participation letter (Form 8) from each school listed on the Cover Page (Form 1)</a:t>
            </a:r>
          </a:p>
          <a:p>
            <a:endParaRPr lang="en-US"/>
          </a:p>
        </p:txBody>
      </p:sp>
    </p:spTree>
    <p:extLst>
      <p:ext uri="{BB962C8B-B14F-4D97-AF65-F5344CB8AC3E}">
        <p14:creationId xmlns:p14="http://schemas.microsoft.com/office/powerpoint/2010/main" val="11049170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1DA79-1679-DDCA-E0F6-E5EE19F3572C}"/>
              </a:ext>
            </a:extLst>
          </p:cNvPr>
          <p:cNvSpPr>
            <a:spLocks noGrp="1"/>
          </p:cNvSpPr>
          <p:nvPr>
            <p:ph type="title"/>
          </p:nvPr>
        </p:nvSpPr>
        <p:spPr/>
        <p:txBody>
          <a:bodyPr/>
          <a:lstStyle/>
          <a:p>
            <a:r>
              <a:rPr lang="en-US" sz="2400">
                <a:latin typeface="Arial"/>
                <a:cs typeface="Arial"/>
              </a:rPr>
              <a:t>Proposal Forms and Attachments </a:t>
            </a:r>
            <a:endParaRPr lang="en-US" sz="2400"/>
          </a:p>
        </p:txBody>
      </p:sp>
      <p:sp>
        <p:nvSpPr>
          <p:cNvPr id="3" name="Content Placeholder 2">
            <a:extLst>
              <a:ext uri="{FF2B5EF4-FFF2-40B4-BE49-F238E27FC236}">
                <a16:creationId xmlns:a16="http://schemas.microsoft.com/office/drawing/2014/main" id="{60125869-AA1F-CD37-00F6-6CF867DE809C}"/>
              </a:ext>
            </a:extLst>
          </p:cNvPr>
          <p:cNvSpPr>
            <a:spLocks noGrp="1"/>
          </p:cNvSpPr>
          <p:nvPr>
            <p:ph idx="1"/>
          </p:nvPr>
        </p:nvSpPr>
        <p:spPr/>
        <p:txBody>
          <a:bodyPr vert="horz" lIns="91440" tIns="45720" rIns="91440" bIns="45720" rtlCol="0" anchor="t">
            <a:normAutofit fontScale="92500"/>
          </a:bodyPr>
          <a:lstStyle/>
          <a:p>
            <a:r>
              <a:rPr lang="en-US">
                <a:solidFill>
                  <a:schemeClr val="tx1"/>
                </a:solidFill>
                <a:latin typeface="Arial"/>
                <a:cs typeface="Arial"/>
              </a:rPr>
              <a:t>Summary of Partners Table (Form 9) </a:t>
            </a:r>
          </a:p>
          <a:p>
            <a:r>
              <a:rPr lang="en-US">
                <a:solidFill>
                  <a:schemeClr val="tx1"/>
                </a:solidFill>
                <a:latin typeface="Arial"/>
                <a:cs typeface="Arial"/>
              </a:rPr>
              <a:t>Signed Partner Letter (Form 10) </a:t>
            </a:r>
            <a:r>
              <a:rPr lang="en-US">
                <a:solidFill>
                  <a:srgbClr val="00B050"/>
                </a:solidFill>
                <a:latin typeface="Arial"/>
                <a:cs typeface="Arial"/>
              </a:rPr>
              <a:t>(Required Signature)</a:t>
            </a:r>
          </a:p>
          <a:p>
            <a:r>
              <a:rPr lang="en-US">
                <a:solidFill>
                  <a:schemeClr val="tx1"/>
                </a:solidFill>
                <a:latin typeface="Arial"/>
                <a:cs typeface="Arial"/>
              </a:rPr>
              <a:t>Co-Applicant/Consortium (Form 11)</a:t>
            </a:r>
            <a:endParaRPr lang="en-US">
              <a:solidFill>
                <a:schemeClr val="tx1"/>
              </a:solidFill>
            </a:endParaRPr>
          </a:p>
          <a:p>
            <a:r>
              <a:rPr lang="en-US">
                <a:solidFill>
                  <a:schemeClr val="tx1"/>
                </a:solidFill>
                <a:latin typeface="Arial"/>
                <a:cs typeface="Arial"/>
              </a:rPr>
              <a:t>Co-Applicant/Consortium Letter (Form 12) </a:t>
            </a:r>
            <a:r>
              <a:rPr lang="en-US">
                <a:latin typeface="Arial"/>
                <a:cs typeface="Arial"/>
              </a:rPr>
              <a:t>– </a:t>
            </a:r>
            <a:r>
              <a:rPr lang="en-US" b="1">
                <a:solidFill>
                  <a:srgbClr val="00B050"/>
                </a:solidFill>
                <a:latin typeface="Arial"/>
                <a:cs typeface="Arial"/>
              </a:rPr>
              <a:t>(Signed if applicable)</a:t>
            </a:r>
          </a:p>
          <a:p>
            <a:r>
              <a:rPr lang="en-US">
                <a:solidFill>
                  <a:schemeClr val="tx1"/>
                </a:solidFill>
                <a:latin typeface="Arial"/>
                <a:cs typeface="Arial"/>
              </a:rPr>
              <a:t>Acknowledgement of Amendments (Form 13) </a:t>
            </a:r>
            <a:r>
              <a:rPr lang="en-US">
                <a:solidFill>
                  <a:srgbClr val="00B050"/>
                </a:solidFill>
                <a:latin typeface="Arial"/>
                <a:cs typeface="Arial"/>
              </a:rPr>
              <a:t>(Required Signature)</a:t>
            </a:r>
          </a:p>
          <a:p>
            <a:r>
              <a:rPr lang="en-US">
                <a:solidFill>
                  <a:schemeClr val="tx1"/>
                </a:solidFill>
                <a:latin typeface="Arial"/>
                <a:cs typeface="Arial"/>
              </a:rPr>
              <a:t>Verification of UEI (Form 14) </a:t>
            </a:r>
          </a:p>
          <a:p>
            <a:r>
              <a:rPr lang="en-US">
                <a:solidFill>
                  <a:schemeClr val="tx1"/>
                </a:solidFill>
                <a:latin typeface="Arial"/>
                <a:cs typeface="Arial"/>
              </a:rPr>
              <a:t>Competitive Priority Worksheet (Form D)</a:t>
            </a:r>
          </a:p>
          <a:p>
            <a:endParaRPr lang="en-US"/>
          </a:p>
        </p:txBody>
      </p:sp>
    </p:spTree>
    <p:extLst>
      <p:ext uri="{BB962C8B-B14F-4D97-AF65-F5344CB8AC3E}">
        <p14:creationId xmlns:p14="http://schemas.microsoft.com/office/powerpoint/2010/main" val="26618859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D25D2-A340-DA73-970B-53F3A31C7459}"/>
              </a:ext>
            </a:extLst>
          </p:cNvPr>
          <p:cNvSpPr>
            <a:spLocks noGrp="1"/>
          </p:cNvSpPr>
          <p:nvPr>
            <p:ph type="title"/>
          </p:nvPr>
        </p:nvSpPr>
        <p:spPr/>
        <p:txBody>
          <a:bodyPr/>
          <a:lstStyle/>
          <a:p>
            <a:r>
              <a:rPr lang="en-US" sz="2400">
                <a:latin typeface="Arial"/>
                <a:cs typeface="Arial"/>
              </a:rPr>
              <a:t>Proposal Narrative</a:t>
            </a:r>
            <a:endParaRPr lang="en-US" sz="2400"/>
          </a:p>
        </p:txBody>
      </p:sp>
      <p:sp>
        <p:nvSpPr>
          <p:cNvPr id="3" name="Content Placeholder 2">
            <a:extLst>
              <a:ext uri="{FF2B5EF4-FFF2-40B4-BE49-F238E27FC236}">
                <a16:creationId xmlns:a16="http://schemas.microsoft.com/office/drawing/2014/main" id="{B7C1938E-DAA6-72F7-552F-2B6E0619EF84}"/>
              </a:ext>
            </a:extLst>
          </p:cNvPr>
          <p:cNvSpPr>
            <a:spLocks noGrp="1"/>
          </p:cNvSpPr>
          <p:nvPr>
            <p:ph idx="1"/>
          </p:nvPr>
        </p:nvSpPr>
        <p:spPr/>
        <p:txBody>
          <a:bodyPr vert="horz" lIns="91440" tIns="45720" rIns="91440" bIns="45720" rtlCol="0" anchor="t">
            <a:normAutofit/>
          </a:bodyPr>
          <a:lstStyle/>
          <a:p>
            <a:r>
              <a:rPr lang="en-US">
                <a:solidFill>
                  <a:schemeClr val="tx1"/>
                </a:solidFill>
                <a:latin typeface="Arial"/>
                <a:cs typeface="Arial"/>
              </a:rPr>
              <a:t>Program Plan</a:t>
            </a:r>
          </a:p>
          <a:p>
            <a:pPr lvl="1"/>
            <a:r>
              <a:rPr lang="en-US" sz="2100">
                <a:solidFill>
                  <a:schemeClr val="tx1"/>
                </a:solidFill>
                <a:latin typeface="Arial"/>
                <a:cs typeface="Arial"/>
              </a:rPr>
              <a:t>Program Abstract</a:t>
            </a:r>
          </a:p>
          <a:p>
            <a:pPr lvl="1"/>
            <a:r>
              <a:rPr lang="en-US" sz="2100">
                <a:solidFill>
                  <a:schemeClr val="tx1"/>
                </a:solidFill>
                <a:latin typeface="Arial"/>
                <a:cs typeface="Arial"/>
              </a:rPr>
              <a:t>Needs Assessment</a:t>
            </a:r>
          </a:p>
          <a:p>
            <a:pPr lvl="1"/>
            <a:r>
              <a:rPr lang="en-US" sz="2100">
                <a:solidFill>
                  <a:schemeClr val="tx1"/>
                </a:solidFill>
                <a:latin typeface="Arial"/>
                <a:cs typeface="Arial"/>
              </a:rPr>
              <a:t>Program Plan</a:t>
            </a:r>
          </a:p>
          <a:p>
            <a:pPr lvl="1"/>
            <a:r>
              <a:rPr lang="en-US" sz="2100">
                <a:solidFill>
                  <a:schemeClr val="tx1"/>
                </a:solidFill>
                <a:latin typeface="Arial"/>
                <a:cs typeface="Arial"/>
              </a:rPr>
              <a:t>Quality Contact Time</a:t>
            </a:r>
          </a:p>
          <a:p>
            <a:pPr lvl="1"/>
            <a:r>
              <a:rPr lang="en-US" sz="2100">
                <a:solidFill>
                  <a:schemeClr val="tx1"/>
                </a:solidFill>
                <a:latin typeface="Arial"/>
                <a:cs typeface="Arial"/>
              </a:rPr>
              <a:t>Recruitment and Retention</a:t>
            </a:r>
          </a:p>
          <a:p>
            <a:pPr marL="0" indent="0">
              <a:buNone/>
            </a:pPr>
            <a:endParaRPr lang="en-US"/>
          </a:p>
          <a:p>
            <a:endParaRPr lang="en-US"/>
          </a:p>
        </p:txBody>
      </p:sp>
    </p:spTree>
    <p:extLst>
      <p:ext uri="{BB962C8B-B14F-4D97-AF65-F5344CB8AC3E}">
        <p14:creationId xmlns:p14="http://schemas.microsoft.com/office/powerpoint/2010/main" val="13353845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D25D2-A340-DA73-970B-53F3A31C7459}"/>
              </a:ext>
            </a:extLst>
          </p:cNvPr>
          <p:cNvSpPr>
            <a:spLocks noGrp="1"/>
          </p:cNvSpPr>
          <p:nvPr>
            <p:ph type="title"/>
          </p:nvPr>
        </p:nvSpPr>
        <p:spPr/>
        <p:txBody>
          <a:bodyPr/>
          <a:lstStyle/>
          <a:p>
            <a:r>
              <a:rPr lang="en-US" sz="2400">
                <a:latin typeface="Arial"/>
                <a:cs typeface="Arial"/>
              </a:rPr>
              <a:t>Proposal Narrative</a:t>
            </a:r>
            <a:endParaRPr lang="en-US" sz="2400"/>
          </a:p>
        </p:txBody>
      </p:sp>
      <p:sp>
        <p:nvSpPr>
          <p:cNvPr id="3" name="Content Placeholder 2">
            <a:extLst>
              <a:ext uri="{FF2B5EF4-FFF2-40B4-BE49-F238E27FC236}">
                <a16:creationId xmlns:a16="http://schemas.microsoft.com/office/drawing/2014/main" id="{B7C1938E-DAA6-72F7-552F-2B6E0619EF84}"/>
              </a:ext>
            </a:extLst>
          </p:cNvPr>
          <p:cNvSpPr>
            <a:spLocks noGrp="1"/>
          </p:cNvSpPr>
          <p:nvPr>
            <p:ph idx="1"/>
          </p:nvPr>
        </p:nvSpPr>
        <p:spPr/>
        <p:txBody>
          <a:bodyPr vert="horz" lIns="91440" tIns="45720" rIns="91440" bIns="45720" rtlCol="0" anchor="t">
            <a:normAutofit/>
          </a:bodyPr>
          <a:lstStyle/>
          <a:p>
            <a:r>
              <a:rPr lang="en-US">
                <a:latin typeface="Arial"/>
                <a:cs typeface="Arial"/>
              </a:rPr>
              <a:t>Program Plan Cont’d</a:t>
            </a:r>
          </a:p>
          <a:p>
            <a:pPr lvl="1"/>
            <a:r>
              <a:rPr lang="en-US" sz="2100">
                <a:latin typeface="Arial"/>
                <a:cs typeface="Arial"/>
              </a:rPr>
              <a:t>Staffing and Professional Development</a:t>
            </a:r>
          </a:p>
          <a:p>
            <a:pPr lvl="1"/>
            <a:r>
              <a:rPr lang="en-US" sz="2100">
                <a:latin typeface="Arial"/>
                <a:cs typeface="Arial"/>
              </a:rPr>
              <a:t>Advisory Council and Operating Partnership</a:t>
            </a:r>
          </a:p>
          <a:p>
            <a:pPr lvl="1"/>
            <a:r>
              <a:rPr lang="en-US" sz="2100">
                <a:latin typeface="Arial"/>
                <a:cs typeface="Arial"/>
              </a:rPr>
              <a:t>Collaboration and Communication</a:t>
            </a:r>
          </a:p>
          <a:p>
            <a:pPr lvl="1"/>
            <a:r>
              <a:rPr lang="en-US" sz="2100">
                <a:latin typeface="Arial"/>
                <a:cs typeface="Arial"/>
              </a:rPr>
              <a:t>Student Safety and Transportation</a:t>
            </a:r>
          </a:p>
          <a:p>
            <a:pPr lvl="1"/>
            <a:r>
              <a:rPr lang="en-US" sz="2100">
                <a:latin typeface="Arial"/>
                <a:cs typeface="Arial"/>
              </a:rPr>
              <a:t>Sustainability Plan</a:t>
            </a:r>
          </a:p>
          <a:p>
            <a:pPr lvl="1"/>
            <a:r>
              <a:rPr lang="en-US" sz="2100">
                <a:latin typeface="Arial"/>
                <a:cs typeface="Arial"/>
              </a:rPr>
              <a:t>Evaluation Plan</a:t>
            </a:r>
          </a:p>
          <a:p>
            <a:endParaRPr lang="en-US"/>
          </a:p>
          <a:p>
            <a:endParaRPr lang="en-US"/>
          </a:p>
        </p:txBody>
      </p:sp>
    </p:spTree>
    <p:extLst>
      <p:ext uri="{BB962C8B-B14F-4D97-AF65-F5344CB8AC3E}">
        <p14:creationId xmlns:p14="http://schemas.microsoft.com/office/powerpoint/2010/main" val="13130770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D25D2-A340-DA73-970B-53F3A31C7459}"/>
              </a:ext>
            </a:extLst>
          </p:cNvPr>
          <p:cNvSpPr>
            <a:spLocks noGrp="1"/>
          </p:cNvSpPr>
          <p:nvPr>
            <p:ph type="title"/>
          </p:nvPr>
        </p:nvSpPr>
        <p:spPr/>
        <p:txBody>
          <a:bodyPr/>
          <a:lstStyle/>
          <a:p>
            <a:r>
              <a:rPr lang="en-US" sz="2400">
                <a:latin typeface="Arial"/>
                <a:cs typeface="Arial"/>
              </a:rPr>
              <a:t>Proposal Narrative</a:t>
            </a:r>
            <a:endParaRPr lang="en-US" sz="2400"/>
          </a:p>
        </p:txBody>
      </p:sp>
      <p:sp>
        <p:nvSpPr>
          <p:cNvPr id="3" name="Content Placeholder 2">
            <a:extLst>
              <a:ext uri="{FF2B5EF4-FFF2-40B4-BE49-F238E27FC236}">
                <a16:creationId xmlns:a16="http://schemas.microsoft.com/office/drawing/2014/main" id="{B7C1938E-DAA6-72F7-552F-2B6E0619EF84}"/>
              </a:ext>
            </a:extLst>
          </p:cNvPr>
          <p:cNvSpPr>
            <a:spLocks noGrp="1"/>
          </p:cNvSpPr>
          <p:nvPr>
            <p:ph idx="1"/>
          </p:nvPr>
        </p:nvSpPr>
        <p:spPr/>
        <p:txBody>
          <a:bodyPr vert="horz" lIns="91440" tIns="45720" rIns="91440" bIns="45720" rtlCol="0" anchor="t">
            <a:normAutofit/>
          </a:bodyPr>
          <a:lstStyle/>
          <a:p>
            <a:r>
              <a:rPr lang="en-US">
                <a:solidFill>
                  <a:schemeClr val="tx1"/>
                </a:solidFill>
                <a:latin typeface="Arial"/>
                <a:cs typeface="Arial"/>
              </a:rPr>
              <a:t>Program Plan Cont’d</a:t>
            </a:r>
          </a:p>
          <a:p>
            <a:pPr lvl="1"/>
            <a:r>
              <a:rPr lang="en-US" sz="2100">
                <a:solidFill>
                  <a:schemeClr val="tx1"/>
                </a:solidFill>
                <a:latin typeface="Arial"/>
                <a:cs typeface="Arial"/>
              </a:rPr>
              <a:t>Budget Form A-Budget Overview</a:t>
            </a:r>
          </a:p>
          <a:p>
            <a:pPr lvl="1"/>
            <a:r>
              <a:rPr lang="en-US" sz="2100">
                <a:solidFill>
                  <a:schemeClr val="tx1"/>
                </a:solidFill>
                <a:latin typeface="Arial"/>
                <a:cs typeface="Arial"/>
              </a:rPr>
              <a:t>Budget Form B-Budget Summary </a:t>
            </a:r>
          </a:p>
          <a:p>
            <a:pPr lvl="1"/>
            <a:r>
              <a:rPr lang="en-US" sz="2100">
                <a:solidFill>
                  <a:schemeClr val="tx1"/>
                </a:solidFill>
                <a:latin typeface="Arial"/>
                <a:cs typeface="Arial"/>
              </a:rPr>
              <a:t>Budget Form C-Budget Narrative </a:t>
            </a:r>
            <a:r>
              <a:rPr lang="en-US" sz="2100">
                <a:solidFill>
                  <a:srgbClr val="00B050"/>
                </a:solidFill>
                <a:latin typeface="Arial"/>
                <a:cs typeface="Arial"/>
              </a:rPr>
              <a:t>(Required Signature) </a:t>
            </a:r>
          </a:p>
          <a:p>
            <a:endParaRPr lang="en-US"/>
          </a:p>
          <a:p>
            <a:endParaRPr lang="en-US"/>
          </a:p>
        </p:txBody>
      </p:sp>
    </p:spTree>
    <p:extLst>
      <p:ext uri="{BB962C8B-B14F-4D97-AF65-F5344CB8AC3E}">
        <p14:creationId xmlns:p14="http://schemas.microsoft.com/office/powerpoint/2010/main" val="31361440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BE6F61-3556-E5C8-DBD3-9DC707D8E71B}"/>
              </a:ext>
            </a:extLst>
          </p:cNvPr>
          <p:cNvSpPr>
            <a:spLocks noGrp="1"/>
          </p:cNvSpPr>
          <p:nvPr>
            <p:ph type="title"/>
          </p:nvPr>
        </p:nvSpPr>
        <p:spPr>
          <a:xfrm>
            <a:off x="306492" y="383583"/>
            <a:ext cx="4777416" cy="3766081"/>
          </a:xfrm>
        </p:spPr>
        <p:txBody>
          <a:bodyPr>
            <a:normAutofit/>
          </a:bodyPr>
          <a:lstStyle/>
          <a:p>
            <a:r>
              <a:rPr lang="en-US"/>
              <a:t>Supplemental Forms &amp; Resources</a:t>
            </a:r>
          </a:p>
        </p:txBody>
      </p:sp>
      <p:sp>
        <p:nvSpPr>
          <p:cNvPr id="2" name="Footer Placeholder 1">
            <a:extLst>
              <a:ext uri="{FF2B5EF4-FFF2-40B4-BE49-F238E27FC236}">
                <a16:creationId xmlns:a16="http://schemas.microsoft.com/office/drawing/2014/main" id="{3FF74013-636C-9854-77D0-34EC1B2F5505}"/>
              </a:ext>
            </a:extLst>
          </p:cNvPr>
          <p:cNvSpPr>
            <a:spLocks noGrp="1"/>
          </p:cNvSpPr>
          <p:nvPr>
            <p:ph type="ftr" sz="quarter" idx="4294967295"/>
          </p:nvPr>
        </p:nvSpPr>
        <p:spPr>
          <a:xfrm>
            <a:off x="0" y="4767263"/>
            <a:ext cx="3086100" cy="274637"/>
          </a:xfrm>
        </p:spPr>
        <p:txBody>
          <a:bodyPr/>
          <a:lstStyle/>
          <a:p>
            <a:r>
              <a:rPr lang="en-US"/>
              <a:t>3</a:t>
            </a:r>
          </a:p>
        </p:txBody>
      </p:sp>
    </p:spTree>
    <p:extLst>
      <p:ext uri="{BB962C8B-B14F-4D97-AF65-F5344CB8AC3E}">
        <p14:creationId xmlns:p14="http://schemas.microsoft.com/office/powerpoint/2010/main" val="1678273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D8AFB-4CB0-7B8C-3CD2-E98C36FF59B3}"/>
              </a:ext>
            </a:extLst>
          </p:cNvPr>
          <p:cNvSpPr>
            <a:spLocks noGrp="1"/>
          </p:cNvSpPr>
          <p:nvPr>
            <p:ph type="title"/>
          </p:nvPr>
        </p:nvSpPr>
        <p:spPr/>
        <p:txBody>
          <a:bodyPr/>
          <a:lstStyle/>
          <a:p>
            <a:r>
              <a:rPr lang="en-US" sz="2400">
                <a:latin typeface="Arial"/>
                <a:cs typeface="Arial"/>
              </a:rPr>
              <a:t>Supplemental Forms </a:t>
            </a:r>
            <a:endParaRPr lang="en-US" sz="2400"/>
          </a:p>
        </p:txBody>
      </p:sp>
      <p:sp>
        <p:nvSpPr>
          <p:cNvPr id="3" name="Content Placeholder 2">
            <a:extLst>
              <a:ext uri="{FF2B5EF4-FFF2-40B4-BE49-F238E27FC236}">
                <a16:creationId xmlns:a16="http://schemas.microsoft.com/office/drawing/2014/main" id="{4C7E4174-3C27-2E91-F5A6-2B40A1E5C046}"/>
              </a:ext>
            </a:extLst>
          </p:cNvPr>
          <p:cNvSpPr>
            <a:spLocks noGrp="1"/>
          </p:cNvSpPr>
          <p:nvPr>
            <p:ph idx="1"/>
          </p:nvPr>
        </p:nvSpPr>
        <p:spPr/>
        <p:txBody>
          <a:bodyPr vert="horz" lIns="91440" tIns="45720" rIns="91440" bIns="45720" rtlCol="0" anchor="t">
            <a:normAutofit/>
          </a:bodyPr>
          <a:lstStyle/>
          <a:p>
            <a:r>
              <a:rPr lang="en-US">
                <a:solidFill>
                  <a:schemeClr val="tx1"/>
                </a:solidFill>
                <a:latin typeface="Arial"/>
                <a:cs typeface="Arial"/>
              </a:rPr>
              <a:t>Supplemental Form A- Competitive Priority Points </a:t>
            </a:r>
          </a:p>
          <a:p>
            <a:r>
              <a:rPr lang="en-US">
                <a:solidFill>
                  <a:schemeClr val="tx1"/>
                </a:solidFill>
                <a:latin typeface="Arial"/>
                <a:cs typeface="Arial"/>
              </a:rPr>
              <a:t>Supplemental Form B- Required Elements Checklist</a:t>
            </a:r>
          </a:p>
          <a:p>
            <a:r>
              <a:rPr lang="en-US">
                <a:solidFill>
                  <a:schemeClr val="tx1"/>
                </a:solidFill>
                <a:latin typeface="Arial"/>
                <a:cs typeface="Arial"/>
              </a:rPr>
              <a:t>Supplemental Form C- Data Sharing Agreement </a:t>
            </a:r>
          </a:p>
          <a:p>
            <a:r>
              <a:rPr lang="en-US">
                <a:solidFill>
                  <a:schemeClr val="tx1"/>
                </a:solidFill>
                <a:latin typeface="Arial"/>
                <a:cs typeface="Arial"/>
              </a:rPr>
              <a:t>Supplemental Form D-Current 21st CCLC Subgrantees by Geographical Location </a:t>
            </a:r>
          </a:p>
          <a:p>
            <a:r>
              <a:rPr lang="en-US">
                <a:solidFill>
                  <a:schemeClr val="tx1"/>
                </a:solidFill>
                <a:latin typeface="Arial"/>
                <a:cs typeface="Arial"/>
              </a:rPr>
              <a:t>Supplemental Form E- MDE Office of School Improvement School Designation List</a:t>
            </a:r>
          </a:p>
          <a:p>
            <a:endParaRPr lang="en-US">
              <a:latin typeface="Arial"/>
              <a:cs typeface="Arial"/>
            </a:endParaRPr>
          </a:p>
        </p:txBody>
      </p:sp>
    </p:spTree>
    <p:extLst>
      <p:ext uri="{BB962C8B-B14F-4D97-AF65-F5344CB8AC3E}">
        <p14:creationId xmlns:p14="http://schemas.microsoft.com/office/powerpoint/2010/main" val="2663282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object 2">
            <a:extLst>
              <a:ext uri="{FF2B5EF4-FFF2-40B4-BE49-F238E27FC236}">
                <a16:creationId xmlns:a16="http://schemas.microsoft.com/office/drawing/2014/main" id="{B469E557-DDF8-8845-9583-BCFA5C045BA1}"/>
              </a:ext>
            </a:extLst>
          </p:cNvPr>
          <p:cNvSpPr txBox="1">
            <a:spLocks noChangeArrowheads="1"/>
          </p:cNvSpPr>
          <p:nvPr/>
        </p:nvSpPr>
        <p:spPr bwMode="auto">
          <a:xfrm>
            <a:off x="8595122" y="190500"/>
            <a:ext cx="166688" cy="332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525" rIns="0" bIns="0">
            <a:spAutoFit/>
          </a:bodyPr>
          <a:lstStyle>
            <a:lvl1pPr marL="12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75"/>
              </a:spcBef>
              <a:buNone/>
            </a:pPr>
            <a:r>
              <a:rPr lang="en-US" altLang="en-US" sz="2100" b="1">
                <a:solidFill>
                  <a:srgbClr val="5FAADE"/>
                </a:solidFill>
                <a:latin typeface="Arial" panose="020B0604020202020204" pitchFamily="34" charset="0"/>
                <a:cs typeface="Arial" panose="020B0604020202020204" pitchFamily="34" charset="0"/>
              </a:rPr>
              <a:t>6</a:t>
            </a:r>
            <a:endParaRPr lang="en-US" altLang="en-US" sz="2100">
              <a:latin typeface="Arial" panose="020B0604020202020204" pitchFamily="34" charset="0"/>
              <a:cs typeface="Arial" panose="020B0604020202020204" pitchFamily="34" charset="0"/>
            </a:endParaRPr>
          </a:p>
        </p:txBody>
      </p:sp>
      <p:sp>
        <p:nvSpPr>
          <p:cNvPr id="30722" name="object 3">
            <a:extLst>
              <a:ext uri="{FF2B5EF4-FFF2-40B4-BE49-F238E27FC236}">
                <a16:creationId xmlns:a16="http://schemas.microsoft.com/office/drawing/2014/main" id="{D9A8DE0B-26BB-6C49-BD20-91399EACE35F}"/>
              </a:ext>
            </a:extLst>
          </p:cNvPr>
          <p:cNvSpPr>
            <a:spLocks/>
          </p:cNvSpPr>
          <p:nvPr/>
        </p:nvSpPr>
        <p:spPr bwMode="auto">
          <a:xfrm>
            <a:off x="369094" y="550069"/>
            <a:ext cx="8405813" cy="0"/>
          </a:xfrm>
          <a:custGeom>
            <a:avLst/>
            <a:gdLst>
              <a:gd name="T0" fmla="*/ 11207750 w 11207750"/>
              <a:gd name="T1" fmla="*/ 0 w 11207750"/>
              <a:gd name="T2" fmla="*/ 0 60000 65536"/>
              <a:gd name="T3" fmla="*/ 0 60000 65536"/>
            </a:gdLst>
            <a:ahLst/>
            <a:cxnLst>
              <a:cxn ang="T2">
                <a:pos x="T0" y="0"/>
              </a:cxn>
              <a:cxn ang="T3">
                <a:pos x="T1" y="0"/>
              </a:cxn>
            </a:cxnLst>
            <a:rect l="0" t="0" r="r" b="b"/>
            <a:pathLst>
              <a:path w="11207750">
                <a:moveTo>
                  <a:pt x="11207750" y="0"/>
                </a:moveTo>
                <a:lnTo>
                  <a:pt x="0" y="1"/>
                </a:lnTo>
              </a:path>
            </a:pathLst>
          </a:custGeom>
          <a:noFill/>
          <a:ln w="6350">
            <a:solidFill>
              <a:srgbClr val="7F7F7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050"/>
          </a:p>
        </p:txBody>
      </p:sp>
      <p:sp>
        <p:nvSpPr>
          <p:cNvPr id="4" name="object 4">
            <a:extLst>
              <a:ext uri="{FF2B5EF4-FFF2-40B4-BE49-F238E27FC236}">
                <a16:creationId xmlns:a16="http://schemas.microsoft.com/office/drawing/2014/main" id="{9D2B0534-CE68-EC4C-A62B-8D2C49B11654}"/>
              </a:ext>
            </a:extLst>
          </p:cNvPr>
          <p:cNvSpPr txBox="1">
            <a:spLocks noGrp="1"/>
          </p:cNvSpPr>
          <p:nvPr>
            <p:ph type="title"/>
          </p:nvPr>
        </p:nvSpPr>
        <p:spPr>
          <a:xfrm>
            <a:off x="369094" y="134970"/>
            <a:ext cx="4800461" cy="378950"/>
          </a:xfrm>
        </p:spPr>
        <p:txBody>
          <a:bodyPr vert="horz" wrap="square" lIns="0" tIns="9525" rIns="0" bIns="0" rtlCol="0" anchor="ctr">
            <a:spAutoFit/>
          </a:bodyPr>
          <a:lstStyle/>
          <a:p>
            <a:pPr marL="9525">
              <a:lnSpc>
                <a:spcPct val="100000"/>
              </a:lnSpc>
              <a:spcBef>
                <a:spcPts val="75"/>
              </a:spcBef>
              <a:defRPr/>
            </a:pPr>
            <a:r>
              <a:rPr lang="en-US" sz="2400" spc="-4">
                <a:latin typeface="Arial"/>
                <a:cs typeface="Arial"/>
              </a:rPr>
              <a:t>Microsoft Teams Reminders</a:t>
            </a:r>
          </a:p>
        </p:txBody>
      </p:sp>
      <p:sp>
        <p:nvSpPr>
          <p:cNvPr id="5" name="object 5">
            <a:extLst>
              <a:ext uri="{FF2B5EF4-FFF2-40B4-BE49-F238E27FC236}">
                <a16:creationId xmlns:a16="http://schemas.microsoft.com/office/drawing/2014/main" id="{7D562ED0-9CD2-B545-899C-3E0A135F2AEF}"/>
              </a:ext>
            </a:extLst>
          </p:cNvPr>
          <p:cNvSpPr txBox="1"/>
          <p:nvPr/>
        </p:nvSpPr>
        <p:spPr>
          <a:xfrm>
            <a:off x="688181" y="889398"/>
            <a:ext cx="6453188" cy="332783"/>
          </a:xfrm>
          <a:prstGeom prst="rect">
            <a:avLst/>
          </a:prstGeom>
        </p:spPr>
        <p:txBody>
          <a:bodyPr lIns="0" tIns="9525" rIns="0" bIns="0" anchor="t">
            <a:spAutoFit/>
          </a:bodyPr>
          <a:lstStyle/>
          <a:p>
            <a:pPr marL="352425" indent="-342900">
              <a:spcBef>
                <a:spcPts val="75"/>
              </a:spcBef>
              <a:buFont typeface="Arial" panose="020B0604020202020204" pitchFamily="34" charset="0"/>
              <a:buChar char="•"/>
              <a:tabLst>
                <a:tab pos="180975" algn="l"/>
              </a:tabLst>
              <a:defRPr/>
            </a:pPr>
            <a:r>
              <a:rPr sz="2100">
                <a:solidFill>
                  <a:schemeClr val="tx1"/>
                </a:solidFill>
                <a:latin typeface="Arial"/>
                <a:cs typeface="Arial"/>
              </a:rPr>
              <a:t>“Raise</a:t>
            </a:r>
            <a:r>
              <a:rPr sz="2100" spc="-26">
                <a:solidFill>
                  <a:schemeClr val="tx1"/>
                </a:solidFill>
                <a:latin typeface="Arial"/>
                <a:cs typeface="Arial"/>
              </a:rPr>
              <a:t> </a:t>
            </a:r>
            <a:r>
              <a:rPr sz="2100">
                <a:solidFill>
                  <a:schemeClr val="tx1"/>
                </a:solidFill>
                <a:latin typeface="Arial"/>
                <a:cs typeface="Arial"/>
              </a:rPr>
              <a:t>Hand”</a:t>
            </a:r>
            <a:r>
              <a:rPr sz="2100" spc="-26">
                <a:solidFill>
                  <a:schemeClr val="tx1"/>
                </a:solidFill>
                <a:latin typeface="Arial"/>
                <a:cs typeface="Arial"/>
              </a:rPr>
              <a:t> </a:t>
            </a:r>
            <a:r>
              <a:rPr sz="2100">
                <a:solidFill>
                  <a:schemeClr val="tx1"/>
                </a:solidFill>
                <a:latin typeface="Arial"/>
                <a:cs typeface="Arial"/>
              </a:rPr>
              <a:t>Feature</a:t>
            </a:r>
          </a:p>
        </p:txBody>
      </p:sp>
      <p:pic>
        <p:nvPicPr>
          <p:cNvPr id="30725" name="object 7">
            <a:extLst>
              <a:ext uri="{FF2B5EF4-FFF2-40B4-BE49-F238E27FC236}">
                <a16:creationId xmlns:a16="http://schemas.microsoft.com/office/drawing/2014/main" id="{31377EA4-0E9C-A74B-A30D-55D5972957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491" y="1524000"/>
            <a:ext cx="5423297" cy="139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35337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74CB5-4204-E15A-0D14-D7174590FBF6}"/>
              </a:ext>
            </a:extLst>
          </p:cNvPr>
          <p:cNvSpPr>
            <a:spLocks noGrp="1"/>
          </p:cNvSpPr>
          <p:nvPr>
            <p:ph type="title"/>
          </p:nvPr>
        </p:nvSpPr>
        <p:spPr/>
        <p:txBody>
          <a:bodyPr/>
          <a:lstStyle/>
          <a:p>
            <a:r>
              <a:rPr lang="en-US" sz="2400">
                <a:latin typeface="Arial"/>
                <a:cs typeface="Arial"/>
              </a:rPr>
              <a:t>Resources</a:t>
            </a:r>
            <a:endParaRPr lang="en-US" sz="2400"/>
          </a:p>
        </p:txBody>
      </p:sp>
      <p:pic>
        <p:nvPicPr>
          <p:cNvPr id="4" name="Picture 4" descr="Graphical user interface, application&#10;&#10;Description automatically generated">
            <a:extLst>
              <a:ext uri="{FF2B5EF4-FFF2-40B4-BE49-F238E27FC236}">
                <a16:creationId xmlns:a16="http://schemas.microsoft.com/office/drawing/2014/main" id="{24473A08-C7A4-2A5F-CA27-CEF516E7440D}"/>
              </a:ext>
            </a:extLst>
          </p:cNvPr>
          <p:cNvPicPr>
            <a:picLocks noGrp="1" noChangeAspect="1"/>
          </p:cNvPicPr>
          <p:nvPr>
            <p:ph idx="1"/>
          </p:nvPr>
        </p:nvPicPr>
        <p:blipFill>
          <a:blip r:embed="rId2"/>
          <a:stretch>
            <a:fillRect/>
          </a:stretch>
        </p:blipFill>
        <p:spPr>
          <a:xfrm>
            <a:off x="1801177" y="607477"/>
            <a:ext cx="4909348" cy="3943726"/>
          </a:xfrm>
        </p:spPr>
      </p:pic>
    </p:spTree>
    <p:extLst>
      <p:ext uri="{BB962C8B-B14F-4D97-AF65-F5344CB8AC3E}">
        <p14:creationId xmlns:p14="http://schemas.microsoft.com/office/powerpoint/2010/main" val="23057310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3AB92-829E-4B64-844F-35204CDA3D89}"/>
              </a:ext>
            </a:extLst>
          </p:cNvPr>
          <p:cNvSpPr>
            <a:spLocks noGrp="1"/>
          </p:cNvSpPr>
          <p:nvPr>
            <p:ph type="title"/>
          </p:nvPr>
        </p:nvSpPr>
        <p:spPr/>
        <p:txBody>
          <a:bodyPr/>
          <a:lstStyle/>
          <a:p>
            <a:r>
              <a:rPr lang="en-US" sz="2400">
                <a:latin typeface="Arial"/>
                <a:cs typeface="Arial"/>
              </a:rPr>
              <a:t>Resources </a:t>
            </a:r>
            <a:endParaRPr lang="en-US" sz="2400"/>
          </a:p>
        </p:txBody>
      </p:sp>
      <p:pic>
        <p:nvPicPr>
          <p:cNvPr id="4" name="Picture 4">
            <a:extLst>
              <a:ext uri="{FF2B5EF4-FFF2-40B4-BE49-F238E27FC236}">
                <a16:creationId xmlns:a16="http://schemas.microsoft.com/office/drawing/2014/main" id="{66ACAFA1-26B5-AA4A-732F-76F019636F36}"/>
              </a:ext>
            </a:extLst>
          </p:cNvPr>
          <p:cNvPicPr>
            <a:picLocks noGrp="1" noChangeAspect="1"/>
          </p:cNvPicPr>
          <p:nvPr>
            <p:ph idx="1"/>
          </p:nvPr>
        </p:nvPicPr>
        <p:blipFill>
          <a:blip r:embed="rId2"/>
          <a:stretch>
            <a:fillRect/>
          </a:stretch>
        </p:blipFill>
        <p:spPr>
          <a:xfrm>
            <a:off x="2529000" y="874987"/>
            <a:ext cx="4317032" cy="3469504"/>
          </a:xfrm>
        </p:spPr>
      </p:pic>
    </p:spTree>
    <p:extLst>
      <p:ext uri="{BB962C8B-B14F-4D97-AF65-F5344CB8AC3E}">
        <p14:creationId xmlns:p14="http://schemas.microsoft.com/office/powerpoint/2010/main" val="19059784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F1AC31-6693-E8D5-3E38-E8BBBA2FB88F}"/>
              </a:ext>
            </a:extLst>
          </p:cNvPr>
          <p:cNvSpPr>
            <a:spLocks noGrp="1"/>
          </p:cNvSpPr>
          <p:nvPr>
            <p:ph type="title"/>
          </p:nvPr>
        </p:nvSpPr>
        <p:spPr/>
        <p:txBody>
          <a:bodyPr/>
          <a:lstStyle/>
          <a:p>
            <a:r>
              <a:rPr lang="en-US">
                <a:latin typeface="Arial"/>
                <a:cs typeface="Arial"/>
              </a:rPr>
              <a:t>Non-Award Factors</a:t>
            </a:r>
            <a:endParaRPr lang="en-US"/>
          </a:p>
        </p:txBody>
      </p:sp>
      <p:sp>
        <p:nvSpPr>
          <p:cNvPr id="2" name="Footer Placeholder 1">
            <a:extLst>
              <a:ext uri="{FF2B5EF4-FFF2-40B4-BE49-F238E27FC236}">
                <a16:creationId xmlns:a16="http://schemas.microsoft.com/office/drawing/2014/main" id="{F071C1F2-C8D0-077F-D64E-15F38DE0026B}"/>
              </a:ext>
            </a:extLst>
          </p:cNvPr>
          <p:cNvSpPr>
            <a:spLocks noGrp="1"/>
          </p:cNvSpPr>
          <p:nvPr>
            <p:ph type="ftr" sz="quarter" idx="4294967295"/>
          </p:nvPr>
        </p:nvSpPr>
        <p:spPr>
          <a:xfrm>
            <a:off x="0" y="4767263"/>
            <a:ext cx="3086100" cy="274637"/>
          </a:xfrm>
        </p:spPr>
        <p:txBody>
          <a:bodyPr/>
          <a:lstStyle/>
          <a:p>
            <a:r>
              <a:rPr lang="en-US"/>
              <a:t>3</a:t>
            </a:r>
          </a:p>
        </p:txBody>
      </p:sp>
    </p:spTree>
    <p:extLst>
      <p:ext uri="{BB962C8B-B14F-4D97-AF65-F5344CB8AC3E}">
        <p14:creationId xmlns:p14="http://schemas.microsoft.com/office/powerpoint/2010/main" val="40981375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C8026-1B7D-191A-20CB-DF048A9E5713}"/>
              </a:ext>
            </a:extLst>
          </p:cNvPr>
          <p:cNvSpPr>
            <a:spLocks noGrp="1"/>
          </p:cNvSpPr>
          <p:nvPr>
            <p:ph type="title"/>
          </p:nvPr>
        </p:nvSpPr>
        <p:spPr/>
        <p:txBody>
          <a:bodyPr/>
          <a:lstStyle/>
          <a:p>
            <a:r>
              <a:rPr lang="en-US">
                <a:latin typeface="Arial"/>
                <a:cs typeface="Arial"/>
              </a:rPr>
              <a:t>Most Common Non-Award Factors</a:t>
            </a:r>
            <a:endParaRPr lang="en-US"/>
          </a:p>
        </p:txBody>
      </p:sp>
      <p:sp>
        <p:nvSpPr>
          <p:cNvPr id="3" name="Content Placeholder 2">
            <a:extLst>
              <a:ext uri="{FF2B5EF4-FFF2-40B4-BE49-F238E27FC236}">
                <a16:creationId xmlns:a16="http://schemas.microsoft.com/office/drawing/2014/main" id="{C37C2792-12D4-6819-E85B-A59F1C88AAC0}"/>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a:latin typeface="Arial"/>
                <a:cs typeface="Arial"/>
              </a:rPr>
              <a:t>Late Submission</a:t>
            </a:r>
          </a:p>
          <a:p>
            <a:pPr marL="457200" indent="-457200">
              <a:buAutoNum type="arabicPeriod"/>
            </a:pPr>
            <a:r>
              <a:rPr lang="en-US">
                <a:latin typeface="Arial"/>
                <a:cs typeface="Arial"/>
              </a:rPr>
              <a:t>Hyperlink instead of a PDF/Word Document</a:t>
            </a:r>
          </a:p>
          <a:p>
            <a:pPr marL="457200" indent="-457200">
              <a:buAutoNum type="arabicPeriod"/>
            </a:pPr>
            <a:r>
              <a:rPr lang="en-US">
                <a:latin typeface="Arial"/>
                <a:cs typeface="Arial"/>
              </a:rPr>
              <a:t>Missing or Incomplete Forms</a:t>
            </a:r>
          </a:p>
          <a:p>
            <a:pPr marL="457200" indent="-457200">
              <a:buAutoNum type="arabicPeriod"/>
            </a:pPr>
            <a:r>
              <a:rPr lang="en-US">
                <a:latin typeface="Arial"/>
                <a:cs typeface="Arial"/>
              </a:rPr>
              <a:t>Missing Signatures</a:t>
            </a:r>
            <a:endParaRPr lang="en-US"/>
          </a:p>
          <a:p>
            <a:pPr marL="457200" indent="-457200">
              <a:buAutoNum type="arabicPeriod"/>
            </a:pPr>
            <a:r>
              <a:rPr lang="en-US">
                <a:latin typeface="Arial"/>
                <a:cs typeface="Arial"/>
              </a:rPr>
              <a:t>Missing Participation Letters and/or Partner Letters</a:t>
            </a:r>
          </a:p>
          <a:p>
            <a:pPr marL="457200" indent="-457200">
              <a:buAutoNum type="arabicPeriod"/>
            </a:pPr>
            <a:r>
              <a:rPr lang="en-US">
                <a:latin typeface="Arial"/>
                <a:cs typeface="Arial"/>
              </a:rPr>
              <a:t>Irregularities in the Proposal</a:t>
            </a:r>
            <a:endParaRPr lang="en-US"/>
          </a:p>
          <a:p>
            <a:pPr marL="457200" indent="-457200">
              <a:buAutoNum type="arabicPeriod"/>
            </a:pPr>
            <a:r>
              <a:rPr lang="en-US">
                <a:latin typeface="Arial"/>
                <a:cs typeface="Arial"/>
              </a:rPr>
              <a:t>Insufficient Narrative Responses</a:t>
            </a:r>
            <a:endParaRPr lang="en-US"/>
          </a:p>
          <a:p>
            <a:pPr marL="457200" indent="-457200">
              <a:buAutoNum type="arabicPeriod"/>
            </a:pPr>
            <a:endParaRPr lang="en-US"/>
          </a:p>
        </p:txBody>
      </p:sp>
    </p:spTree>
    <p:extLst>
      <p:ext uri="{BB962C8B-B14F-4D97-AF65-F5344CB8AC3E}">
        <p14:creationId xmlns:p14="http://schemas.microsoft.com/office/powerpoint/2010/main" val="39350798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D69136-A9E5-DB9B-D507-E6077FFBAB70}"/>
              </a:ext>
            </a:extLst>
          </p:cNvPr>
          <p:cNvSpPr>
            <a:spLocks noGrp="1"/>
          </p:cNvSpPr>
          <p:nvPr>
            <p:ph type="title"/>
          </p:nvPr>
        </p:nvSpPr>
        <p:spPr/>
        <p:txBody>
          <a:bodyPr/>
          <a:lstStyle/>
          <a:p>
            <a:r>
              <a:rPr lang="en-US">
                <a:latin typeface="Arial"/>
                <a:cs typeface="Arial"/>
              </a:rPr>
              <a:t>RFP Overview</a:t>
            </a:r>
            <a:endParaRPr lang="en-US"/>
          </a:p>
        </p:txBody>
      </p:sp>
      <p:sp>
        <p:nvSpPr>
          <p:cNvPr id="2" name="Footer Placeholder 1">
            <a:extLst>
              <a:ext uri="{FF2B5EF4-FFF2-40B4-BE49-F238E27FC236}">
                <a16:creationId xmlns:a16="http://schemas.microsoft.com/office/drawing/2014/main" id="{50B47AE2-F76C-4129-FCD7-F731D2C6D9F6}"/>
              </a:ext>
            </a:extLst>
          </p:cNvPr>
          <p:cNvSpPr>
            <a:spLocks noGrp="1"/>
          </p:cNvSpPr>
          <p:nvPr>
            <p:ph type="ftr" sz="quarter" idx="4294967295"/>
          </p:nvPr>
        </p:nvSpPr>
        <p:spPr>
          <a:xfrm>
            <a:off x="0" y="4767263"/>
            <a:ext cx="3086100" cy="274637"/>
          </a:xfrm>
        </p:spPr>
        <p:txBody>
          <a:bodyPr/>
          <a:lstStyle/>
          <a:p>
            <a:r>
              <a:rPr lang="en-US"/>
              <a:t>3</a:t>
            </a:r>
          </a:p>
        </p:txBody>
      </p:sp>
    </p:spTree>
    <p:extLst>
      <p:ext uri="{BB962C8B-B14F-4D97-AF65-F5344CB8AC3E}">
        <p14:creationId xmlns:p14="http://schemas.microsoft.com/office/powerpoint/2010/main" val="40549036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7F20C-6BF8-6B65-9EBC-D9EB6D1D9BC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127592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17CAE-0740-FE19-5C01-A89BD22966AE}"/>
              </a:ext>
            </a:extLst>
          </p:cNvPr>
          <p:cNvSpPr>
            <a:spLocks noGrp="1"/>
          </p:cNvSpPr>
          <p:nvPr>
            <p:ph type="title"/>
          </p:nvPr>
        </p:nvSpPr>
        <p:spPr/>
        <p:txBody>
          <a:bodyPr/>
          <a:lstStyle/>
          <a:p>
            <a:r>
              <a:rPr lang="en-US" sz="2400">
                <a:latin typeface="Arial"/>
                <a:cs typeface="Arial"/>
              </a:rPr>
              <a:t>Questions</a:t>
            </a:r>
            <a:endParaRPr lang="en-US" sz="2400"/>
          </a:p>
        </p:txBody>
      </p:sp>
      <p:sp>
        <p:nvSpPr>
          <p:cNvPr id="3" name="Content Placeholder 2">
            <a:extLst>
              <a:ext uri="{FF2B5EF4-FFF2-40B4-BE49-F238E27FC236}">
                <a16:creationId xmlns:a16="http://schemas.microsoft.com/office/drawing/2014/main" id="{6FEF59C3-7EC4-2BE2-725E-DCE160F1804D}"/>
              </a:ext>
            </a:extLst>
          </p:cNvPr>
          <p:cNvSpPr>
            <a:spLocks noGrp="1"/>
          </p:cNvSpPr>
          <p:nvPr>
            <p:ph idx="1"/>
          </p:nvPr>
        </p:nvSpPr>
        <p:spPr/>
        <p:txBody>
          <a:bodyPr vert="horz" lIns="91440" tIns="45720" rIns="91440" bIns="45720" rtlCol="0" anchor="t">
            <a:normAutofit/>
          </a:bodyPr>
          <a:lstStyle/>
          <a:p>
            <a:r>
              <a:rPr lang="en-US">
                <a:solidFill>
                  <a:schemeClr val="tx1"/>
                </a:solidFill>
                <a:latin typeface="Arial"/>
                <a:cs typeface="Arial"/>
              </a:rPr>
              <a:t>All questions regarding the FY26 21st CCLC RFP must be submitted by </a:t>
            </a:r>
            <a:r>
              <a:rPr lang="en-US" b="1">
                <a:solidFill>
                  <a:schemeClr val="tx1"/>
                </a:solidFill>
                <a:highlight>
                  <a:srgbClr val="FFFF00"/>
                </a:highlight>
                <a:latin typeface="Arial"/>
                <a:cs typeface="Arial"/>
              </a:rPr>
              <a:t>5:00 pm, Friday, June 6, 2025</a:t>
            </a:r>
            <a:endParaRPr lang="en-US" b="1">
              <a:solidFill>
                <a:schemeClr val="tx1"/>
              </a:solidFill>
            </a:endParaRPr>
          </a:p>
          <a:p>
            <a:r>
              <a:rPr lang="en-US">
                <a:solidFill>
                  <a:schemeClr val="tx1"/>
                </a:solidFill>
                <a:latin typeface="Arial"/>
                <a:cs typeface="Arial"/>
              </a:rPr>
              <a:t>Questions must be submitted to </a:t>
            </a:r>
            <a:r>
              <a:rPr lang="en-US">
                <a:latin typeface="Arial"/>
                <a:cs typeface="Arial"/>
                <a:hlinkClick r:id="rId2"/>
              </a:rPr>
              <a:t>21century@mdek12.org</a:t>
            </a:r>
            <a:r>
              <a:rPr lang="en-US">
                <a:latin typeface="Arial"/>
                <a:cs typeface="Arial"/>
              </a:rPr>
              <a:t> </a:t>
            </a:r>
            <a:r>
              <a:rPr lang="en-US">
                <a:solidFill>
                  <a:schemeClr val="tx1"/>
                </a:solidFill>
                <a:latin typeface="Arial"/>
                <a:cs typeface="Arial"/>
              </a:rPr>
              <a:t>with subject line “Cohort 9 21st CCLC Question"</a:t>
            </a:r>
          </a:p>
          <a:p>
            <a:pPr marL="0" indent="0">
              <a:buNone/>
            </a:pPr>
            <a:endParaRPr lang="en-US">
              <a:latin typeface="Arial"/>
              <a:cs typeface="Arial"/>
            </a:endParaRPr>
          </a:p>
        </p:txBody>
      </p:sp>
    </p:spTree>
    <p:extLst>
      <p:ext uri="{BB962C8B-B14F-4D97-AF65-F5344CB8AC3E}">
        <p14:creationId xmlns:p14="http://schemas.microsoft.com/office/powerpoint/2010/main" val="41321046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678ABF-8028-CE70-398F-D70100A4D149}"/>
              </a:ext>
            </a:extLst>
          </p:cNvPr>
          <p:cNvSpPr>
            <a:spLocks noGrp="1"/>
          </p:cNvSpPr>
          <p:nvPr>
            <p:ph type="body" sz="quarter" idx="14"/>
          </p:nvPr>
        </p:nvSpPr>
        <p:spPr/>
        <p:txBody>
          <a:bodyPr vert="horz" lIns="91440" tIns="45720" rIns="91440" bIns="45720" rtlCol="0" anchor="t">
            <a:noAutofit/>
          </a:bodyPr>
          <a:lstStyle/>
          <a:p>
            <a:r>
              <a:rPr lang="en-US">
                <a:latin typeface="Arial"/>
                <a:cs typeface="Arial"/>
              </a:rPr>
              <a:t>21st CCLC State Coordinator</a:t>
            </a:r>
          </a:p>
          <a:p>
            <a:r>
              <a:rPr lang="en-US">
                <a:hlinkClick r:id="rId2"/>
              </a:rPr>
              <a:t>pjordan@mdek12.org</a:t>
            </a:r>
            <a:endParaRPr lang="en-US"/>
          </a:p>
        </p:txBody>
      </p:sp>
      <p:sp>
        <p:nvSpPr>
          <p:cNvPr id="3" name="Title 2">
            <a:extLst>
              <a:ext uri="{FF2B5EF4-FFF2-40B4-BE49-F238E27FC236}">
                <a16:creationId xmlns:a16="http://schemas.microsoft.com/office/drawing/2014/main" id="{4ADF0E15-7C37-F244-079D-AF11FCE27F43}"/>
              </a:ext>
            </a:extLst>
          </p:cNvPr>
          <p:cNvSpPr>
            <a:spLocks noGrp="1"/>
          </p:cNvSpPr>
          <p:nvPr>
            <p:ph type="title"/>
          </p:nvPr>
        </p:nvSpPr>
        <p:spPr/>
        <p:txBody>
          <a:bodyPr/>
          <a:lstStyle/>
          <a:p>
            <a:r>
              <a:rPr lang="en-US">
                <a:latin typeface="Arial"/>
                <a:cs typeface="Arial"/>
              </a:rPr>
              <a:t>Porsha Jordan</a:t>
            </a:r>
            <a:endParaRPr lang="en-US"/>
          </a:p>
        </p:txBody>
      </p:sp>
      <p:sp>
        <p:nvSpPr>
          <p:cNvPr id="5" name="Title 2">
            <a:extLst>
              <a:ext uri="{FF2B5EF4-FFF2-40B4-BE49-F238E27FC236}">
                <a16:creationId xmlns:a16="http://schemas.microsoft.com/office/drawing/2014/main" id="{63CB8932-F1CB-A4B1-1E60-80005AE50D41}"/>
              </a:ext>
            </a:extLst>
          </p:cNvPr>
          <p:cNvSpPr txBox="1">
            <a:spLocks/>
          </p:cNvSpPr>
          <p:nvPr/>
        </p:nvSpPr>
        <p:spPr>
          <a:xfrm>
            <a:off x="367770" y="3064997"/>
            <a:ext cx="6095409" cy="65116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solidFill>
                  <a:srgbClr val="003B71"/>
                </a:solidFill>
                <a:latin typeface="Arial" panose="020B0604020202020204" pitchFamily="34" charset="0"/>
                <a:ea typeface="+mj-ea"/>
                <a:cs typeface="Arial" panose="020B0604020202020204" pitchFamily="34" charset="0"/>
              </a:defRPr>
            </a:lvl1pPr>
          </a:lstStyle>
          <a:p>
            <a:r>
              <a:rPr lang="en-US" err="1">
                <a:latin typeface="Arial"/>
                <a:cs typeface="Arial"/>
              </a:rPr>
              <a:t>Dalphiney</a:t>
            </a:r>
            <a:r>
              <a:rPr lang="en-US">
                <a:latin typeface="Arial"/>
                <a:cs typeface="Arial"/>
              </a:rPr>
              <a:t> Bell</a:t>
            </a:r>
            <a:endParaRPr lang="en-US"/>
          </a:p>
        </p:txBody>
      </p:sp>
      <p:sp>
        <p:nvSpPr>
          <p:cNvPr id="7" name="Text Placeholder 1">
            <a:extLst>
              <a:ext uri="{FF2B5EF4-FFF2-40B4-BE49-F238E27FC236}">
                <a16:creationId xmlns:a16="http://schemas.microsoft.com/office/drawing/2014/main" id="{AD9B358F-6B84-EB59-4EF3-551B1BC50243}"/>
              </a:ext>
            </a:extLst>
          </p:cNvPr>
          <p:cNvSpPr txBox="1">
            <a:spLocks/>
          </p:cNvSpPr>
          <p:nvPr/>
        </p:nvSpPr>
        <p:spPr>
          <a:xfrm>
            <a:off x="377621" y="3745673"/>
            <a:ext cx="3758985" cy="651168"/>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lumOff val="50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lumOff val="50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en-US">
                <a:latin typeface="Arial"/>
                <a:cs typeface="Arial"/>
              </a:rPr>
              <a:t>21st CCLC Specialist</a:t>
            </a:r>
          </a:p>
          <a:p>
            <a:r>
              <a:rPr lang="en-US">
                <a:latin typeface="Arial"/>
                <a:cs typeface="Arial"/>
                <a:hlinkClick r:id="rId3"/>
              </a:rPr>
              <a:t>dbell@mdek12.org</a:t>
            </a:r>
          </a:p>
          <a:p>
            <a:endParaRPr lang="en-US"/>
          </a:p>
        </p:txBody>
      </p:sp>
    </p:spTree>
    <p:extLst>
      <p:ext uri="{BB962C8B-B14F-4D97-AF65-F5344CB8AC3E}">
        <p14:creationId xmlns:p14="http://schemas.microsoft.com/office/powerpoint/2010/main" val="485474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E35E8-7D8A-4A5B-B083-B2B9C0D1C1E0}"/>
              </a:ext>
            </a:extLst>
          </p:cNvPr>
          <p:cNvSpPr>
            <a:spLocks noGrp="1"/>
          </p:cNvSpPr>
          <p:nvPr>
            <p:ph type="title"/>
          </p:nvPr>
        </p:nvSpPr>
        <p:spPr/>
        <p:txBody>
          <a:bodyPr/>
          <a:lstStyle/>
          <a:p>
            <a:r>
              <a:rPr lang="en-US" sz="2400">
                <a:latin typeface="Arial"/>
                <a:cs typeface="Arial"/>
              </a:rPr>
              <a:t>Agenda</a:t>
            </a:r>
            <a:endParaRPr lang="en-US" sz="2400"/>
          </a:p>
        </p:txBody>
      </p:sp>
      <p:sp>
        <p:nvSpPr>
          <p:cNvPr id="3" name="Content Placeholder 2">
            <a:extLst>
              <a:ext uri="{FF2B5EF4-FFF2-40B4-BE49-F238E27FC236}">
                <a16:creationId xmlns:a16="http://schemas.microsoft.com/office/drawing/2014/main" id="{7238C758-D13D-49A0-9609-DC6571CD6668}"/>
              </a:ext>
            </a:extLst>
          </p:cNvPr>
          <p:cNvSpPr>
            <a:spLocks noGrp="1"/>
          </p:cNvSpPr>
          <p:nvPr>
            <p:ph idx="1"/>
          </p:nvPr>
        </p:nvSpPr>
        <p:spPr/>
        <p:txBody>
          <a:bodyPr vert="horz" lIns="91440" tIns="45720" rIns="91440" bIns="45720" rtlCol="0" anchor="t">
            <a:normAutofit lnSpcReduction="10000"/>
          </a:bodyPr>
          <a:lstStyle/>
          <a:p>
            <a:endParaRPr lang="en-US">
              <a:latin typeface="Arial"/>
              <a:cs typeface="Arial"/>
            </a:endParaRPr>
          </a:p>
          <a:p>
            <a:pPr lvl="1">
              <a:buFont typeface="Wingdings" panose="020B0604020202020204" pitchFamily="34" charset="0"/>
              <a:buChar char="§"/>
            </a:pPr>
            <a:r>
              <a:rPr lang="en-US" sz="2000" b="1">
                <a:solidFill>
                  <a:schemeClr val="tx1"/>
                </a:solidFill>
                <a:latin typeface="Arial"/>
                <a:cs typeface="Arial"/>
              </a:rPr>
              <a:t>General Information </a:t>
            </a:r>
          </a:p>
          <a:p>
            <a:pPr lvl="1">
              <a:buFont typeface="Wingdings" panose="020B0604020202020204" pitchFamily="34" charset="0"/>
              <a:buChar char="§"/>
            </a:pPr>
            <a:r>
              <a:rPr lang="en-US" sz="2000" b="1">
                <a:solidFill>
                  <a:schemeClr val="tx1"/>
                </a:solidFill>
                <a:latin typeface="Arial"/>
                <a:cs typeface="Arial"/>
              </a:rPr>
              <a:t>Program Implementation </a:t>
            </a:r>
          </a:p>
          <a:p>
            <a:pPr lvl="1">
              <a:buFont typeface="Wingdings" panose="020B0604020202020204" pitchFamily="34" charset="0"/>
              <a:buChar char="§"/>
            </a:pPr>
            <a:r>
              <a:rPr lang="en-US" sz="2000" b="1">
                <a:solidFill>
                  <a:schemeClr val="tx1"/>
                </a:solidFill>
                <a:latin typeface="Arial"/>
                <a:cs typeface="Arial"/>
              </a:rPr>
              <a:t>Grant Award and Responsibilities </a:t>
            </a:r>
            <a:endParaRPr lang="en-US" sz="2000" b="1">
              <a:solidFill>
                <a:schemeClr val="tx1"/>
              </a:solidFill>
            </a:endParaRPr>
          </a:p>
          <a:p>
            <a:pPr lvl="1">
              <a:buFont typeface="Wingdings" panose="020B0604020202020204" pitchFamily="34" charset="0"/>
              <a:buChar char="§"/>
            </a:pPr>
            <a:r>
              <a:rPr lang="en-US" sz="2000" b="1">
                <a:solidFill>
                  <a:schemeClr val="tx1"/>
                </a:solidFill>
                <a:latin typeface="Arial"/>
                <a:cs typeface="Arial"/>
              </a:rPr>
              <a:t>Proposal Forms and Attachments </a:t>
            </a:r>
          </a:p>
          <a:p>
            <a:pPr lvl="1">
              <a:buFont typeface="Wingdings" panose="020B0604020202020204" pitchFamily="34" charset="0"/>
              <a:buChar char="§"/>
            </a:pPr>
            <a:r>
              <a:rPr lang="en-US" sz="2000" b="1">
                <a:solidFill>
                  <a:schemeClr val="tx1"/>
                </a:solidFill>
                <a:latin typeface="Arial"/>
                <a:cs typeface="Arial"/>
              </a:rPr>
              <a:t>Supplemental Forms and Resources</a:t>
            </a:r>
          </a:p>
          <a:p>
            <a:pPr lvl="1">
              <a:buFont typeface="Wingdings" panose="020B0604020202020204" pitchFamily="34" charset="0"/>
              <a:buChar char="§"/>
            </a:pPr>
            <a:r>
              <a:rPr lang="en-US" sz="2000" b="1">
                <a:solidFill>
                  <a:schemeClr val="tx1"/>
                </a:solidFill>
                <a:latin typeface="Arial"/>
                <a:cs typeface="Arial"/>
              </a:rPr>
              <a:t>Non-Award Factors </a:t>
            </a:r>
          </a:p>
          <a:p>
            <a:pPr lvl="1">
              <a:buFont typeface="Wingdings" panose="020B0604020202020204" pitchFamily="34" charset="0"/>
              <a:buChar char="§"/>
            </a:pPr>
            <a:r>
              <a:rPr lang="en-US" sz="2000" b="1">
                <a:solidFill>
                  <a:schemeClr val="tx1"/>
                </a:solidFill>
                <a:latin typeface="Arial"/>
                <a:cs typeface="Arial"/>
              </a:rPr>
              <a:t>RFP Review </a:t>
            </a:r>
          </a:p>
          <a:p>
            <a:pPr lvl="1">
              <a:buFont typeface="Wingdings" panose="020B0604020202020204" pitchFamily="34" charset="0"/>
              <a:buChar char="§"/>
            </a:pPr>
            <a:endParaRPr lang="en-US" sz="2000" b="1">
              <a:solidFill>
                <a:schemeClr val="tx1"/>
              </a:solidFill>
            </a:endParaRPr>
          </a:p>
        </p:txBody>
      </p:sp>
    </p:spTree>
    <p:extLst>
      <p:ext uri="{BB962C8B-B14F-4D97-AF65-F5344CB8AC3E}">
        <p14:creationId xmlns:p14="http://schemas.microsoft.com/office/powerpoint/2010/main" val="4123932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C2AD3-C2C8-9A00-8BA3-67E59BD126C0}"/>
              </a:ext>
            </a:extLst>
          </p:cNvPr>
          <p:cNvSpPr>
            <a:spLocks noGrp="1"/>
          </p:cNvSpPr>
          <p:nvPr>
            <p:ph type="title"/>
          </p:nvPr>
        </p:nvSpPr>
        <p:spPr>
          <a:xfrm>
            <a:off x="329738" y="285468"/>
            <a:ext cx="4148676" cy="3840955"/>
          </a:xfrm>
        </p:spPr>
        <p:txBody>
          <a:bodyPr/>
          <a:lstStyle/>
          <a:p>
            <a:r>
              <a:rPr lang="en-US">
                <a:latin typeface="Arial"/>
                <a:cs typeface="Arial"/>
              </a:rPr>
              <a:t>General Information</a:t>
            </a:r>
            <a:endParaRPr lang="en-US"/>
          </a:p>
        </p:txBody>
      </p:sp>
    </p:spTree>
    <p:extLst>
      <p:ext uri="{BB962C8B-B14F-4D97-AF65-F5344CB8AC3E}">
        <p14:creationId xmlns:p14="http://schemas.microsoft.com/office/powerpoint/2010/main" val="572907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5DA9F-7AAC-F96E-BF9C-44DB1091FC78}"/>
              </a:ext>
            </a:extLst>
          </p:cNvPr>
          <p:cNvSpPr>
            <a:spLocks noGrp="1"/>
          </p:cNvSpPr>
          <p:nvPr>
            <p:ph type="title"/>
          </p:nvPr>
        </p:nvSpPr>
        <p:spPr/>
        <p:txBody>
          <a:bodyPr/>
          <a:lstStyle/>
          <a:p>
            <a:r>
              <a:rPr lang="en-US" sz="2400"/>
              <a:t>General Information</a:t>
            </a:r>
            <a:r>
              <a:rPr lang="en-US"/>
              <a:t>	</a:t>
            </a:r>
          </a:p>
        </p:txBody>
      </p:sp>
      <p:sp>
        <p:nvSpPr>
          <p:cNvPr id="3" name="Content Placeholder 2">
            <a:extLst>
              <a:ext uri="{FF2B5EF4-FFF2-40B4-BE49-F238E27FC236}">
                <a16:creationId xmlns:a16="http://schemas.microsoft.com/office/drawing/2014/main" id="{38468A4D-52F2-BC7E-18B4-767A7001D205}"/>
              </a:ext>
            </a:extLst>
          </p:cNvPr>
          <p:cNvSpPr>
            <a:spLocks noGrp="1"/>
          </p:cNvSpPr>
          <p:nvPr>
            <p:ph idx="1"/>
          </p:nvPr>
        </p:nvSpPr>
        <p:spPr/>
        <p:txBody>
          <a:bodyPr>
            <a:noAutofit/>
          </a:bodyPr>
          <a:lstStyle/>
          <a:p>
            <a:r>
              <a:rPr lang="en-US" sz="2000">
                <a:solidFill>
                  <a:schemeClr val="tx1"/>
                </a:solidFill>
              </a:rPr>
              <a:t>The Nita M. Lowey 21</a:t>
            </a:r>
            <a:r>
              <a:rPr lang="en-US" sz="2000" baseline="30000">
                <a:solidFill>
                  <a:schemeClr val="tx1"/>
                </a:solidFill>
              </a:rPr>
              <a:t>st</a:t>
            </a:r>
            <a:r>
              <a:rPr lang="en-US" sz="2000">
                <a:solidFill>
                  <a:schemeClr val="tx1"/>
                </a:solidFill>
              </a:rPr>
              <a:t> Century Community Learning Centers (21</a:t>
            </a:r>
            <a:r>
              <a:rPr lang="en-US" sz="2000" baseline="30000">
                <a:solidFill>
                  <a:schemeClr val="tx1"/>
                </a:solidFill>
              </a:rPr>
              <a:t>st</a:t>
            </a:r>
            <a:r>
              <a:rPr lang="en-US" sz="2000">
                <a:solidFill>
                  <a:schemeClr val="tx1"/>
                </a:solidFill>
              </a:rPr>
              <a:t> CCLC) is a grant program issued by USDE to SEAs Title IV, Part B</a:t>
            </a:r>
          </a:p>
          <a:p>
            <a:pPr lvl="1"/>
            <a:r>
              <a:rPr lang="en-US" sz="2000">
                <a:solidFill>
                  <a:schemeClr val="tx1"/>
                </a:solidFill>
              </a:rPr>
              <a:t>Elementary and Secondary Education Act (ESEA) as authorized by Every Student Succeeds Act (ESSA), Section 4201</a:t>
            </a:r>
          </a:p>
        </p:txBody>
      </p:sp>
    </p:spTree>
    <p:extLst>
      <p:ext uri="{BB962C8B-B14F-4D97-AF65-F5344CB8AC3E}">
        <p14:creationId xmlns:p14="http://schemas.microsoft.com/office/powerpoint/2010/main" val="2348853106"/>
      </p:ext>
    </p:extLst>
  </p:cSld>
  <p:clrMapOvr>
    <a:masterClrMapping/>
  </p:clrMapOvr>
</p:sld>
</file>

<file path=ppt/theme/theme1.xml><?xml version="1.0" encoding="utf-8"?>
<a:theme xmlns:a="http://schemas.openxmlformats.org/drawingml/2006/main" name="Office Theme">
  <a:themeElements>
    <a:clrScheme name="MDE">
      <a:dk1>
        <a:srgbClr val="000000"/>
      </a:dk1>
      <a:lt1>
        <a:srgbClr val="FFFFFF"/>
      </a:lt1>
      <a:dk2>
        <a:srgbClr val="44546A"/>
      </a:dk2>
      <a:lt2>
        <a:srgbClr val="E7E6E6"/>
      </a:lt2>
      <a:accent1>
        <a:srgbClr val="A74979"/>
      </a:accent1>
      <a:accent2>
        <a:srgbClr val="EF3A5B"/>
      </a:accent2>
      <a:accent3>
        <a:srgbClr val="A5A5A5"/>
      </a:accent3>
      <a:accent4>
        <a:srgbClr val="F3A51E"/>
      </a:accent4>
      <a:accent5>
        <a:srgbClr val="69C8C3"/>
      </a:accent5>
      <a:accent6>
        <a:srgbClr val="007FDC"/>
      </a:accent6>
      <a:hlink>
        <a:srgbClr val="20B7FF"/>
      </a:hlink>
      <a:folHlink>
        <a:srgbClr val="0053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Autofit/>
      </a:bodyPr>
      <a:lstStyle>
        <a:defPPr algn="l" fontAlgn="base">
          <a:defRPr sz="8000" b="1" dirty="0" smtClean="0">
            <a:solidFill>
              <a:srgbClr val="003B7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DE">
      <a:dk1>
        <a:srgbClr val="000000"/>
      </a:dk1>
      <a:lt1>
        <a:srgbClr val="FFFFFF"/>
      </a:lt1>
      <a:dk2>
        <a:srgbClr val="44546A"/>
      </a:dk2>
      <a:lt2>
        <a:srgbClr val="E7E6E6"/>
      </a:lt2>
      <a:accent1>
        <a:srgbClr val="A74979"/>
      </a:accent1>
      <a:accent2>
        <a:srgbClr val="EF3A5B"/>
      </a:accent2>
      <a:accent3>
        <a:srgbClr val="A5A5A5"/>
      </a:accent3>
      <a:accent4>
        <a:srgbClr val="F3A51E"/>
      </a:accent4>
      <a:accent5>
        <a:srgbClr val="69C8C3"/>
      </a:accent5>
      <a:accent6>
        <a:srgbClr val="007FDC"/>
      </a:accent6>
      <a:hlink>
        <a:srgbClr val="20B7FF"/>
      </a:hlink>
      <a:folHlink>
        <a:srgbClr val="0053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Autofit/>
      </a:bodyPr>
      <a:lstStyle>
        <a:defPPr algn="l" fontAlgn="base">
          <a:defRPr sz="8000" b="1" dirty="0" smtClean="0">
            <a:solidFill>
              <a:srgbClr val="003B7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7ED0FE8A0CED47B052DC2516244794" ma:contentTypeVersion="9" ma:contentTypeDescription="Create a new document." ma:contentTypeScope="" ma:versionID="2709cab9b5a9413a67b2b98ab02d47af">
  <xsd:schema xmlns:xsd="http://www.w3.org/2001/XMLSchema" xmlns:xs="http://www.w3.org/2001/XMLSchema" xmlns:p="http://schemas.microsoft.com/office/2006/metadata/properties" xmlns:ns3="0a6f619c-05cd-4fd2-804a-339984976140" xmlns:ns4="4e1a0dd9-c8ec-464e-821c-5b326c1694a3" targetNamespace="http://schemas.microsoft.com/office/2006/metadata/properties" ma:root="true" ma:fieldsID="1ec0cba400cd488d372f560ee0b875fb" ns3:_="" ns4:_="">
    <xsd:import namespace="0a6f619c-05cd-4fd2-804a-339984976140"/>
    <xsd:import namespace="4e1a0dd9-c8ec-464e-821c-5b326c1694a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6f619c-05cd-4fd2-804a-33998497614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1a0dd9-c8ec-464e-821c-5b326c1694a3"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AEE8A6-EF4D-4E50-B892-A2D2368D8CF7}">
  <ds:schemaRefs>
    <ds:schemaRef ds:uri="0a6f619c-05cd-4fd2-804a-339984976140"/>
    <ds:schemaRef ds:uri="4e1a0dd9-c8ec-464e-821c-5b326c1694a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5695643-BEB4-4242-8C72-9DB91A599EA9}">
  <ds:schemaRefs>
    <ds:schemaRef ds:uri="http://schemas.microsoft.com/sharepoint/v3/contenttype/forms"/>
  </ds:schemaRefs>
</ds:datastoreItem>
</file>

<file path=customXml/itemProps3.xml><?xml version="1.0" encoding="utf-8"?>
<ds:datastoreItem xmlns:ds="http://schemas.openxmlformats.org/officeDocument/2006/customXml" ds:itemID="{499CD3B5-EC66-4EBC-A1EF-34A3002456E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mde_tempate_2020 (1)</Template>
  <Application>Microsoft Office PowerPoint</Application>
  <PresentationFormat>On-screen Show (16:9)</PresentationFormat>
  <Slides>67</Slides>
  <Notes>0</Notes>
  <HiddenSlides>0</HiddenSlides>
  <ScaleCrop>false</ScaleCrop>
  <HeadingPairs>
    <vt:vector size="4" baseType="variant">
      <vt:variant>
        <vt:lpstr>Theme</vt:lpstr>
      </vt:variant>
      <vt:variant>
        <vt:i4>2</vt:i4>
      </vt:variant>
      <vt:variant>
        <vt:lpstr>Slide Titles</vt:lpstr>
      </vt:variant>
      <vt:variant>
        <vt:i4>67</vt:i4>
      </vt:variant>
    </vt:vector>
  </HeadingPairs>
  <TitlesOfParts>
    <vt:vector size="69" baseType="lpstr">
      <vt:lpstr>Office Theme</vt:lpstr>
      <vt:lpstr>Office Theme</vt:lpstr>
      <vt:lpstr>21st CCLC Pre-Proposal Conference </vt:lpstr>
      <vt:lpstr>Mississippi Department of Education</vt:lpstr>
      <vt:lpstr>PowerPoint Presentation</vt:lpstr>
      <vt:lpstr>Microsoft Teams Reminders</vt:lpstr>
      <vt:lpstr>Microsoft Teams Reminders</vt:lpstr>
      <vt:lpstr>Microsoft Teams Reminders</vt:lpstr>
      <vt:lpstr>Agenda</vt:lpstr>
      <vt:lpstr>General Information</vt:lpstr>
      <vt:lpstr>General Information </vt:lpstr>
      <vt:lpstr>Program Purpose </vt:lpstr>
      <vt:lpstr>Eligibility Criteria </vt:lpstr>
      <vt:lpstr>Eligibility Criteria</vt:lpstr>
      <vt:lpstr>Eligibility Criteria </vt:lpstr>
      <vt:lpstr>Eligibility Criteria </vt:lpstr>
      <vt:lpstr>Unique Entity ID (UEI) Requirement/SAM</vt:lpstr>
      <vt:lpstr>SAM Registration</vt:lpstr>
      <vt:lpstr>Official Subgrantee</vt:lpstr>
      <vt:lpstr>Sustainability </vt:lpstr>
      <vt:lpstr>Program Implementation</vt:lpstr>
      <vt:lpstr>Program Activities:</vt:lpstr>
      <vt:lpstr>Program Activities </vt:lpstr>
      <vt:lpstr>Equitable Participation of Private, Non Public-School Students </vt:lpstr>
      <vt:lpstr>Program Reports and Evaluation </vt:lpstr>
      <vt:lpstr>Proposal Review and Selection Process </vt:lpstr>
      <vt:lpstr>Proposal Review and Selection Process </vt:lpstr>
      <vt:lpstr>Competitive Points </vt:lpstr>
      <vt:lpstr>Program Abstract </vt:lpstr>
      <vt:lpstr>Scoring</vt:lpstr>
      <vt:lpstr>Scoring</vt:lpstr>
      <vt:lpstr>Scoring</vt:lpstr>
      <vt:lpstr>Grant Award and Responsibilities </vt:lpstr>
      <vt:lpstr>Grant Period and Award Amounts </vt:lpstr>
      <vt:lpstr>Award Amounts </vt:lpstr>
      <vt:lpstr>Use Of Funds </vt:lpstr>
      <vt:lpstr>Carryover Procedure</vt:lpstr>
      <vt:lpstr>Fiscal Requirements </vt:lpstr>
      <vt:lpstr>Allowable Use of Funds</vt:lpstr>
      <vt:lpstr>Allowable Use of Funds</vt:lpstr>
      <vt:lpstr>Responsibilities of a Fiscal Agent</vt:lpstr>
      <vt:lpstr>Responsibilities of a Fiscal Agent</vt:lpstr>
      <vt:lpstr>Audit</vt:lpstr>
      <vt:lpstr>Important Dates</vt:lpstr>
      <vt:lpstr>Submission and Delivery</vt:lpstr>
      <vt:lpstr>Submission and Delivery</vt:lpstr>
      <vt:lpstr>Submission and Delivery</vt:lpstr>
      <vt:lpstr>Proposal Forms &amp; Attachments</vt:lpstr>
      <vt:lpstr>Proposal Forms and Attachments - LEAs</vt:lpstr>
      <vt:lpstr>Proposal Forms and Attachments - LEAs </vt:lpstr>
      <vt:lpstr>Proposal Narrative</vt:lpstr>
      <vt:lpstr>Proposal Narrative</vt:lpstr>
      <vt:lpstr>Proposal Narrative</vt:lpstr>
      <vt:lpstr>Proposal Forms and Attachments – Non-LEA</vt:lpstr>
      <vt:lpstr>Proposal Forms and Attachments </vt:lpstr>
      <vt:lpstr>Proposal Forms and Attachments </vt:lpstr>
      <vt:lpstr>Proposal Narrative</vt:lpstr>
      <vt:lpstr>Proposal Narrative</vt:lpstr>
      <vt:lpstr>Proposal Narrative</vt:lpstr>
      <vt:lpstr>Supplemental Forms &amp; Resources</vt:lpstr>
      <vt:lpstr>Supplemental Forms </vt:lpstr>
      <vt:lpstr>Resources</vt:lpstr>
      <vt:lpstr>Resources </vt:lpstr>
      <vt:lpstr>Non-Award Factors</vt:lpstr>
      <vt:lpstr>Most Common Non-Award Factors</vt:lpstr>
      <vt:lpstr>RFP Overview</vt:lpstr>
      <vt:lpstr>PowerPoint Presentation</vt:lpstr>
      <vt:lpstr>Questions</vt:lpstr>
      <vt:lpstr>Porsha Jordan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dc:title>
  <dc:creator>Brendsha Roby</dc:creator>
  <cp:revision>3</cp:revision>
  <cp:lastPrinted>2020-01-14T18:35:54Z</cp:lastPrinted>
  <dcterms:created xsi:type="dcterms:W3CDTF">2020-04-01T12:40:30Z</dcterms:created>
  <dcterms:modified xsi:type="dcterms:W3CDTF">2025-06-10T18:52:35Z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0x010100FA7ED0FE8A0CED47B052DC2516244794</vt:lpwstr>
  </property>
</Properties>
</file>