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622" r:id="rId2"/>
    <p:sldId id="257" r:id="rId3"/>
    <p:sldId id="625" r:id="rId4"/>
    <p:sldId id="624" r:id="rId5"/>
    <p:sldId id="626" r:id="rId6"/>
    <p:sldId id="628" r:id="rId7"/>
    <p:sldId id="627" r:id="rId8"/>
    <p:sldId id="629" r:id="rId9"/>
    <p:sldId id="630" r:id="rId10"/>
    <p:sldId id="631" r:id="rId11"/>
    <p:sldId id="632" r:id="rId12"/>
    <p:sldId id="633" r:id="rId13"/>
    <p:sldId id="634" r:id="rId14"/>
    <p:sldId id="635" r:id="rId15"/>
    <p:sldId id="636" r:id="rId16"/>
    <p:sldId id="637" r:id="rId17"/>
    <p:sldId id="638" r:id="rId18"/>
    <p:sldId id="639" r:id="rId19"/>
    <p:sldId id="640" r:id="rId20"/>
    <p:sldId id="641" r:id="rId21"/>
    <p:sldId id="642" r:id="rId22"/>
    <p:sldId id="643" r:id="rId23"/>
    <p:sldId id="644" r:id="rId24"/>
    <p:sldId id="645" r:id="rId25"/>
    <p:sldId id="646" r:id="rId26"/>
    <p:sldId id="64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4976"/>
    <a:srgbClr val="4A61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7521D7-AD7B-4B9C-8923-A37912E05F8A}" v="22" dt="2023-12-04T19:04:31.6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5" d="100"/>
          <a:sy n="95" d="100"/>
        </p:scale>
        <p:origin x="20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Gray" userId="1b25e31d-0837-4e17-9173-a4938e94f24e" providerId="ADAL" clId="{927521D7-AD7B-4B9C-8923-A37912E05F8A}"/>
    <pc:docChg chg="undo redo custSel modSld">
      <pc:chgData name="Kevin Gray" userId="1b25e31d-0837-4e17-9173-a4938e94f24e" providerId="ADAL" clId="{927521D7-AD7B-4B9C-8923-A37912E05F8A}" dt="2023-12-04T19:19:49.099" v="262" actId="1076"/>
      <pc:docMkLst>
        <pc:docMk/>
      </pc:docMkLst>
      <pc:sldChg chg="modSp mod">
        <pc:chgData name="Kevin Gray" userId="1b25e31d-0837-4e17-9173-a4938e94f24e" providerId="ADAL" clId="{927521D7-AD7B-4B9C-8923-A37912E05F8A}" dt="2023-12-01T16:38:12.445" v="47" actId="1076"/>
        <pc:sldMkLst>
          <pc:docMk/>
          <pc:sldMk cId="145427542" sldId="624"/>
        </pc:sldMkLst>
        <pc:spChg chg="mod">
          <ac:chgData name="Kevin Gray" userId="1b25e31d-0837-4e17-9173-a4938e94f24e" providerId="ADAL" clId="{927521D7-AD7B-4B9C-8923-A37912E05F8A}" dt="2023-12-01T16:38:12.445" v="47" actId="1076"/>
          <ac:spMkLst>
            <pc:docMk/>
            <pc:sldMk cId="145427542" sldId="624"/>
            <ac:spMk id="15" creationId="{02BA8B0A-F28E-404F-BAFA-57708EB39BA0}"/>
          </ac:spMkLst>
        </pc:spChg>
      </pc:sldChg>
      <pc:sldChg chg="modSp mod">
        <pc:chgData name="Kevin Gray" userId="1b25e31d-0837-4e17-9173-a4938e94f24e" providerId="ADAL" clId="{927521D7-AD7B-4B9C-8923-A37912E05F8A}" dt="2023-12-04T17:23:51.205" v="92" actId="255"/>
        <pc:sldMkLst>
          <pc:docMk/>
          <pc:sldMk cId="2397737512" sldId="625"/>
        </pc:sldMkLst>
        <pc:spChg chg="mod">
          <ac:chgData name="Kevin Gray" userId="1b25e31d-0837-4e17-9173-a4938e94f24e" providerId="ADAL" clId="{927521D7-AD7B-4B9C-8923-A37912E05F8A}" dt="2023-12-04T17:23:51.205" v="92" actId="255"/>
          <ac:spMkLst>
            <pc:docMk/>
            <pc:sldMk cId="2397737512" sldId="625"/>
            <ac:spMk id="15" creationId="{BA72DEC6-62CC-42A8-9513-3E01340B5DFE}"/>
          </ac:spMkLst>
        </pc:spChg>
        <pc:picChg chg="mod">
          <ac:chgData name="Kevin Gray" userId="1b25e31d-0837-4e17-9173-a4938e94f24e" providerId="ADAL" clId="{927521D7-AD7B-4B9C-8923-A37912E05F8A}" dt="2023-12-04T17:23:16.723" v="90" actId="1076"/>
          <ac:picMkLst>
            <pc:docMk/>
            <pc:sldMk cId="2397737512" sldId="625"/>
            <ac:picMk id="16" creationId="{3A442511-58AF-4B26-ACAE-459DD294ACFA}"/>
          </ac:picMkLst>
        </pc:picChg>
      </pc:sldChg>
      <pc:sldChg chg="modSp mod">
        <pc:chgData name="Kevin Gray" userId="1b25e31d-0837-4e17-9173-a4938e94f24e" providerId="ADAL" clId="{927521D7-AD7B-4B9C-8923-A37912E05F8A}" dt="2023-12-01T16:42:19.605" v="50" actId="1076"/>
        <pc:sldMkLst>
          <pc:docMk/>
          <pc:sldMk cId="3843167810" sldId="626"/>
        </pc:sldMkLst>
        <pc:spChg chg="mod">
          <ac:chgData name="Kevin Gray" userId="1b25e31d-0837-4e17-9173-a4938e94f24e" providerId="ADAL" clId="{927521D7-AD7B-4B9C-8923-A37912E05F8A}" dt="2023-12-01T16:42:19.605" v="50" actId="1076"/>
          <ac:spMkLst>
            <pc:docMk/>
            <pc:sldMk cId="3843167810" sldId="626"/>
            <ac:spMk id="14" creationId="{F50ED06B-C2EF-4856-A060-A7517648F7BF}"/>
          </ac:spMkLst>
        </pc:spChg>
      </pc:sldChg>
      <pc:sldChg chg="addSp delSp modSp mod">
        <pc:chgData name="Kevin Gray" userId="1b25e31d-0837-4e17-9173-a4938e94f24e" providerId="ADAL" clId="{927521D7-AD7B-4B9C-8923-A37912E05F8A}" dt="2023-11-29T21:08:14.148" v="5" actId="1076"/>
        <pc:sldMkLst>
          <pc:docMk/>
          <pc:sldMk cId="3707699191" sldId="627"/>
        </pc:sldMkLst>
        <pc:picChg chg="add mod">
          <ac:chgData name="Kevin Gray" userId="1b25e31d-0837-4e17-9173-a4938e94f24e" providerId="ADAL" clId="{927521D7-AD7B-4B9C-8923-A37912E05F8A}" dt="2023-11-29T21:08:14.148" v="5" actId="1076"/>
          <ac:picMkLst>
            <pc:docMk/>
            <pc:sldMk cId="3707699191" sldId="627"/>
            <ac:picMk id="6" creationId="{2DA0BCC1-C4AC-2FBF-7996-94D733BCAA7D}"/>
          </ac:picMkLst>
        </pc:picChg>
        <pc:picChg chg="del">
          <ac:chgData name="Kevin Gray" userId="1b25e31d-0837-4e17-9173-a4938e94f24e" providerId="ADAL" clId="{927521D7-AD7B-4B9C-8923-A37912E05F8A}" dt="2023-11-29T21:07:42.090" v="0" actId="478"/>
          <ac:picMkLst>
            <pc:docMk/>
            <pc:sldMk cId="3707699191" sldId="627"/>
            <ac:picMk id="14" creationId="{61ADFE23-E201-4345-8E94-355B0AEFCCE9}"/>
          </ac:picMkLst>
        </pc:picChg>
      </pc:sldChg>
      <pc:sldChg chg="modSp mod">
        <pc:chgData name="Kevin Gray" userId="1b25e31d-0837-4e17-9173-a4938e94f24e" providerId="ADAL" clId="{927521D7-AD7B-4B9C-8923-A37912E05F8A}" dt="2023-12-01T16:42:35.504" v="52" actId="1076"/>
        <pc:sldMkLst>
          <pc:docMk/>
          <pc:sldMk cId="1382130265" sldId="628"/>
        </pc:sldMkLst>
        <pc:spChg chg="mod">
          <ac:chgData name="Kevin Gray" userId="1b25e31d-0837-4e17-9173-a4938e94f24e" providerId="ADAL" clId="{927521D7-AD7B-4B9C-8923-A37912E05F8A}" dt="2023-12-01T16:42:35.504" v="52" actId="1076"/>
          <ac:spMkLst>
            <pc:docMk/>
            <pc:sldMk cId="1382130265" sldId="628"/>
            <ac:spMk id="14" creationId="{EA98016A-F258-4114-B8D1-C218F660245D}"/>
          </ac:spMkLst>
        </pc:spChg>
      </pc:sldChg>
      <pc:sldChg chg="modSp mod">
        <pc:chgData name="Kevin Gray" userId="1b25e31d-0837-4e17-9173-a4938e94f24e" providerId="ADAL" clId="{927521D7-AD7B-4B9C-8923-A37912E05F8A}" dt="2023-11-29T21:59:43.477" v="14" actId="1076"/>
        <pc:sldMkLst>
          <pc:docMk/>
          <pc:sldMk cId="1470625382" sldId="629"/>
        </pc:sldMkLst>
        <pc:spChg chg="mod">
          <ac:chgData name="Kevin Gray" userId="1b25e31d-0837-4e17-9173-a4938e94f24e" providerId="ADAL" clId="{927521D7-AD7B-4B9C-8923-A37912E05F8A}" dt="2023-11-29T21:59:43.477" v="14" actId="1076"/>
          <ac:spMkLst>
            <pc:docMk/>
            <pc:sldMk cId="1470625382" sldId="629"/>
            <ac:spMk id="14" creationId="{F0D1E39C-E58C-46C4-B26A-6F7E06A43395}"/>
          </ac:spMkLst>
        </pc:spChg>
      </pc:sldChg>
      <pc:sldChg chg="modSp mod">
        <pc:chgData name="Kevin Gray" userId="1b25e31d-0837-4e17-9173-a4938e94f24e" providerId="ADAL" clId="{927521D7-AD7B-4B9C-8923-A37912E05F8A}" dt="2023-12-01T16:43:01.211" v="55" actId="1076"/>
        <pc:sldMkLst>
          <pc:docMk/>
          <pc:sldMk cId="803615512" sldId="630"/>
        </pc:sldMkLst>
        <pc:spChg chg="mod">
          <ac:chgData name="Kevin Gray" userId="1b25e31d-0837-4e17-9173-a4938e94f24e" providerId="ADAL" clId="{927521D7-AD7B-4B9C-8923-A37912E05F8A}" dt="2023-12-01T16:42:56.194" v="54" actId="1076"/>
          <ac:spMkLst>
            <pc:docMk/>
            <pc:sldMk cId="803615512" sldId="630"/>
            <ac:spMk id="8" creationId="{537D7F98-FCC1-4EF4-ACFE-6A005699C86A}"/>
          </ac:spMkLst>
        </pc:spChg>
        <pc:spChg chg="mod">
          <ac:chgData name="Kevin Gray" userId="1b25e31d-0837-4e17-9173-a4938e94f24e" providerId="ADAL" clId="{927521D7-AD7B-4B9C-8923-A37912E05F8A}" dt="2023-12-01T16:43:01.211" v="55" actId="1076"/>
          <ac:spMkLst>
            <pc:docMk/>
            <pc:sldMk cId="803615512" sldId="630"/>
            <ac:spMk id="13" creationId="{B5011C6B-93C4-44F7-8ECF-0A3ACCE6FD98}"/>
          </ac:spMkLst>
        </pc:spChg>
      </pc:sldChg>
      <pc:sldChg chg="addSp delSp modSp mod">
        <pc:chgData name="Kevin Gray" userId="1b25e31d-0837-4e17-9173-a4938e94f24e" providerId="ADAL" clId="{927521D7-AD7B-4B9C-8923-A37912E05F8A}" dt="2023-12-04T19:19:49.099" v="262" actId="1076"/>
        <pc:sldMkLst>
          <pc:docMk/>
          <pc:sldMk cId="4252756520" sldId="631"/>
        </pc:sldMkLst>
        <pc:picChg chg="del mod">
          <ac:chgData name="Kevin Gray" userId="1b25e31d-0837-4e17-9173-a4938e94f24e" providerId="ADAL" clId="{927521D7-AD7B-4B9C-8923-A37912E05F8A}" dt="2023-12-01T15:16:25.202" v="19" actId="478"/>
          <ac:picMkLst>
            <pc:docMk/>
            <pc:sldMk cId="4252756520" sldId="631"/>
            <ac:picMk id="5" creationId="{CEA46FC5-CD58-4251-B518-E528B89A4EF0}"/>
          </ac:picMkLst>
        </pc:picChg>
        <pc:picChg chg="add mod">
          <ac:chgData name="Kevin Gray" userId="1b25e31d-0837-4e17-9173-a4938e94f24e" providerId="ADAL" clId="{927521D7-AD7B-4B9C-8923-A37912E05F8A}" dt="2023-12-04T19:19:49.099" v="262" actId="1076"/>
          <ac:picMkLst>
            <pc:docMk/>
            <pc:sldMk cId="4252756520" sldId="631"/>
            <ac:picMk id="6" creationId="{C19E878D-4112-224E-E77B-53E1AAE90B70}"/>
          </ac:picMkLst>
        </pc:picChg>
        <pc:picChg chg="add del mod">
          <ac:chgData name="Kevin Gray" userId="1b25e31d-0837-4e17-9173-a4938e94f24e" providerId="ADAL" clId="{927521D7-AD7B-4B9C-8923-A37912E05F8A}" dt="2023-12-04T19:19:10.685" v="255" actId="478"/>
          <ac:picMkLst>
            <pc:docMk/>
            <pc:sldMk cId="4252756520" sldId="631"/>
            <ac:picMk id="10" creationId="{68F92DFE-8DBE-69D9-5F72-CCDF93872278}"/>
          </ac:picMkLst>
        </pc:picChg>
      </pc:sldChg>
      <pc:sldChg chg="modSp mod">
        <pc:chgData name="Kevin Gray" userId="1b25e31d-0837-4e17-9173-a4938e94f24e" providerId="ADAL" clId="{927521D7-AD7B-4B9C-8923-A37912E05F8A}" dt="2023-11-29T22:00:47.116" v="15" actId="20577"/>
        <pc:sldMkLst>
          <pc:docMk/>
          <pc:sldMk cId="954246628" sldId="635"/>
        </pc:sldMkLst>
        <pc:spChg chg="mod">
          <ac:chgData name="Kevin Gray" userId="1b25e31d-0837-4e17-9173-a4938e94f24e" providerId="ADAL" clId="{927521D7-AD7B-4B9C-8923-A37912E05F8A}" dt="2023-11-29T22:00:47.116" v="15" actId="20577"/>
          <ac:spMkLst>
            <pc:docMk/>
            <pc:sldMk cId="954246628" sldId="635"/>
            <ac:spMk id="14" creationId="{FD4D2584-3762-4900-A1A7-45DE9CD6CF1B}"/>
          </ac:spMkLst>
        </pc:spChg>
      </pc:sldChg>
      <pc:sldChg chg="modSp mod">
        <pc:chgData name="Kevin Gray" userId="1b25e31d-0837-4e17-9173-a4938e94f24e" providerId="ADAL" clId="{927521D7-AD7B-4B9C-8923-A37912E05F8A}" dt="2023-12-04T17:58:16.837" v="115" actId="20577"/>
        <pc:sldMkLst>
          <pc:docMk/>
          <pc:sldMk cId="2920400366" sldId="638"/>
        </pc:sldMkLst>
        <pc:spChg chg="mod">
          <ac:chgData name="Kevin Gray" userId="1b25e31d-0837-4e17-9173-a4938e94f24e" providerId="ADAL" clId="{927521D7-AD7B-4B9C-8923-A37912E05F8A}" dt="2023-12-04T17:58:16.837" v="115" actId="20577"/>
          <ac:spMkLst>
            <pc:docMk/>
            <pc:sldMk cId="2920400366" sldId="638"/>
            <ac:spMk id="14" creationId="{74701EF1-D35D-460A-9100-9ED1310853DB}"/>
          </ac:spMkLst>
        </pc:spChg>
      </pc:sldChg>
      <pc:sldChg chg="modSp mod">
        <pc:chgData name="Kevin Gray" userId="1b25e31d-0837-4e17-9173-a4938e94f24e" providerId="ADAL" clId="{927521D7-AD7B-4B9C-8923-A37912E05F8A}" dt="2023-12-01T16:45:38.994" v="67" actId="14100"/>
        <pc:sldMkLst>
          <pc:docMk/>
          <pc:sldMk cId="2203387653" sldId="640"/>
        </pc:sldMkLst>
        <pc:picChg chg="mod">
          <ac:chgData name="Kevin Gray" userId="1b25e31d-0837-4e17-9173-a4938e94f24e" providerId="ADAL" clId="{927521D7-AD7B-4B9C-8923-A37912E05F8A}" dt="2023-12-01T16:45:38.994" v="67" actId="14100"/>
          <ac:picMkLst>
            <pc:docMk/>
            <pc:sldMk cId="2203387653" sldId="640"/>
            <ac:picMk id="14" creationId="{49F41B39-74D5-4AE0-99A9-09EFC4B9CD85}"/>
          </ac:picMkLst>
        </pc:picChg>
      </pc:sldChg>
      <pc:sldChg chg="modSp mod">
        <pc:chgData name="Kevin Gray" userId="1b25e31d-0837-4e17-9173-a4938e94f24e" providerId="ADAL" clId="{927521D7-AD7B-4B9C-8923-A37912E05F8A}" dt="2023-12-04T18:02:37.558" v="128" actId="20577"/>
        <pc:sldMkLst>
          <pc:docMk/>
          <pc:sldMk cId="3737426371" sldId="642"/>
        </pc:sldMkLst>
        <pc:spChg chg="mod">
          <ac:chgData name="Kevin Gray" userId="1b25e31d-0837-4e17-9173-a4938e94f24e" providerId="ADAL" clId="{927521D7-AD7B-4B9C-8923-A37912E05F8A}" dt="2023-12-04T18:02:37.558" v="128" actId="20577"/>
          <ac:spMkLst>
            <pc:docMk/>
            <pc:sldMk cId="3737426371" sldId="642"/>
            <ac:spMk id="14" creationId="{E4D038EF-F1F0-4B20-9B1E-58AD47DB6E58}"/>
          </ac:spMkLst>
        </pc:spChg>
      </pc:sldChg>
      <pc:sldChg chg="modSp mod">
        <pc:chgData name="Kevin Gray" userId="1b25e31d-0837-4e17-9173-a4938e94f24e" providerId="ADAL" clId="{927521D7-AD7B-4B9C-8923-A37912E05F8A}" dt="2023-12-01T16:45:57.240" v="68" actId="1076"/>
        <pc:sldMkLst>
          <pc:docMk/>
          <pc:sldMk cId="3514528168" sldId="643"/>
        </pc:sldMkLst>
        <pc:spChg chg="mod">
          <ac:chgData name="Kevin Gray" userId="1b25e31d-0837-4e17-9173-a4938e94f24e" providerId="ADAL" clId="{927521D7-AD7B-4B9C-8923-A37912E05F8A}" dt="2023-12-01T16:45:57.240" v="68" actId="1076"/>
          <ac:spMkLst>
            <pc:docMk/>
            <pc:sldMk cId="3514528168" sldId="643"/>
            <ac:spMk id="14" creationId="{3894AAD7-17CA-4670-8913-795BA882C833}"/>
          </ac:spMkLst>
        </pc:spChg>
      </pc:sldChg>
      <pc:sldChg chg="modSp mod">
        <pc:chgData name="Kevin Gray" userId="1b25e31d-0837-4e17-9173-a4938e94f24e" providerId="ADAL" clId="{927521D7-AD7B-4B9C-8923-A37912E05F8A}" dt="2023-12-04T18:47:16.106" v="168" actId="20577"/>
        <pc:sldMkLst>
          <pc:docMk/>
          <pc:sldMk cId="2464567643" sldId="645"/>
        </pc:sldMkLst>
        <pc:spChg chg="mod">
          <ac:chgData name="Kevin Gray" userId="1b25e31d-0837-4e17-9173-a4938e94f24e" providerId="ADAL" clId="{927521D7-AD7B-4B9C-8923-A37912E05F8A}" dt="2023-12-04T18:47:16.106" v="168" actId="20577"/>
          <ac:spMkLst>
            <pc:docMk/>
            <pc:sldMk cId="2464567643" sldId="645"/>
            <ac:spMk id="14" creationId="{06B783C8-22F4-480E-85E9-5C82AEB2E858}"/>
          </ac:spMkLst>
        </pc:spChg>
      </pc:sldChg>
      <pc:sldChg chg="addSp delSp modSp mod">
        <pc:chgData name="Kevin Gray" userId="1b25e31d-0837-4e17-9173-a4938e94f24e" providerId="ADAL" clId="{927521D7-AD7B-4B9C-8923-A37912E05F8A}" dt="2023-12-04T19:05:29.898" v="254" actId="255"/>
        <pc:sldMkLst>
          <pc:docMk/>
          <pc:sldMk cId="2628197954" sldId="646"/>
        </pc:sldMkLst>
        <pc:spChg chg="mod">
          <ac:chgData name="Kevin Gray" userId="1b25e31d-0837-4e17-9173-a4938e94f24e" providerId="ADAL" clId="{927521D7-AD7B-4B9C-8923-A37912E05F8A}" dt="2023-12-04T19:05:29.898" v="254" actId="255"/>
          <ac:spMkLst>
            <pc:docMk/>
            <pc:sldMk cId="2628197954" sldId="646"/>
            <ac:spMk id="13" creationId="{F92E76B3-B3F0-43AF-9DB9-A947BC4F82C2}"/>
          </ac:spMkLst>
        </pc:spChg>
        <pc:picChg chg="add mod">
          <ac:chgData name="Kevin Gray" userId="1b25e31d-0837-4e17-9173-a4938e94f24e" providerId="ADAL" clId="{927521D7-AD7B-4B9C-8923-A37912E05F8A}" dt="2023-12-01T15:27:00.081" v="41" actId="1076"/>
          <ac:picMkLst>
            <pc:docMk/>
            <pc:sldMk cId="2628197954" sldId="646"/>
            <ac:picMk id="6" creationId="{097BBABD-BF94-1245-AE89-0435D8BF843A}"/>
          </ac:picMkLst>
        </pc:picChg>
        <pc:picChg chg="del mod">
          <ac:chgData name="Kevin Gray" userId="1b25e31d-0837-4e17-9173-a4938e94f24e" providerId="ADAL" clId="{927521D7-AD7B-4B9C-8923-A37912E05F8A}" dt="2023-12-01T15:23:46.297" v="36" actId="478"/>
          <ac:picMkLst>
            <pc:docMk/>
            <pc:sldMk cId="2628197954" sldId="646"/>
            <ac:picMk id="14" creationId="{300874E6-ADC2-4CBF-A07C-8929DA256292}"/>
          </ac:picMkLst>
        </pc:picChg>
      </pc:sldChg>
      <pc:sldChg chg="modSp mod">
        <pc:chgData name="Kevin Gray" userId="1b25e31d-0837-4e17-9173-a4938e94f24e" providerId="ADAL" clId="{927521D7-AD7B-4B9C-8923-A37912E05F8A}" dt="2023-12-04T18:51:58.324" v="193" actId="207"/>
        <pc:sldMkLst>
          <pc:docMk/>
          <pc:sldMk cId="2698723364" sldId="647"/>
        </pc:sldMkLst>
        <pc:spChg chg="mod">
          <ac:chgData name="Kevin Gray" userId="1b25e31d-0837-4e17-9173-a4938e94f24e" providerId="ADAL" clId="{927521D7-AD7B-4B9C-8923-A37912E05F8A}" dt="2023-12-04T18:51:58.324" v="193" actId="207"/>
          <ac:spMkLst>
            <pc:docMk/>
            <pc:sldMk cId="2698723364" sldId="647"/>
            <ac:spMk id="10" creationId="{08AA54DE-7639-47D6-9B84-9BCF17E74D8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E50EFE-12DC-4427-A349-9E69ACEEB113}" type="datetimeFigureOut">
              <a:rPr lang="en-US" smtClean="0"/>
              <a:t>12/4/2023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7B0C04-3263-4FE4-A752-47064FCE7FC5}" type="slidenum">
              <a:rPr lang="en-US" smtClean="0"/>
              <a:t>‹#›</a:t>
            </a:fld>
            <a:endParaRPr lang="en-US"/>
          </a:p>
        </p:txBody>
      </p:sp>
    </p:spTree>
    <p:extLst>
      <p:ext uri="{BB962C8B-B14F-4D97-AF65-F5344CB8AC3E}">
        <p14:creationId xmlns:p14="http://schemas.microsoft.com/office/powerpoint/2010/main" val="1757816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02F26-43DE-4777-847D-3134E4E79F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52B7558-7326-4513-A8E6-376CD841BDBC}"/>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0965C42-E423-4AF9-8B0E-925D0A90A10E}"/>
              </a:ext>
            </a:extLst>
          </p:cNvPr>
          <p:cNvSpPr>
            <a:spLocks noGrp="1"/>
          </p:cNvSpPr>
          <p:nvPr>
            <p:ph type="dt" sz="half" idx="10"/>
          </p:nvPr>
        </p:nvSpPr>
        <p:spPr/>
        <p:txBody>
          <a:bodyPr/>
          <a:lstStyle/>
          <a:p>
            <a:fld id="{12C3D5F0-AA29-4A32-9153-4434D2D19DAC}" type="datetimeFigureOut">
              <a:rPr lang="en-US" smtClean="0"/>
              <a:t>12/4/2023</a:t>
            </a:fld>
            <a:endParaRPr lang="en-US"/>
          </a:p>
        </p:txBody>
      </p:sp>
      <p:sp>
        <p:nvSpPr>
          <p:cNvPr id="5" name="Footer Placeholder 4">
            <a:extLst>
              <a:ext uri="{FF2B5EF4-FFF2-40B4-BE49-F238E27FC236}">
                <a16:creationId xmlns:a16="http://schemas.microsoft.com/office/drawing/2014/main" id="{CBB7F44C-2890-4324-9B0D-40BC755772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BE72CD-A187-4169-9C65-F5B01C154C0C}"/>
              </a:ext>
            </a:extLst>
          </p:cNvPr>
          <p:cNvSpPr>
            <a:spLocks noGrp="1"/>
          </p:cNvSpPr>
          <p:nvPr>
            <p:ph type="sldNum" sz="quarter" idx="12"/>
          </p:nvPr>
        </p:nvSpPr>
        <p:spPr/>
        <p:txBody>
          <a:bodyPr/>
          <a:lstStyle/>
          <a:p>
            <a:fld id="{5B08C209-5EE2-4E00-9C1F-A15918D0F73D}" type="slidenum">
              <a:rPr lang="en-US" smtClean="0"/>
              <a:t>‹#›</a:t>
            </a:fld>
            <a:endParaRPr lang="en-US"/>
          </a:p>
        </p:txBody>
      </p:sp>
    </p:spTree>
    <p:extLst>
      <p:ext uri="{BB962C8B-B14F-4D97-AF65-F5344CB8AC3E}">
        <p14:creationId xmlns:p14="http://schemas.microsoft.com/office/powerpoint/2010/main" val="2832842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D72EB-CA35-43C6-AEFA-5783745064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CDB81D-771B-48D2-B3E9-ECF401B7FD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113ADF-5F19-444E-B7E7-460A4B651D25}"/>
              </a:ext>
            </a:extLst>
          </p:cNvPr>
          <p:cNvSpPr>
            <a:spLocks noGrp="1"/>
          </p:cNvSpPr>
          <p:nvPr>
            <p:ph type="dt" sz="half" idx="10"/>
          </p:nvPr>
        </p:nvSpPr>
        <p:spPr/>
        <p:txBody>
          <a:bodyPr/>
          <a:lstStyle/>
          <a:p>
            <a:fld id="{12C3D5F0-AA29-4A32-9153-4434D2D19DAC}" type="datetimeFigureOut">
              <a:rPr lang="en-US" smtClean="0"/>
              <a:t>12/4/2023</a:t>
            </a:fld>
            <a:endParaRPr lang="en-US"/>
          </a:p>
        </p:txBody>
      </p:sp>
      <p:sp>
        <p:nvSpPr>
          <p:cNvPr id="5" name="Footer Placeholder 4">
            <a:extLst>
              <a:ext uri="{FF2B5EF4-FFF2-40B4-BE49-F238E27FC236}">
                <a16:creationId xmlns:a16="http://schemas.microsoft.com/office/drawing/2014/main" id="{A12FF600-BC56-486B-A523-1E96E59D69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700E08-29B1-4A89-8269-A761F23D6667}"/>
              </a:ext>
            </a:extLst>
          </p:cNvPr>
          <p:cNvSpPr>
            <a:spLocks noGrp="1"/>
          </p:cNvSpPr>
          <p:nvPr>
            <p:ph type="sldNum" sz="quarter" idx="12"/>
          </p:nvPr>
        </p:nvSpPr>
        <p:spPr/>
        <p:txBody>
          <a:bodyPr/>
          <a:lstStyle/>
          <a:p>
            <a:fld id="{5B08C209-5EE2-4E00-9C1F-A15918D0F73D}" type="slidenum">
              <a:rPr lang="en-US" smtClean="0"/>
              <a:t>‹#›</a:t>
            </a:fld>
            <a:endParaRPr lang="en-US"/>
          </a:p>
        </p:txBody>
      </p:sp>
    </p:spTree>
    <p:extLst>
      <p:ext uri="{BB962C8B-B14F-4D97-AF65-F5344CB8AC3E}">
        <p14:creationId xmlns:p14="http://schemas.microsoft.com/office/powerpoint/2010/main" val="1014448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198892-85B2-4403-AF33-0246F0B79541}"/>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9BC5D6-6A84-4F03-BACA-715F78EB4E64}"/>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77846F-25E1-4E1A-9EA4-1E2C638D1061}"/>
              </a:ext>
            </a:extLst>
          </p:cNvPr>
          <p:cNvSpPr>
            <a:spLocks noGrp="1"/>
          </p:cNvSpPr>
          <p:nvPr>
            <p:ph type="dt" sz="half" idx="10"/>
          </p:nvPr>
        </p:nvSpPr>
        <p:spPr/>
        <p:txBody>
          <a:bodyPr/>
          <a:lstStyle/>
          <a:p>
            <a:fld id="{12C3D5F0-AA29-4A32-9153-4434D2D19DAC}" type="datetimeFigureOut">
              <a:rPr lang="en-US" smtClean="0"/>
              <a:t>12/4/2023</a:t>
            </a:fld>
            <a:endParaRPr lang="en-US"/>
          </a:p>
        </p:txBody>
      </p:sp>
      <p:sp>
        <p:nvSpPr>
          <p:cNvPr id="5" name="Footer Placeholder 4">
            <a:extLst>
              <a:ext uri="{FF2B5EF4-FFF2-40B4-BE49-F238E27FC236}">
                <a16:creationId xmlns:a16="http://schemas.microsoft.com/office/drawing/2014/main" id="{AAE0EAE7-F98E-4AD6-A1FA-8995F2D821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B2C76E-50C4-4984-99DC-5BA10D147D9D}"/>
              </a:ext>
            </a:extLst>
          </p:cNvPr>
          <p:cNvSpPr>
            <a:spLocks noGrp="1"/>
          </p:cNvSpPr>
          <p:nvPr>
            <p:ph type="sldNum" sz="quarter" idx="12"/>
          </p:nvPr>
        </p:nvSpPr>
        <p:spPr/>
        <p:txBody>
          <a:bodyPr/>
          <a:lstStyle/>
          <a:p>
            <a:fld id="{5B08C209-5EE2-4E00-9C1F-A15918D0F73D}" type="slidenum">
              <a:rPr lang="en-US" smtClean="0"/>
              <a:t>‹#›</a:t>
            </a:fld>
            <a:endParaRPr lang="en-US"/>
          </a:p>
        </p:txBody>
      </p:sp>
    </p:spTree>
    <p:extLst>
      <p:ext uri="{BB962C8B-B14F-4D97-AF65-F5344CB8AC3E}">
        <p14:creationId xmlns:p14="http://schemas.microsoft.com/office/powerpoint/2010/main" val="2123609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D32C5-E626-4133-9A1B-2993DE4448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E0DA7E-31A9-4A55-ABD7-CFC40D1124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2979FC-2ED8-47CF-A69B-2E73C0F58301}"/>
              </a:ext>
            </a:extLst>
          </p:cNvPr>
          <p:cNvSpPr>
            <a:spLocks noGrp="1"/>
          </p:cNvSpPr>
          <p:nvPr>
            <p:ph type="dt" sz="half" idx="10"/>
          </p:nvPr>
        </p:nvSpPr>
        <p:spPr/>
        <p:txBody>
          <a:bodyPr/>
          <a:lstStyle/>
          <a:p>
            <a:fld id="{12C3D5F0-AA29-4A32-9153-4434D2D19DAC}" type="datetimeFigureOut">
              <a:rPr lang="en-US" smtClean="0"/>
              <a:t>12/4/2023</a:t>
            </a:fld>
            <a:endParaRPr lang="en-US"/>
          </a:p>
        </p:txBody>
      </p:sp>
      <p:sp>
        <p:nvSpPr>
          <p:cNvPr id="5" name="Footer Placeholder 4">
            <a:extLst>
              <a:ext uri="{FF2B5EF4-FFF2-40B4-BE49-F238E27FC236}">
                <a16:creationId xmlns:a16="http://schemas.microsoft.com/office/drawing/2014/main" id="{A20B6D42-BF3A-4571-8FCE-E3813AEC1E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7C0F77-6D20-4587-B8B9-0FBC9E80DC1A}"/>
              </a:ext>
            </a:extLst>
          </p:cNvPr>
          <p:cNvSpPr>
            <a:spLocks noGrp="1"/>
          </p:cNvSpPr>
          <p:nvPr>
            <p:ph type="sldNum" sz="quarter" idx="12"/>
          </p:nvPr>
        </p:nvSpPr>
        <p:spPr/>
        <p:txBody>
          <a:bodyPr/>
          <a:lstStyle/>
          <a:p>
            <a:fld id="{5B08C209-5EE2-4E00-9C1F-A15918D0F73D}" type="slidenum">
              <a:rPr lang="en-US" smtClean="0"/>
              <a:t>‹#›</a:t>
            </a:fld>
            <a:endParaRPr lang="en-US"/>
          </a:p>
        </p:txBody>
      </p:sp>
    </p:spTree>
    <p:extLst>
      <p:ext uri="{BB962C8B-B14F-4D97-AF65-F5344CB8AC3E}">
        <p14:creationId xmlns:p14="http://schemas.microsoft.com/office/powerpoint/2010/main" val="3248728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3D8F4-D07A-4EA9-B4B3-983E5EC31C76}"/>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5B6F41C-50E8-44FF-8ACF-A766C9BDF16A}"/>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0EB0B0-A71A-4E26-A28C-3C3178DE749C}"/>
              </a:ext>
            </a:extLst>
          </p:cNvPr>
          <p:cNvSpPr>
            <a:spLocks noGrp="1"/>
          </p:cNvSpPr>
          <p:nvPr>
            <p:ph type="dt" sz="half" idx="10"/>
          </p:nvPr>
        </p:nvSpPr>
        <p:spPr/>
        <p:txBody>
          <a:bodyPr/>
          <a:lstStyle/>
          <a:p>
            <a:fld id="{12C3D5F0-AA29-4A32-9153-4434D2D19DAC}" type="datetimeFigureOut">
              <a:rPr lang="en-US" smtClean="0"/>
              <a:t>12/4/2023</a:t>
            </a:fld>
            <a:endParaRPr lang="en-US"/>
          </a:p>
        </p:txBody>
      </p:sp>
      <p:sp>
        <p:nvSpPr>
          <p:cNvPr id="5" name="Footer Placeholder 4">
            <a:extLst>
              <a:ext uri="{FF2B5EF4-FFF2-40B4-BE49-F238E27FC236}">
                <a16:creationId xmlns:a16="http://schemas.microsoft.com/office/drawing/2014/main" id="{BF3C8350-8FE3-4D53-8927-5843B0BCD9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7BB095-C39A-4C8C-98B5-313229033250}"/>
              </a:ext>
            </a:extLst>
          </p:cNvPr>
          <p:cNvSpPr>
            <a:spLocks noGrp="1"/>
          </p:cNvSpPr>
          <p:nvPr>
            <p:ph type="sldNum" sz="quarter" idx="12"/>
          </p:nvPr>
        </p:nvSpPr>
        <p:spPr/>
        <p:txBody>
          <a:bodyPr/>
          <a:lstStyle/>
          <a:p>
            <a:fld id="{5B08C209-5EE2-4E00-9C1F-A15918D0F73D}" type="slidenum">
              <a:rPr lang="en-US" smtClean="0"/>
              <a:t>‹#›</a:t>
            </a:fld>
            <a:endParaRPr lang="en-US"/>
          </a:p>
        </p:txBody>
      </p:sp>
    </p:spTree>
    <p:extLst>
      <p:ext uri="{BB962C8B-B14F-4D97-AF65-F5344CB8AC3E}">
        <p14:creationId xmlns:p14="http://schemas.microsoft.com/office/powerpoint/2010/main" val="91834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7462E-EC37-4197-B30E-C8A24F4FD0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A67AE9-BBB1-4087-AD7B-09C4C1F26D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297F25-C372-4ACE-A65F-6DDF9F4CCC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59E778-1A70-448A-A12E-6DAA2E0EDD10}"/>
              </a:ext>
            </a:extLst>
          </p:cNvPr>
          <p:cNvSpPr>
            <a:spLocks noGrp="1"/>
          </p:cNvSpPr>
          <p:nvPr>
            <p:ph type="dt" sz="half" idx="10"/>
          </p:nvPr>
        </p:nvSpPr>
        <p:spPr/>
        <p:txBody>
          <a:bodyPr/>
          <a:lstStyle/>
          <a:p>
            <a:fld id="{12C3D5F0-AA29-4A32-9153-4434D2D19DAC}" type="datetimeFigureOut">
              <a:rPr lang="en-US" smtClean="0"/>
              <a:t>12/4/2023</a:t>
            </a:fld>
            <a:endParaRPr lang="en-US"/>
          </a:p>
        </p:txBody>
      </p:sp>
      <p:sp>
        <p:nvSpPr>
          <p:cNvPr id="6" name="Footer Placeholder 5">
            <a:extLst>
              <a:ext uri="{FF2B5EF4-FFF2-40B4-BE49-F238E27FC236}">
                <a16:creationId xmlns:a16="http://schemas.microsoft.com/office/drawing/2014/main" id="{89D67DD2-6152-441E-9739-F1DD582147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DA0CE0-BF14-4CD2-A90F-0D168DB5A574}"/>
              </a:ext>
            </a:extLst>
          </p:cNvPr>
          <p:cNvSpPr>
            <a:spLocks noGrp="1"/>
          </p:cNvSpPr>
          <p:nvPr>
            <p:ph type="sldNum" sz="quarter" idx="12"/>
          </p:nvPr>
        </p:nvSpPr>
        <p:spPr/>
        <p:txBody>
          <a:bodyPr/>
          <a:lstStyle/>
          <a:p>
            <a:fld id="{5B08C209-5EE2-4E00-9C1F-A15918D0F73D}" type="slidenum">
              <a:rPr lang="en-US" smtClean="0"/>
              <a:t>‹#›</a:t>
            </a:fld>
            <a:endParaRPr lang="en-US"/>
          </a:p>
        </p:txBody>
      </p:sp>
    </p:spTree>
    <p:extLst>
      <p:ext uri="{BB962C8B-B14F-4D97-AF65-F5344CB8AC3E}">
        <p14:creationId xmlns:p14="http://schemas.microsoft.com/office/powerpoint/2010/main" val="1953352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35524-C452-4942-89C5-DE25A5D7BE06}"/>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2BF24B-FD9C-4B35-952B-2123081897DB}"/>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D741F1-D541-4B5C-8031-44157831EC71}"/>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E6C164-C1BF-443E-9811-005AC238D8E3}"/>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B9A7D1-D6B4-4F34-992F-E83C1369DA67}"/>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DD634A-0B48-44D0-AE2C-FA1645BEEC43}"/>
              </a:ext>
            </a:extLst>
          </p:cNvPr>
          <p:cNvSpPr>
            <a:spLocks noGrp="1"/>
          </p:cNvSpPr>
          <p:nvPr>
            <p:ph type="dt" sz="half" idx="10"/>
          </p:nvPr>
        </p:nvSpPr>
        <p:spPr/>
        <p:txBody>
          <a:bodyPr/>
          <a:lstStyle/>
          <a:p>
            <a:fld id="{12C3D5F0-AA29-4A32-9153-4434D2D19DAC}" type="datetimeFigureOut">
              <a:rPr lang="en-US" smtClean="0"/>
              <a:t>12/4/2023</a:t>
            </a:fld>
            <a:endParaRPr lang="en-US"/>
          </a:p>
        </p:txBody>
      </p:sp>
      <p:sp>
        <p:nvSpPr>
          <p:cNvPr id="8" name="Footer Placeholder 7">
            <a:extLst>
              <a:ext uri="{FF2B5EF4-FFF2-40B4-BE49-F238E27FC236}">
                <a16:creationId xmlns:a16="http://schemas.microsoft.com/office/drawing/2014/main" id="{CBB9F079-930F-4C76-8718-28BEEF9766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D918EA-DC36-4512-A092-5F6D2BD4B622}"/>
              </a:ext>
            </a:extLst>
          </p:cNvPr>
          <p:cNvSpPr>
            <a:spLocks noGrp="1"/>
          </p:cNvSpPr>
          <p:nvPr>
            <p:ph type="sldNum" sz="quarter" idx="12"/>
          </p:nvPr>
        </p:nvSpPr>
        <p:spPr/>
        <p:txBody>
          <a:bodyPr/>
          <a:lstStyle/>
          <a:p>
            <a:fld id="{5B08C209-5EE2-4E00-9C1F-A15918D0F73D}" type="slidenum">
              <a:rPr lang="en-US" smtClean="0"/>
              <a:t>‹#›</a:t>
            </a:fld>
            <a:endParaRPr lang="en-US"/>
          </a:p>
        </p:txBody>
      </p:sp>
    </p:spTree>
    <p:extLst>
      <p:ext uri="{BB962C8B-B14F-4D97-AF65-F5344CB8AC3E}">
        <p14:creationId xmlns:p14="http://schemas.microsoft.com/office/powerpoint/2010/main" val="4108884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2DAE0-04FF-4AB1-B36E-A2FE35F677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3153AB-8882-47DC-9E64-3609B607B30D}"/>
              </a:ext>
            </a:extLst>
          </p:cNvPr>
          <p:cNvSpPr>
            <a:spLocks noGrp="1"/>
          </p:cNvSpPr>
          <p:nvPr>
            <p:ph type="dt" sz="half" idx="10"/>
          </p:nvPr>
        </p:nvSpPr>
        <p:spPr/>
        <p:txBody>
          <a:bodyPr/>
          <a:lstStyle/>
          <a:p>
            <a:fld id="{12C3D5F0-AA29-4A32-9153-4434D2D19DAC}" type="datetimeFigureOut">
              <a:rPr lang="en-US" smtClean="0"/>
              <a:t>12/4/2023</a:t>
            </a:fld>
            <a:endParaRPr lang="en-US"/>
          </a:p>
        </p:txBody>
      </p:sp>
      <p:sp>
        <p:nvSpPr>
          <p:cNvPr id="4" name="Footer Placeholder 3">
            <a:extLst>
              <a:ext uri="{FF2B5EF4-FFF2-40B4-BE49-F238E27FC236}">
                <a16:creationId xmlns:a16="http://schemas.microsoft.com/office/drawing/2014/main" id="{77EDAFFF-5D42-4B7E-B59A-ED898A6AA8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FE21A81-38DD-4D89-A63D-43E35291967A}"/>
              </a:ext>
            </a:extLst>
          </p:cNvPr>
          <p:cNvSpPr>
            <a:spLocks noGrp="1"/>
          </p:cNvSpPr>
          <p:nvPr>
            <p:ph type="sldNum" sz="quarter" idx="12"/>
          </p:nvPr>
        </p:nvSpPr>
        <p:spPr/>
        <p:txBody>
          <a:bodyPr/>
          <a:lstStyle/>
          <a:p>
            <a:fld id="{5B08C209-5EE2-4E00-9C1F-A15918D0F73D}" type="slidenum">
              <a:rPr lang="en-US" smtClean="0"/>
              <a:t>‹#›</a:t>
            </a:fld>
            <a:endParaRPr lang="en-US"/>
          </a:p>
        </p:txBody>
      </p:sp>
    </p:spTree>
    <p:extLst>
      <p:ext uri="{BB962C8B-B14F-4D97-AF65-F5344CB8AC3E}">
        <p14:creationId xmlns:p14="http://schemas.microsoft.com/office/powerpoint/2010/main" val="175759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7825BC-3D76-4F53-8A62-94DD59CF4A07}"/>
              </a:ext>
            </a:extLst>
          </p:cNvPr>
          <p:cNvSpPr>
            <a:spLocks noGrp="1"/>
          </p:cNvSpPr>
          <p:nvPr>
            <p:ph type="dt" sz="half" idx="10"/>
          </p:nvPr>
        </p:nvSpPr>
        <p:spPr/>
        <p:txBody>
          <a:bodyPr/>
          <a:lstStyle/>
          <a:p>
            <a:fld id="{12C3D5F0-AA29-4A32-9153-4434D2D19DAC}" type="datetimeFigureOut">
              <a:rPr lang="en-US" smtClean="0"/>
              <a:t>12/4/2023</a:t>
            </a:fld>
            <a:endParaRPr lang="en-US"/>
          </a:p>
        </p:txBody>
      </p:sp>
      <p:sp>
        <p:nvSpPr>
          <p:cNvPr id="3" name="Footer Placeholder 2">
            <a:extLst>
              <a:ext uri="{FF2B5EF4-FFF2-40B4-BE49-F238E27FC236}">
                <a16:creationId xmlns:a16="http://schemas.microsoft.com/office/drawing/2014/main" id="{6943F3D2-4A76-4AB1-AD36-F3F15212B5F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015616D-AA23-4038-B561-DD7F31234A8E}"/>
              </a:ext>
            </a:extLst>
          </p:cNvPr>
          <p:cNvSpPr>
            <a:spLocks noGrp="1"/>
          </p:cNvSpPr>
          <p:nvPr>
            <p:ph type="sldNum" sz="quarter" idx="12"/>
          </p:nvPr>
        </p:nvSpPr>
        <p:spPr/>
        <p:txBody>
          <a:bodyPr/>
          <a:lstStyle/>
          <a:p>
            <a:fld id="{5B08C209-5EE2-4E00-9C1F-A15918D0F73D}" type="slidenum">
              <a:rPr lang="en-US" smtClean="0"/>
              <a:t>‹#›</a:t>
            </a:fld>
            <a:endParaRPr lang="en-US"/>
          </a:p>
        </p:txBody>
      </p:sp>
    </p:spTree>
    <p:extLst>
      <p:ext uri="{BB962C8B-B14F-4D97-AF65-F5344CB8AC3E}">
        <p14:creationId xmlns:p14="http://schemas.microsoft.com/office/powerpoint/2010/main" val="2497419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D0BDD-7D01-410F-B66A-05DB9D353E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D1C9BB-5E6B-40ED-9794-98712AA5A669}"/>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7E08295-4804-4DCE-B2F9-992467FEBFB3}"/>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1D0508-0B0A-4114-9B0D-0DCFE6306318}"/>
              </a:ext>
            </a:extLst>
          </p:cNvPr>
          <p:cNvSpPr>
            <a:spLocks noGrp="1"/>
          </p:cNvSpPr>
          <p:nvPr>
            <p:ph type="dt" sz="half" idx="10"/>
          </p:nvPr>
        </p:nvSpPr>
        <p:spPr/>
        <p:txBody>
          <a:bodyPr/>
          <a:lstStyle/>
          <a:p>
            <a:fld id="{12C3D5F0-AA29-4A32-9153-4434D2D19DAC}" type="datetimeFigureOut">
              <a:rPr lang="en-US" smtClean="0"/>
              <a:t>12/4/2023</a:t>
            </a:fld>
            <a:endParaRPr lang="en-US"/>
          </a:p>
        </p:txBody>
      </p:sp>
      <p:sp>
        <p:nvSpPr>
          <p:cNvPr id="6" name="Footer Placeholder 5">
            <a:extLst>
              <a:ext uri="{FF2B5EF4-FFF2-40B4-BE49-F238E27FC236}">
                <a16:creationId xmlns:a16="http://schemas.microsoft.com/office/drawing/2014/main" id="{04036716-814A-44C0-9D10-66156367DA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49E6C8-E67F-4ECD-A6EF-18D47B54EDD3}"/>
              </a:ext>
            </a:extLst>
          </p:cNvPr>
          <p:cNvSpPr>
            <a:spLocks noGrp="1"/>
          </p:cNvSpPr>
          <p:nvPr>
            <p:ph type="sldNum" sz="quarter" idx="12"/>
          </p:nvPr>
        </p:nvSpPr>
        <p:spPr/>
        <p:txBody>
          <a:bodyPr/>
          <a:lstStyle/>
          <a:p>
            <a:fld id="{5B08C209-5EE2-4E00-9C1F-A15918D0F73D}" type="slidenum">
              <a:rPr lang="en-US" smtClean="0"/>
              <a:t>‹#›</a:t>
            </a:fld>
            <a:endParaRPr lang="en-US"/>
          </a:p>
        </p:txBody>
      </p:sp>
    </p:spTree>
    <p:extLst>
      <p:ext uri="{BB962C8B-B14F-4D97-AF65-F5344CB8AC3E}">
        <p14:creationId xmlns:p14="http://schemas.microsoft.com/office/powerpoint/2010/main" val="3571086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AD2DD-69B0-453C-BFB8-BBDB3F9C75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2A0D43-53FE-42A9-801B-C12EBDB48ACF}"/>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C1929DCE-AE96-4A83-9D5B-81989D37654C}"/>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133C04-EE50-4171-9381-1FAC0DFD57EB}"/>
              </a:ext>
            </a:extLst>
          </p:cNvPr>
          <p:cNvSpPr>
            <a:spLocks noGrp="1"/>
          </p:cNvSpPr>
          <p:nvPr>
            <p:ph type="dt" sz="half" idx="10"/>
          </p:nvPr>
        </p:nvSpPr>
        <p:spPr/>
        <p:txBody>
          <a:bodyPr/>
          <a:lstStyle/>
          <a:p>
            <a:fld id="{12C3D5F0-AA29-4A32-9153-4434D2D19DAC}" type="datetimeFigureOut">
              <a:rPr lang="en-US" smtClean="0"/>
              <a:t>12/4/2023</a:t>
            </a:fld>
            <a:endParaRPr lang="en-US"/>
          </a:p>
        </p:txBody>
      </p:sp>
      <p:sp>
        <p:nvSpPr>
          <p:cNvPr id="6" name="Footer Placeholder 5">
            <a:extLst>
              <a:ext uri="{FF2B5EF4-FFF2-40B4-BE49-F238E27FC236}">
                <a16:creationId xmlns:a16="http://schemas.microsoft.com/office/drawing/2014/main" id="{5C85F961-13FD-4CF9-B405-D8586D3D4A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010BE1-D903-4AD1-8F9C-4A454911AC67}"/>
              </a:ext>
            </a:extLst>
          </p:cNvPr>
          <p:cNvSpPr>
            <a:spLocks noGrp="1"/>
          </p:cNvSpPr>
          <p:nvPr>
            <p:ph type="sldNum" sz="quarter" idx="12"/>
          </p:nvPr>
        </p:nvSpPr>
        <p:spPr/>
        <p:txBody>
          <a:bodyPr/>
          <a:lstStyle/>
          <a:p>
            <a:fld id="{5B08C209-5EE2-4E00-9C1F-A15918D0F73D}" type="slidenum">
              <a:rPr lang="en-US" smtClean="0"/>
              <a:t>‹#›</a:t>
            </a:fld>
            <a:endParaRPr lang="en-US"/>
          </a:p>
        </p:txBody>
      </p:sp>
    </p:spTree>
    <p:extLst>
      <p:ext uri="{BB962C8B-B14F-4D97-AF65-F5344CB8AC3E}">
        <p14:creationId xmlns:p14="http://schemas.microsoft.com/office/powerpoint/2010/main" val="976685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AE238A-5F9D-459F-8A37-A303099F945B}"/>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4543ED-7CAE-49BB-9637-ED406C5D58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D1CC4D-8A5C-4F78-90A6-07FDA1652105}"/>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C3D5F0-AA29-4A32-9153-4434D2D19DAC}" type="datetimeFigureOut">
              <a:rPr lang="en-US" smtClean="0"/>
              <a:t>12/4/2023</a:t>
            </a:fld>
            <a:endParaRPr lang="en-US"/>
          </a:p>
        </p:txBody>
      </p:sp>
      <p:sp>
        <p:nvSpPr>
          <p:cNvPr id="5" name="Footer Placeholder 4">
            <a:extLst>
              <a:ext uri="{FF2B5EF4-FFF2-40B4-BE49-F238E27FC236}">
                <a16:creationId xmlns:a16="http://schemas.microsoft.com/office/drawing/2014/main" id="{9EFDE489-DABC-4C64-8BDC-0AAA2A487386}"/>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35DADDA-F9C4-44AD-8F12-7102508E5125}"/>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08C209-5EE2-4E00-9C1F-A15918D0F73D}" type="slidenum">
              <a:rPr lang="en-US" smtClean="0"/>
              <a:t>‹#›</a:t>
            </a:fld>
            <a:endParaRPr lang="en-US"/>
          </a:p>
        </p:txBody>
      </p:sp>
    </p:spTree>
    <p:extLst>
      <p:ext uri="{BB962C8B-B14F-4D97-AF65-F5344CB8AC3E}">
        <p14:creationId xmlns:p14="http://schemas.microsoft.com/office/powerpoint/2010/main" val="1348359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techplan.its.ms.gov/Pages/Login.aspx"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www.its.ms.gov/services/security"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mailto:jay.white@its.ms.gov"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its.ms.gov/services/planning-agency-it-plans"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www.its.ms.gov/services/planning-agency-it-plans"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hyperlink" Target="http://www.its.ms.gov/" TargetMode="External"/><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hyperlink" Target="mailto:kevin.gray@its.ms.gov" TargetMode="External"/><Relationship Id="rId4" Type="http://schemas.openxmlformats.org/officeDocument/2006/relationships/hyperlink" Target="https://www.its.ms.gov/services/planning-agency-it-plan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sos.ms.gov/index.php/communications-publications/mississippi-law" TargetMode="External"/><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www.its.ms.gov/sites/default/files/ServicesPDFs/PlanningLegislation.pdf"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text&#10;&#10;Description automatically generated">
            <a:extLst>
              <a:ext uri="{FF2B5EF4-FFF2-40B4-BE49-F238E27FC236}">
                <a16:creationId xmlns:a16="http://schemas.microsoft.com/office/drawing/2014/main" id="{93C2CB8F-791E-4B80-B3C7-F83359219595}"/>
              </a:ext>
            </a:extLst>
          </p:cNvPr>
          <p:cNvPicPr>
            <a:picLocks noChangeAspect="1"/>
          </p:cNvPicPr>
          <p:nvPr/>
        </p:nvPicPr>
        <p:blipFill rotWithShape="1">
          <a:blip r:embed="rId2">
            <a:extLst>
              <a:ext uri="{28A0092B-C50C-407E-A947-70E740481C1C}">
                <a14:useLocalDpi xmlns:a14="http://schemas.microsoft.com/office/drawing/2010/main" val="0"/>
              </a:ext>
            </a:extLst>
          </a:blip>
          <a:srcRect l="305" r="305"/>
          <a:stretch/>
        </p:blipFill>
        <p:spPr>
          <a:xfrm>
            <a:off x="0" y="-16755"/>
            <a:ext cx="12192000" cy="3721007"/>
          </a:xfrm>
          <a:prstGeom prst="rect">
            <a:avLst/>
          </a:prstGeom>
        </p:spPr>
      </p:pic>
      <p:sp>
        <p:nvSpPr>
          <p:cNvPr id="4" name="Rectangle 3">
            <a:extLst>
              <a:ext uri="{FF2B5EF4-FFF2-40B4-BE49-F238E27FC236}">
                <a16:creationId xmlns:a16="http://schemas.microsoft.com/office/drawing/2014/main" id="{847C7573-A3DC-48CF-A125-45F199313CA3}"/>
              </a:ext>
            </a:extLst>
          </p:cNvPr>
          <p:cNvSpPr/>
          <p:nvPr/>
        </p:nvSpPr>
        <p:spPr>
          <a:xfrm>
            <a:off x="0" y="6172200"/>
            <a:ext cx="2286000" cy="457200"/>
          </a:xfrm>
          <a:prstGeom prst="rect">
            <a:avLst/>
          </a:prstGeom>
          <a:solidFill>
            <a:srgbClr val="BD5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D5627"/>
              </a:solidFill>
            </a:endParaRPr>
          </a:p>
        </p:txBody>
      </p:sp>
      <p:sp>
        <p:nvSpPr>
          <p:cNvPr id="6" name="TextBox 5">
            <a:extLst>
              <a:ext uri="{FF2B5EF4-FFF2-40B4-BE49-F238E27FC236}">
                <a16:creationId xmlns:a16="http://schemas.microsoft.com/office/drawing/2014/main" id="{9C55FB61-B0DA-464A-A549-9310754FF167}"/>
              </a:ext>
            </a:extLst>
          </p:cNvPr>
          <p:cNvSpPr txBox="1"/>
          <p:nvPr/>
        </p:nvSpPr>
        <p:spPr>
          <a:xfrm>
            <a:off x="228600" y="6204589"/>
            <a:ext cx="1828800" cy="369332"/>
          </a:xfrm>
          <a:prstGeom prst="rect">
            <a:avLst/>
          </a:prstGeom>
          <a:noFill/>
        </p:spPr>
        <p:txBody>
          <a:bodyPr wrap="square" rtlCol="0">
            <a:spAutoFit/>
          </a:bodyPr>
          <a:lstStyle/>
          <a:p>
            <a:pPr algn="ctr"/>
            <a:r>
              <a:rPr lang="en-US" dirty="0">
                <a:solidFill>
                  <a:schemeClr val="bg1"/>
                </a:solidFill>
              </a:rPr>
              <a:t>www.its.ms.gov</a:t>
            </a:r>
          </a:p>
        </p:txBody>
      </p:sp>
      <p:sp>
        <p:nvSpPr>
          <p:cNvPr id="7" name="Rectangle 6">
            <a:extLst>
              <a:ext uri="{FF2B5EF4-FFF2-40B4-BE49-F238E27FC236}">
                <a16:creationId xmlns:a16="http://schemas.microsoft.com/office/drawing/2014/main" id="{5D78EF95-8CC9-4DD2-AEC2-1F71CC644A95}"/>
              </a:ext>
            </a:extLst>
          </p:cNvPr>
          <p:cNvSpPr/>
          <p:nvPr/>
        </p:nvSpPr>
        <p:spPr>
          <a:xfrm>
            <a:off x="2362200" y="6160655"/>
            <a:ext cx="9829800" cy="457200"/>
          </a:xfrm>
          <a:prstGeom prst="rect">
            <a:avLst/>
          </a:prstGeom>
          <a:solidFill>
            <a:srgbClr val="013D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3D5B"/>
              </a:solidFill>
            </a:endParaRPr>
          </a:p>
        </p:txBody>
      </p:sp>
      <p:sp>
        <p:nvSpPr>
          <p:cNvPr id="10" name="Rectangle 2">
            <a:extLst>
              <a:ext uri="{FF2B5EF4-FFF2-40B4-BE49-F238E27FC236}">
                <a16:creationId xmlns:a16="http://schemas.microsoft.com/office/drawing/2014/main" id="{6D42B8B3-ADC0-49B5-8F14-D687D5A5340A}"/>
              </a:ext>
            </a:extLst>
          </p:cNvPr>
          <p:cNvSpPr>
            <a:spLocks noGrp="1" noChangeArrowheads="1"/>
          </p:cNvSpPr>
          <p:nvPr>
            <p:ph type="ctrTitle"/>
          </p:nvPr>
        </p:nvSpPr>
        <p:spPr>
          <a:xfrm>
            <a:off x="1461231" y="3120328"/>
            <a:ext cx="9269537" cy="2452255"/>
          </a:xfrm>
        </p:spPr>
        <p:txBody>
          <a:bodyPr>
            <a:noAutofit/>
          </a:bodyPr>
          <a:lstStyle/>
          <a:p>
            <a:pPr algn="ctr" eaLnBrk="1" hangingPunct="1">
              <a:lnSpc>
                <a:spcPct val="100000"/>
              </a:lnSpc>
              <a:spcBef>
                <a:spcPts val="1200"/>
              </a:spcBef>
            </a:pPr>
            <a:r>
              <a:rPr lang="en-US" sz="5400" b="1" dirty="0">
                <a:solidFill>
                  <a:schemeClr val="tx1"/>
                </a:solidFill>
                <a:latin typeface="Arial" panose="020B0604020202020204" pitchFamily="34" charset="0"/>
                <a:cs typeface="Arial" panose="020B0604020202020204" pitchFamily="34" charset="0"/>
              </a:rPr>
              <a:t>Introduction to</a:t>
            </a:r>
            <a:br>
              <a:rPr lang="en-US" sz="5400" b="1" dirty="0">
                <a:solidFill>
                  <a:schemeClr val="tx1"/>
                </a:solidFill>
                <a:latin typeface="Arial" panose="020B0604020202020204" pitchFamily="34" charset="0"/>
                <a:cs typeface="Arial" panose="020B0604020202020204" pitchFamily="34" charset="0"/>
              </a:rPr>
            </a:br>
            <a:r>
              <a:rPr lang="en-US" sz="5400" b="1" dirty="0">
                <a:solidFill>
                  <a:schemeClr val="tx1"/>
                </a:solidFill>
                <a:latin typeface="Arial" panose="020B0604020202020204" pitchFamily="34" charset="0"/>
                <a:cs typeface="Arial" panose="020B0604020202020204" pitchFamily="34" charset="0"/>
              </a:rPr>
              <a:t>Information Technology</a:t>
            </a:r>
            <a:br>
              <a:rPr lang="en-US" sz="5400" b="1" dirty="0">
                <a:solidFill>
                  <a:schemeClr val="tx1"/>
                </a:solidFill>
                <a:latin typeface="Arial" panose="020B0604020202020204" pitchFamily="34" charset="0"/>
                <a:cs typeface="Arial" panose="020B0604020202020204" pitchFamily="34" charset="0"/>
              </a:rPr>
            </a:br>
            <a:r>
              <a:rPr lang="en-US" sz="5400" b="1" dirty="0">
                <a:solidFill>
                  <a:schemeClr val="tx1"/>
                </a:solidFill>
                <a:latin typeface="Arial" panose="020B0604020202020204" pitchFamily="34" charset="0"/>
                <a:cs typeface="Arial" panose="020B0604020202020204" pitchFamily="34" charset="0"/>
              </a:rPr>
              <a:t>Planning for State Agencies</a:t>
            </a:r>
            <a:r>
              <a:rPr lang="en-US" sz="54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87846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3890DC-3CC5-4BBE-AEBF-3BD8A30FC970}"/>
              </a:ext>
            </a:extLst>
          </p:cNvPr>
          <p:cNvSpPr/>
          <p:nvPr/>
        </p:nvSpPr>
        <p:spPr>
          <a:xfrm>
            <a:off x="0" y="6172200"/>
            <a:ext cx="2286000" cy="457200"/>
          </a:xfrm>
          <a:prstGeom prst="rect">
            <a:avLst/>
          </a:prstGeom>
          <a:solidFill>
            <a:srgbClr val="BD5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D5627"/>
              </a:solidFill>
            </a:endParaRPr>
          </a:p>
        </p:txBody>
      </p:sp>
      <p:sp>
        <p:nvSpPr>
          <p:cNvPr id="3" name="TextBox 2">
            <a:extLst>
              <a:ext uri="{FF2B5EF4-FFF2-40B4-BE49-F238E27FC236}">
                <a16:creationId xmlns:a16="http://schemas.microsoft.com/office/drawing/2014/main" id="{A20AC4CD-D82E-4D93-9A4E-04C3A51E858F}"/>
              </a:ext>
            </a:extLst>
          </p:cNvPr>
          <p:cNvSpPr txBox="1"/>
          <p:nvPr/>
        </p:nvSpPr>
        <p:spPr>
          <a:xfrm>
            <a:off x="228600" y="6204589"/>
            <a:ext cx="1828800" cy="369332"/>
          </a:xfrm>
          <a:prstGeom prst="rect">
            <a:avLst/>
          </a:prstGeom>
          <a:noFill/>
        </p:spPr>
        <p:txBody>
          <a:bodyPr wrap="square" rtlCol="0">
            <a:spAutoFit/>
          </a:bodyPr>
          <a:lstStyle/>
          <a:p>
            <a:pPr algn="ctr"/>
            <a:r>
              <a:rPr lang="en-US" dirty="0">
                <a:solidFill>
                  <a:schemeClr val="bg1"/>
                </a:solidFill>
              </a:rPr>
              <a:t>www.its.ms.gov</a:t>
            </a:r>
          </a:p>
        </p:txBody>
      </p:sp>
      <p:sp>
        <p:nvSpPr>
          <p:cNvPr id="4" name="Rectangle 3">
            <a:extLst>
              <a:ext uri="{FF2B5EF4-FFF2-40B4-BE49-F238E27FC236}">
                <a16:creationId xmlns:a16="http://schemas.microsoft.com/office/drawing/2014/main" id="{6CD3AAA8-8239-47D8-90CF-9EA16553E135}"/>
              </a:ext>
            </a:extLst>
          </p:cNvPr>
          <p:cNvSpPr/>
          <p:nvPr/>
        </p:nvSpPr>
        <p:spPr>
          <a:xfrm>
            <a:off x="2362200" y="6172200"/>
            <a:ext cx="9829800" cy="457200"/>
          </a:xfrm>
          <a:prstGeom prst="rect">
            <a:avLst/>
          </a:prstGeom>
          <a:solidFill>
            <a:srgbClr val="013D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3D5B"/>
              </a:solidFill>
            </a:endParaRPr>
          </a:p>
        </p:txBody>
      </p:sp>
      <p:sp>
        <p:nvSpPr>
          <p:cNvPr id="7" name="TextBox 6">
            <a:extLst>
              <a:ext uri="{FF2B5EF4-FFF2-40B4-BE49-F238E27FC236}">
                <a16:creationId xmlns:a16="http://schemas.microsoft.com/office/drawing/2014/main" id="{51D28EB7-06C3-451D-897E-0E9CED13C582}"/>
              </a:ext>
            </a:extLst>
          </p:cNvPr>
          <p:cNvSpPr txBox="1"/>
          <p:nvPr/>
        </p:nvSpPr>
        <p:spPr>
          <a:xfrm>
            <a:off x="0" y="1371600"/>
            <a:ext cx="2286000" cy="215444"/>
          </a:xfrm>
          <a:prstGeom prst="rect">
            <a:avLst/>
          </a:prstGeom>
          <a:solidFill>
            <a:srgbClr val="BD5627"/>
          </a:solidFill>
        </p:spPr>
        <p:txBody>
          <a:bodyPr wrap="square" rtlCol="0">
            <a:spAutoFit/>
          </a:bodyPr>
          <a:lstStyle/>
          <a:p>
            <a:endParaRPr lang="en-US" sz="800" dirty="0"/>
          </a:p>
        </p:txBody>
      </p:sp>
      <p:sp>
        <p:nvSpPr>
          <p:cNvPr id="8" name="TextBox 7">
            <a:extLst>
              <a:ext uri="{FF2B5EF4-FFF2-40B4-BE49-F238E27FC236}">
                <a16:creationId xmlns:a16="http://schemas.microsoft.com/office/drawing/2014/main" id="{537D7F98-FCC1-4EF4-ACFE-6A005699C86A}"/>
              </a:ext>
            </a:extLst>
          </p:cNvPr>
          <p:cNvSpPr txBox="1"/>
          <p:nvPr/>
        </p:nvSpPr>
        <p:spPr>
          <a:xfrm>
            <a:off x="2362200" y="1371600"/>
            <a:ext cx="9829800" cy="215444"/>
          </a:xfrm>
          <a:prstGeom prst="rect">
            <a:avLst/>
          </a:prstGeom>
          <a:solidFill>
            <a:srgbClr val="013D5B"/>
          </a:solidFill>
        </p:spPr>
        <p:txBody>
          <a:bodyPr wrap="square" rtlCol="0">
            <a:spAutoFit/>
          </a:bodyPr>
          <a:lstStyle/>
          <a:p>
            <a:endParaRPr lang="en-US" sz="800" dirty="0"/>
          </a:p>
        </p:txBody>
      </p:sp>
      <p:pic>
        <p:nvPicPr>
          <p:cNvPr id="9" name="Picture 8">
            <a:extLst>
              <a:ext uri="{FF2B5EF4-FFF2-40B4-BE49-F238E27FC236}">
                <a16:creationId xmlns:a16="http://schemas.microsoft.com/office/drawing/2014/main" id="{C4E466A9-06F0-4AE3-BA1B-3911E20B7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972" y="277536"/>
            <a:ext cx="1656856" cy="1017864"/>
          </a:xfrm>
          <a:prstGeom prst="rect">
            <a:avLst/>
          </a:prstGeom>
        </p:spPr>
      </p:pic>
      <p:sp>
        <p:nvSpPr>
          <p:cNvPr id="13" name="Title 1">
            <a:extLst>
              <a:ext uri="{FF2B5EF4-FFF2-40B4-BE49-F238E27FC236}">
                <a16:creationId xmlns:a16="http://schemas.microsoft.com/office/drawing/2014/main" id="{13B79DFB-34F1-4A16-8469-BACFCB24D824}"/>
              </a:ext>
            </a:extLst>
          </p:cNvPr>
          <p:cNvSpPr txBox="1">
            <a:spLocks/>
          </p:cNvSpPr>
          <p:nvPr/>
        </p:nvSpPr>
        <p:spPr>
          <a:xfrm>
            <a:off x="2362197" y="17884"/>
            <a:ext cx="9829800" cy="135371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800" kern="1200">
                <a:solidFill>
                  <a:schemeClr val="tx1"/>
                </a:solidFill>
                <a:latin typeface="+mj-lt"/>
                <a:ea typeface="+mj-ea"/>
                <a:cs typeface="+mj-cs"/>
              </a:defRPr>
            </a:lvl1pPr>
          </a:lstStyle>
          <a:p>
            <a:r>
              <a:rPr lang="en-US" altLang="en-US" sz="3400" b="1" u="none" dirty="0">
                <a:solidFill>
                  <a:srgbClr val="004976"/>
                </a:solidFill>
                <a:latin typeface="Arial" panose="020B0604020202020204" pitchFamily="34" charset="0"/>
                <a:ea typeface="Calibri" panose="020F0502020204030204" pitchFamily="34" charset="0"/>
                <a:cs typeface="Arial" panose="020B0604020202020204" pitchFamily="34" charset="0"/>
              </a:rPr>
              <a:t>The Budget and Planning Cycle</a:t>
            </a:r>
          </a:p>
        </p:txBody>
      </p:sp>
      <p:pic>
        <p:nvPicPr>
          <p:cNvPr id="6" name="Picture 5">
            <a:extLst>
              <a:ext uri="{FF2B5EF4-FFF2-40B4-BE49-F238E27FC236}">
                <a16:creationId xmlns:a16="http://schemas.microsoft.com/office/drawing/2014/main" id="{C19E878D-4112-224E-E77B-53E1AAE90B70}"/>
              </a:ext>
            </a:extLst>
          </p:cNvPr>
          <p:cNvPicPr>
            <a:picLocks noChangeAspect="1"/>
          </p:cNvPicPr>
          <p:nvPr/>
        </p:nvPicPr>
        <p:blipFill>
          <a:blip r:embed="rId3"/>
          <a:stretch>
            <a:fillRect/>
          </a:stretch>
        </p:blipFill>
        <p:spPr>
          <a:xfrm>
            <a:off x="666828" y="1723555"/>
            <a:ext cx="10858344" cy="4464840"/>
          </a:xfrm>
          <a:prstGeom prst="rect">
            <a:avLst/>
          </a:prstGeom>
        </p:spPr>
      </p:pic>
    </p:spTree>
    <p:extLst>
      <p:ext uri="{BB962C8B-B14F-4D97-AF65-F5344CB8AC3E}">
        <p14:creationId xmlns:p14="http://schemas.microsoft.com/office/powerpoint/2010/main" val="4252756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3890DC-3CC5-4BBE-AEBF-3BD8A30FC970}"/>
              </a:ext>
            </a:extLst>
          </p:cNvPr>
          <p:cNvSpPr/>
          <p:nvPr/>
        </p:nvSpPr>
        <p:spPr>
          <a:xfrm>
            <a:off x="0" y="6172200"/>
            <a:ext cx="2286000" cy="457200"/>
          </a:xfrm>
          <a:prstGeom prst="rect">
            <a:avLst/>
          </a:prstGeom>
          <a:solidFill>
            <a:srgbClr val="BD5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D5627"/>
              </a:solidFill>
            </a:endParaRPr>
          </a:p>
        </p:txBody>
      </p:sp>
      <p:sp>
        <p:nvSpPr>
          <p:cNvPr id="3" name="TextBox 2">
            <a:extLst>
              <a:ext uri="{FF2B5EF4-FFF2-40B4-BE49-F238E27FC236}">
                <a16:creationId xmlns:a16="http://schemas.microsoft.com/office/drawing/2014/main" id="{A20AC4CD-D82E-4D93-9A4E-04C3A51E858F}"/>
              </a:ext>
            </a:extLst>
          </p:cNvPr>
          <p:cNvSpPr txBox="1"/>
          <p:nvPr/>
        </p:nvSpPr>
        <p:spPr>
          <a:xfrm>
            <a:off x="228600" y="6204589"/>
            <a:ext cx="1828800" cy="369332"/>
          </a:xfrm>
          <a:prstGeom prst="rect">
            <a:avLst/>
          </a:prstGeom>
          <a:noFill/>
        </p:spPr>
        <p:txBody>
          <a:bodyPr wrap="square" rtlCol="0">
            <a:spAutoFit/>
          </a:bodyPr>
          <a:lstStyle/>
          <a:p>
            <a:pPr algn="ctr"/>
            <a:r>
              <a:rPr lang="en-US" dirty="0">
                <a:solidFill>
                  <a:schemeClr val="bg1"/>
                </a:solidFill>
              </a:rPr>
              <a:t>www.its.ms.gov</a:t>
            </a:r>
          </a:p>
        </p:txBody>
      </p:sp>
      <p:sp>
        <p:nvSpPr>
          <p:cNvPr id="4" name="Rectangle 3">
            <a:extLst>
              <a:ext uri="{FF2B5EF4-FFF2-40B4-BE49-F238E27FC236}">
                <a16:creationId xmlns:a16="http://schemas.microsoft.com/office/drawing/2014/main" id="{6CD3AAA8-8239-47D8-90CF-9EA16553E135}"/>
              </a:ext>
            </a:extLst>
          </p:cNvPr>
          <p:cNvSpPr/>
          <p:nvPr/>
        </p:nvSpPr>
        <p:spPr>
          <a:xfrm>
            <a:off x="2362200" y="6172200"/>
            <a:ext cx="9829800" cy="457200"/>
          </a:xfrm>
          <a:prstGeom prst="rect">
            <a:avLst/>
          </a:prstGeom>
          <a:solidFill>
            <a:srgbClr val="013D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3D5B"/>
              </a:solidFill>
            </a:endParaRPr>
          </a:p>
        </p:txBody>
      </p:sp>
      <p:sp>
        <p:nvSpPr>
          <p:cNvPr id="7" name="TextBox 6">
            <a:extLst>
              <a:ext uri="{FF2B5EF4-FFF2-40B4-BE49-F238E27FC236}">
                <a16:creationId xmlns:a16="http://schemas.microsoft.com/office/drawing/2014/main" id="{51D28EB7-06C3-451D-897E-0E9CED13C582}"/>
              </a:ext>
            </a:extLst>
          </p:cNvPr>
          <p:cNvSpPr txBox="1"/>
          <p:nvPr/>
        </p:nvSpPr>
        <p:spPr>
          <a:xfrm>
            <a:off x="0" y="1371600"/>
            <a:ext cx="2286000" cy="215444"/>
          </a:xfrm>
          <a:prstGeom prst="rect">
            <a:avLst/>
          </a:prstGeom>
          <a:solidFill>
            <a:srgbClr val="BD5627"/>
          </a:solidFill>
        </p:spPr>
        <p:txBody>
          <a:bodyPr wrap="square" rtlCol="0">
            <a:spAutoFit/>
          </a:bodyPr>
          <a:lstStyle/>
          <a:p>
            <a:endParaRPr lang="en-US" sz="800" dirty="0"/>
          </a:p>
        </p:txBody>
      </p:sp>
      <p:sp>
        <p:nvSpPr>
          <p:cNvPr id="8" name="TextBox 7">
            <a:extLst>
              <a:ext uri="{FF2B5EF4-FFF2-40B4-BE49-F238E27FC236}">
                <a16:creationId xmlns:a16="http://schemas.microsoft.com/office/drawing/2014/main" id="{537D7F98-FCC1-4EF4-ACFE-6A005699C86A}"/>
              </a:ext>
            </a:extLst>
          </p:cNvPr>
          <p:cNvSpPr txBox="1"/>
          <p:nvPr/>
        </p:nvSpPr>
        <p:spPr>
          <a:xfrm>
            <a:off x="2362200" y="1371600"/>
            <a:ext cx="9829800" cy="215444"/>
          </a:xfrm>
          <a:prstGeom prst="rect">
            <a:avLst/>
          </a:prstGeom>
          <a:solidFill>
            <a:srgbClr val="013D5B"/>
          </a:solidFill>
        </p:spPr>
        <p:txBody>
          <a:bodyPr wrap="square" rtlCol="0">
            <a:spAutoFit/>
          </a:bodyPr>
          <a:lstStyle/>
          <a:p>
            <a:endParaRPr lang="en-US" sz="800" dirty="0"/>
          </a:p>
        </p:txBody>
      </p:sp>
      <p:pic>
        <p:nvPicPr>
          <p:cNvPr id="9" name="Picture 8">
            <a:extLst>
              <a:ext uri="{FF2B5EF4-FFF2-40B4-BE49-F238E27FC236}">
                <a16:creationId xmlns:a16="http://schemas.microsoft.com/office/drawing/2014/main" id="{C4E466A9-06F0-4AE3-BA1B-3911E20B7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972" y="277536"/>
            <a:ext cx="1656856" cy="1017864"/>
          </a:xfrm>
          <a:prstGeom prst="rect">
            <a:avLst/>
          </a:prstGeom>
        </p:spPr>
      </p:pic>
      <p:sp>
        <p:nvSpPr>
          <p:cNvPr id="13" name="Title 1">
            <a:extLst>
              <a:ext uri="{FF2B5EF4-FFF2-40B4-BE49-F238E27FC236}">
                <a16:creationId xmlns:a16="http://schemas.microsoft.com/office/drawing/2014/main" id="{80E9B3E5-60C9-4B9B-95E5-9CB31AE36308}"/>
              </a:ext>
            </a:extLst>
          </p:cNvPr>
          <p:cNvSpPr txBox="1">
            <a:spLocks/>
          </p:cNvSpPr>
          <p:nvPr/>
        </p:nvSpPr>
        <p:spPr>
          <a:xfrm>
            <a:off x="2362198" y="-4033"/>
            <a:ext cx="9829800" cy="137563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800" kern="1200">
                <a:solidFill>
                  <a:schemeClr val="tx1"/>
                </a:solidFill>
                <a:latin typeface="+mj-lt"/>
                <a:ea typeface="+mj-ea"/>
                <a:cs typeface="+mj-cs"/>
              </a:defRPr>
            </a:lvl1pPr>
          </a:lstStyle>
          <a:p>
            <a:r>
              <a:rPr lang="en-US" altLang="en-US" sz="3400" b="1" u="none" dirty="0">
                <a:solidFill>
                  <a:srgbClr val="004976"/>
                </a:solidFill>
                <a:latin typeface="Arial" panose="020B0604020202020204" pitchFamily="34" charset="0"/>
                <a:ea typeface="Calibri" panose="020F0502020204030204" pitchFamily="34" charset="0"/>
                <a:cs typeface="Arial" panose="020B0604020202020204" pitchFamily="34" charset="0"/>
              </a:rPr>
              <a:t>Steps to IT Planning</a:t>
            </a:r>
          </a:p>
        </p:txBody>
      </p:sp>
      <p:sp>
        <p:nvSpPr>
          <p:cNvPr id="14" name="Rectangle 13">
            <a:extLst>
              <a:ext uri="{FF2B5EF4-FFF2-40B4-BE49-F238E27FC236}">
                <a16:creationId xmlns:a16="http://schemas.microsoft.com/office/drawing/2014/main" id="{FC9A04C9-FE42-418A-ADBD-F9B1C7CD2D19}"/>
              </a:ext>
            </a:extLst>
          </p:cNvPr>
          <p:cNvSpPr/>
          <p:nvPr/>
        </p:nvSpPr>
        <p:spPr>
          <a:xfrm>
            <a:off x="228600" y="1619433"/>
            <a:ext cx="11738757" cy="3000821"/>
          </a:xfrm>
          <a:prstGeom prst="rect">
            <a:avLst/>
          </a:prstGeom>
        </p:spPr>
        <p:txBody>
          <a:bodyPr wrap="square">
            <a:spAutoFit/>
          </a:bodyPr>
          <a:lstStyle/>
          <a:p>
            <a:pPr marL="0" marR="0">
              <a:spcBef>
                <a:spcPts val="0"/>
              </a:spcBef>
              <a:spcAft>
                <a:spcPts val="0"/>
              </a:spcAft>
            </a:pPr>
            <a:r>
              <a:rPr lang="en-US" sz="2600" b="1" u="none" dirty="0">
                <a:solidFill>
                  <a:srgbClr val="004976"/>
                </a:solidFill>
                <a:latin typeface="Arial" panose="020B0604020202020204" pitchFamily="34" charset="0"/>
                <a:ea typeface="Calibri" panose="020F0502020204030204" pitchFamily="34" charset="0"/>
                <a:cs typeface="Arial" panose="020B0604020202020204" pitchFamily="34" charset="0"/>
              </a:rPr>
              <a:t>Step One - Establish an IT Planning Team</a:t>
            </a:r>
            <a:endParaRPr lang="en-US" sz="2600" u="none" dirty="0">
              <a:solidFill>
                <a:srgbClr val="004976"/>
              </a:solidFill>
              <a:latin typeface="Arial" panose="020B0604020202020204" pitchFamily="34" charset="0"/>
              <a:ea typeface="Calibri" panose="020F0502020204030204" pitchFamily="34" charset="0"/>
              <a:cs typeface="Arial" panose="020B0604020202020204" pitchFamily="34" charset="0"/>
            </a:endParaRPr>
          </a:p>
          <a:p>
            <a:pPr marL="571500" marR="0" indent="-342900">
              <a:spcBef>
                <a:spcPts val="0"/>
              </a:spcBef>
              <a:spcAft>
                <a:spcPts val="0"/>
              </a:spcAft>
              <a:buFont typeface="Arial" panose="020B0604020202020204" pitchFamily="34" charset="0"/>
              <a:buChar char="•"/>
            </a:pPr>
            <a:r>
              <a:rPr lang="en-US" sz="2400" b="1" u="none" dirty="0">
                <a:latin typeface="Arial" panose="020B0604020202020204" pitchFamily="34" charset="0"/>
                <a:ea typeface="Calibri" panose="020F0502020204030204" pitchFamily="34" charset="0"/>
                <a:cs typeface="Arial" panose="020B0604020202020204" pitchFamily="34" charset="0"/>
              </a:rPr>
              <a:t>Designate an IT planner to coordinate </a:t>
            </a:r>
            <a:r>
              <a:rPr lang="en-US" sz="2400" b="1" dirty="0">
                <a:latin typeface="Arial" panose="020B0604020202020204" pitchFamily="34" charset="0"/>
                <a:ea typeface="Calibri" panose="020F0502020204030204" pitchFamily="34" charset="0"/>
                <a:cs typeface="Arial" panose="020B0604020202020204" pitchFamily="34" charset="0"/>
              </a:rPr>
              <a:t>p</a:t>
            </a:r>
            <a:r>
              <a:rPr lang="en-US" sz="2400" b="1" u="none" dirty="0">
                <a:latin typeface="Arial" panose="020B0604020202020204" pitchFamily="34" charset="0"/>
                <a:ea typeface="Calibri" panose="020F0502020204030204" pitchFamily="34" charset="0"/>
                <a:cs typeface="Arial" panose="020B0604020202020204" pitchFamily="34" charset="0"/>
              </a:rPr>
              <a:t>lan activities</a:t>
            </a:r>
          </a:p>
          <a:p>
            <a:pPr marL="571500" marR="0" indent="-342900">
              <a:spcBef>
                <a:spcPts val="0"/>
              </a:spcBef>
              <a:spcAft>
                <a:spcPts val="0"/>
              </a:spcAft>
              <a:buFont typeface="Arial" panose="020B0604020202020204" pitchFamily="34" charset="0"/>
              <a:buChar char="•"/>
            </a:pPr>
            <a:r>
              <a:rPr lang="en-US" sz="2400" b="1" u="none" dirty="0">
                <a:latin typeface="Arial" panose="020B0604020202020204" pitchFamily="34" charset="0"/>
                <a:ea typeface="Calibri" panose="020F0502020204030204" pitchFamily="34" charset="0"/>
                <a:cs typeface="Arial" panose="020B0604020202020204" pitchFamily="34" charset="0"/>
              </a:rPr>
              <a:t>Involve senior </a:t>
            </a:r>
            <a:r>
              <a:rPr lang="en-US" sz="2400" b="1" dirty="0">
                <a:latin typeface="Arial" panose="020B0604020202020204" pitchFamily="34" charset="0"/>
                <a:ea typeface="Calibri" panose="020F0502020204030204" pitchFamily="34" charset="0"/>
                <a:cs typeface="Arial" panose="020B0604020202020204" pitchFamily="34" charset="0"/>
              </a:rPr>
              <a:t>m</a:t>
            </a:r>
            <a:r>
              <a:rPr lang="en-US" sz="2400" b="1" u="none" dirty="0">
                <a:latin typeface="Arial" panose="020B0604020202020204" pitchFamily="34" charset="0"/>
                <a:ea typeface="Calibri" panose="020F0502020204030204" pitchFamily="34" charset="0"/>
                <a:cs typeface="Arial" panose="020B0604020202020204" pitchFamily="34" charset="0"/>
              </a:rPr>
              <a:t>anagement</a:t>
            </a:r>
          </a:p>
          <a:p>
            <a:pPr marL="914400" lvl="1" indent="-342900">
              <a:spcBef>
                <a:spcPts val="0"/>
              </a:spcBef>
              <a:spcAft>
                <a:spcPts val="0"/>
              </a:spcAft>
              <a:buFont typeface="Courier New" panose="02070309020205020404" pitchFamily="49" charset="0"/>
              <a:buChar char="o"/>
              <a:tabLst>
                <a:tab pos="631825" algn="l"/>
              </a:tabLst>
            </a:pPr>
            <a:r>
              <a:rPr lang="en-US" sz="2300" u="none" dirty="0">
                <a:latin typeface="Arial" panose="020B0604020202020204" pitchFamily="34" charset="0"/>
                <a:ea typeface="Calibri" panose="020F0502020204030204" pitchFamily="34" charset="0"/>
                <a:cs typeface="Arial" panose="020B0604020202020204" pitchFamily="34" charset="0"/>
              </a:rPr>
              <a:t>Agency Director, Finance Director, Human Resources Representative, Internal Auditor, Chief Administrative Officer</a:t>
            </a:r>
          </a:p>
          <a:p>
            <a:pPr marL="571500" marR="0" lvl="0" indent="-342900">
              <a:spcBef>
                <a:spcPts val="0"/>
              </a:spcBef>
              <a:spcAft>
                <a:spcPts val="0"/>
              </a:spcAft>
              <a:buFont typeface="Arial" panose="020B0604020202020204" pitchFamily="34" charset="0"/>
              <a:buChar char="•"/>
            </a:pPr>
            <a:r>
              <a:rPr lang="en-US" sz="2300" b="1" u="none" dirty="0">
                <a:latin typeface="Arial" panose="020B0604020202020204" pitchFamily="34" charset="0"/>
                <a:ea typeface="Calibri" panose="020F0502020204030204" pitchFamily="34" charset="0"/>
                <a:cs typeface="Arial" panose="020B0604020202020204" pitchFamily="34" charset="0"/>
              </a:rPr>
              <a:t>Review the organizational chart to establish a steering </a:t>
            </a:r>
            <a:r>
              <a:rPr lang="en-US" sz="2300" b="1" dirty="0">
                <a:latin typeface="Arial" panose="020B0604020202020204" pitchFamily="34" charset="0"/>
                <a:ea typeface="Calibri" panose="020F0502020204030204" pitchFamily="34" charset="0"/>
                <a:cs typeface="Arial" panose="020B0604020202020204" pitchFamily="34" charset="0"/>
              </a:rPr>
              <a:t>c</a:t>
            </a:r>
            <a:r>
              <a:rPr lang="en-US" sz="2300" b="1" u="none" dirty="0">
                <a:latin typeface="Arial" panose="020B0604020202020204" pitchFamily="34" charset="0"/>
                <a:ea typeface="Calibri" panose="020F0502020204030204" pitchFamily="34" charset="0"/>
                <a:cs typeface="Arial" panose="020B0604020202020204" pitchFamily="34" charset="0"/>
              </a:rPr>
              <a:t>ommittee</a:t>
            </a:r>
            <a:endParaRPr lang="en-US" sz="2300" u="none" dirty="0">
              <a:latin typeface="Arial" panose="020B0604020202020204" pitchFamily="34" charset="0"/>
              <a:ea typeface="Calibri" panose="020F0502020204030204" pitchFamily="34" charset="0"/>
              <a:cs typeface="Arial" panose="020B0604020202020204" pitchFamily="34" charset="0"/>
            </a:endParaRPr>
          </a:p>
          <a:p>
            <a:pPr marL="914400" marR="0" lvl="1" indent="-342900">
              <a:spcBef>
                <a:spcPts val="0"/>
              </a:spcBef>
              <a:spcAft>
                <a:spcPts val="0"/>
              </a:spcAft>
              <a:buFont typeface="Courier New" panose="02070309020205020404" pitchFamily="49" charset="0"/>
              <a:buChar char="o"/>
            </a:pPr>
            <a:r>
              <a:rPr lang="en-US" sz="2300" u="none" dirty="0">
                <a:latin typeface="Arial" panose="020B0604020202020204" pitchFamily="34" charset="0"/>
                <a:ea typeface="Calibri" panose="020F0502020204030204" pitchFamily="34" charset="0"/>
                <a:cs typeface="Arial" panose="020B0604020202020204" pitchFamily="34" charset="0"/>
              </a:rPr>
              <a:t>Division Directors and/or Program Managers</a:t>
            </a:r>
          </a:p>
          <a:p>
            <a:pPr marL="914400" marR="0" lvl="1" indent="-342900">
              <a:spcBef>
                <a:spcPts val="0"/>
              </a:spcBef>
              <a:spcAft>
                <a:spcPts val="0"/>
              </a:spcAft>
              <a:buFont typeface="Courier New" panose="02070309020205020404" pitchFamily="49" charset="0"/>
              <a:buChar char="o"/>
            </a:pPr>
            <a:r>
              <a:rPr lang="en-US" sz="2300" u="none" dirty="0">
                <a:latin typeface="Arial" panose="020B0604020202020204" pitchFamily="34" charset="0"/>
                <a:ea typeface="Calibri" panose="020F0502020204030204" pitchFamily="34" charset="0"/>
                <a:cs typeface="Arial" panose="020B0604020202020204" pitchFamily="34" charset="0"/>
              </a:rPr>
              <a:t>IT Project Managers</a:t>
            </a:r>
            <a:endParaRPr lang="en-US" sz="2300" u="none" dirty="0">
              <a:effectLst/>
              <a:latin typeface="Arial" panose="020B0604020202020204" pitchFamily="34" charset="0"/>
              <a:ea typeface="Calibri" panose="020F050202020403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1F03F3F4-83A8-45B0-AED4-2B2EAA30BCF9}"/>
              </a:ext>
            </a:extLst>
          </p:cNvPr>
          <p:cNvPicPr>
            <a:picLocks noChangeAspect="1"/>
          </p:cNvPicPr>
          <p:nvPr/>
        </p:nvPicPr>
        <p:blipFill>
          <a:blip r:embed="rId3"/>
          <a:stretch>
            <a:fillRect/>
          </a:stretch>
        </p:blipFill>
        <p:spPr>
          <a:xfrm>
            <a:off x="1181096" y="4594163"/>
            <a:ext cx="9829800" cy="1544556"/>
          </a:xfrm>
          <a:prstGeom prst="rect">
            <a:avLst/>
          </a:prstGeom>
        </p:spPr>
      </p:pic>
    </p:spTree>
    <p:extLst>
      <p:ext uri="{BB962C8B-B14F-4D97-AF65-F5344CB8AC3E}">
        <p14:creationId xmlns:p14="http://schemas.microsoft.com/office/powerpoint/2010/main" val="163876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3890DC-3CC5-4BBE-AEBF-3BD8A30FC970}"/>
              </a:ext>
            </a:extLst>
          </p:cNvPr>
          <p:cNvSpPr/>
          <p:nvPr/>
        </p:nvSpPr>
        <p:spPr>
          <a:xfrm>
            <a:off x="0" y="6172200"/>
            <a:ext cx="2286000" cy="457200"/>
          </a:xfrm>
          <a:prstGeom prst="rect">
            <a:avLst/>
          </a:prstGeom>
          <a:solidFill>
            <a:srgbClr val="BD5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D5627"/>
              </a:solidFill>
            </a:endParaRPr>
          </a:p>
        </p:txBody>
      </p:sp>
      <p:sp>
        <p:nvSpPr>
          <p:cNvPr id="3" name="TextBox 2">
            <a:extLst>
              <a:ext uri="{FF2B5EF4-FFF2-40B4-BE49-F238E27FC236}">
                <a16:creationId xmlns:a16="http://schemas.microsoft.com/office/drawing/2014/main" id="{A20AC4CD-D82E-4D93-9A4E-04C3A51E858F}"/>
              </a:ext>
            </a:extLst>
          </p:cNvPr>
          <p:cNvSpPr txBox="1"/>
          <p:nvPr/>
        </p:nvSpPr>
        <p:spPr>
          <a:xfrm>
            <a:off x="228600" y="6204589"/>
            <a:ext cx="1828800" cy="369332"/>
          </a:xfrm>
          <a:prstGeom prst="rect">
            <a:avLst/>
          </a:prstGeom>
          <a:noFill/>
        </p:spPr>
        <p:txBody>
          <a:bodyPr wrap="square" rtlCol="0">
            <a:spAutoFit/>
          </a:bodyPr>
          <a:lstStyle/>
          <a:p>
            <a:pPr algn="ctr"/>
            <a:r>
              <a:rPr lang="en-US" dirty="0">
                <a:solidFill>
                  <a:schemeClr val="bg1"/>
                </a:solidFill>
              </a:rPr>
              <a:t>www.its.ms.gov</a:t>
            </a:r>
          </a:p>
        </p:txBody>
      </p:sp>
      <p:sp>
        <p:nvSpPr>
          <p:cNvPr id="4" name="Rectangle 3">
            <a:extLst>
              <a:ext uri="{FF2B5EF4-FFF2-40B4-BE49-F238E27FC236}">
                <a16:creationId xmlns:a16="http://schemas.microsoft.com/office/drawing/2014/main" id="{6CD3AAA8-8239-47D8-90CF-9EA16553E135}"/>
              </a:ext>
            </a:extLst>
          </p:cNvPr>
          <p:cNvSpPr/>
          <p:nvPr/>
        </p:nvSpPr>
        <p:spPr>
          <a:xfrm>
            <a:off x="2362200" y="6172200"/>
            <a:ext cx="9829800" cy="457200"/>
          </a:xfrm>
          <a:prstGeom prst="rect">
            <a:avLst/>
          </a:prstGeom>
          <a:solidFill>
            <a:srgbClr val="013D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3D5B"/>
              </a:solidFill>
            </a:endParaRPr>
          </a:p>
        </p:txBody>
      </p:sp>
      <p:sp>
        <p:nvSpPr>
          <p:cNvPr id="7" name="TextBox 6">
            <a:extLst>
              <a:ext uri="{FF2B5EF4-FFF2-40B4-BE49-F238E27FC236}">
                <a16:creationId xmlns:a16="http://schemas.microsoft.com/office/drawing/2014/main" id="{51D28EB7-06C3-451D-897E-0E9CED13C582}"/>
              </a:ext>
            </a:extLst>
          </p:cNvPr>
          <p:cNvSpPr txBox="1"/>
          <p:nvPr/>
        </p:nvSpPr>
        <p:spPr>
          <a:xfrm>
            <a:off x="0" y="1371600"/>
            <a:ext cx="2286000" cy="215444"/>
          </a:xfrm>
          <a:prstGeom prst="rect">
            <a:avLst/>
          </a:prstGeom>
          <a:solidFill>
            <a:srgbClr val="BD5627"/>
          </a:solidFill>
        </p:spPr>
        <p:txBody>
          <a:bodyPr wrap="square" rtlCol="0">
            <a:spAutoFit/>
          </a:bodyPr>
          <a:lstStyle/>
          <a:p>
            <a:endParaRPr lang="en-US" sz="800" dirty="0"/>
          </a:p>
        </p:txBody>
      </p:sp>
      <p:sp>
        <p:nvSpPr>
          <p:cNvPr id="8" name="TextBox 7">
            <a:extLst>
              <a:ext uri="{FF2B5EF4-FFF2-40B4-BE49-F238E27FC236}">
                <a16:creationId xmlns:a16="http://schemas.microsoft.com/office/drawing/2014/main" id="{537D7F98-FCC1-4EF4-ACFE-6A005699C86A}"/>
              </a:ext>
            </a:extLst>
          </p:cNvPr>
          <p:cNvSpPr txBox="1"/>
          <p:nvPr/>
        </p:nvSpPr>
        <p:spPr>
          <a:xfrm>
            <a:off x="2362200" y="1371600"/>
            <a:ext cx="9829800" cy="215444"/>
          </a:xfrm>
          <a:prstGeom prst="rect">
            <a:avLst/>
          </a:prstGeom>
          <a:solidFill>
            <a:srgbClr val="013D5B"/>
          </a:solidFill>
        </p:spPr>
        <p:txBody>
          <a:bodyPr wrap="square" rtlCol="0">
            <a:spAutoFit/>
          </a:bodyPr>
          <a:lstStyle/>
          <a:p>
            <a:endParaRPr lang="en-US" sz="800" dirty="0"/>
          </a:p>
        </p:txBody>
      </p:sp>
      <p:pic>
        <p:nvPicPr>
          <p:cNvPr id="9" name="Picture 8">
            <a:extLst>
              <a:ext uri="{FF2B5EF4-FFF2-40B4-BE49-F238E27FC236}">
                <a16:creationId xmlns:a16="http://schemas.microsoft.com/office/drawing/2014/main" id="{C4E466A9-06F0-4AE3-BA1B-3911E20B7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972" y="277536"/>
            <a:ext cx="1656856" cy="1017864"/>
          </a:xfrm>
          <a:prstGeom prst="rect">
            <a:avLst/>
          </a:prstGeom>
        </p:spPr>
      </p:pic>
      <p:sp>
        <p:nvSpPr>
          <p:cNvPr id="13" name="Title 1">
            <a:extLst>
              <a:ext uri="{FF2B5EF4-FFF2-40B4-BE49-F238E27FC236}">
                <a16:creationId xmlns:a16="http://schemas.microsoft.com/office/drawing/2014/main" id="{F3BF43DC-18B4-4A79-8DF6-1B4AA225571B}"/>
              </a:ext>
            </a:extLst>
          </p:cNvPr>
          <p:cNvSpPr txBox="1">
            <a:spLocks/>
          </p:cNvSpPr>
          <p:nvPr/>
        </p:nvSpPr>
        <p:spPr>
          <a:xfrm>
            <a:off x="2362200" y="0"/>
            <a:ext cx="9829800"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800" kern="1200">
                <a:solidFill>
                  <a:schemeClr val="tx1"/>
                </a:solidFill>
                <a:latin typeface="+mj-lt"/>
                <a:ea typeface="+mj-ea"/>
                <a:cs typeface="+mj-cs"/>
              </a:defRPr>
            </a:lvl1pPr>
          </a:lstStyle>
          <a:p>
            <a:r>
              <a:rPr lang="en-US" altLang="en-US" sz="3400" b="1" u="none" dirty="0">
                <a:solidFill>
                  <a:srgbClr val="004976"/>
                </a:solidFill>
                <a:latin typeface="Arial" panose="020B0604020202020204" pitchFamily="34" charset="0"/>
                <a:ea typeface="Calibri" panose="020F0502020204030204" pitchFamily="34" charset="0"/>
                <a:cs typeface="Arial" panose="020B0604020202020204" pitchFamily="34" charset="0"/>
              </a:rPr>
              <a:t>Steps to IT Planning</a:t>
            </a:r>
          </a:p>
        </p:txBody>
      </p:sp>
      <p:sp>
        <p:nvSpPr>
          <p:cNvPr id="14" name="Rectangle 11">
            <a:extLst>
              <a:ext uri="{FF2B5EF4-FFF2-40B4-BE49-F238E27FC236}">
                <a16:creationId xmlns:a16="http://schemas.microsoft.com/office/drawing/2014/main" id="{F4709EF1-EFF4-4021-9374-39D4D6918824}"/>
              </a:ext>
            </a:extLst>
          </p:cNvPr>
          <p:cNvSpPr>
            <a:spLocks noChangeArrowheads="1"/>
          </p:cNvSpPr>
          <p:nvPr/>
        </p:nvSpPr>
        <p:spPr bwMode="auto">
          <a:xfrm>
            <a:off x="223157" y="1633953"/>
            <a:ext cx="11593286"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A9BACB"/>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9pPr>
          </a:lstStyle>
          <a:p>
            <a:pPr eaLnBrk="1" hangingPunct="1">
              <a:spcBef>
                <a:spcPct val="0"/>
              </a:spcBef>
              <a:buClrTx/>
              <a:buSzTx/>
              <a:buFontTx/>
              <a:buNone/>
            </a:pPr>
            <a:r>
              <a:rPr lang="en-US" altLang="en-US" sz="2600" b="1" u="none" dirty="0">
                <a:solidFill>
                  <a:srgbClr val="004976"/>
                </a:solidFill>
                <a:latin typeface="Arial" panose="020B0604020202020204" pitchFamily="34" charset="0"/>
                <a:cs typeface="Arial" panose="020B0604020202020204" pitchFamily="34" charset="0"/>
              </a:rPr>
              <a:t>Step Two – Review Agency Strategic Information</a:t>
            </a:r>
          </a:p>
          <a:p>
            <a:pPr marL="576263" indent="-342900" eaLnBrk="1" hangingPunct="1">
              <a:spcBef>
                <a:spcPct val="0"/>
              </a:spcBef>
              <a:buClrTx/>
              <a:buSzTx/>
              <a:buFont typeface="Arial" panose="020B0604020202020204" pitchFamily="34" charset="0"/>
              <a:buChar char="•"/>
            </a:pPr>
            <a:r>
              <a:rPr lang="en-US" altLang="en-US" sz="2400" b="1" u="none" dirty="0">
                <a:solidFill>
                  <a:prstClr val="black"/>
                </a:solidFill>
                <a:latin typeface="Arial" panose="020B0604020202020204" pitchFamily="34" charset="0"/>
                <a:cs typeface="Arial" panose="020B0604020202020204" pitchFamily="34" charset="0"/>
              </a:rPr>
              <a:t>Review the Agency’s Mission Statement</a:t>
            </a:r>
          </a:p>
          <a:p>
            <a:pPr marL="914400" lvl="2" indent="-342900" eaLnBrk="1" hangingPunct="1">
              <a:spcBef>
                <a:spcPct val="0"/>
              </a:spcBef>
              <a:buClrTx/>
              <a:buSzTx/>
              <a:buFont typeface="Courier New" panose="02070309020205020404" pitchFamily="49" charset="0"/>
              <a:buChar char="o"/>
            </a:pPr>
            <a:r>
              <a:rPr lang="en-US" u="none" dirty="0">
                <a:latin typeface="Arial" panose="020B0604020202020204" pitchFamily="34" charset="0"/>
                <a:cs typeface="Arial" panose="020B0604020202020204" pitchFamily="34" charset="0"/>
              </a:rPr>
              <a:t>Example - The Mississippi State Department of Health's mission is to protect and advance the health, well-being and safety of everyone in Mississippi.</a:t>
            </a:r>
            <a:endParaRPr lang="en-US" altLang="en-US" u="none" dirty="0">
              <a:solidFill>
                <a:prstClr val="black"/>
              </a:solidFill>
              <a:latin typeface="Arial" panose="020B0604020202020204" pitchFamily="34" charset="0"/>
              <a:cs typeface="Arial" panose="020B0604020202020204" pitchFamily="34" charset="0"/>
            </a:endParaRPr>
          </a:p>
          <a:p>
            <a:pPr marL="576263" indent="-342900" eaLnBrk="1" hangingPunct="1">
              <a:spcBef>
                <a:spcPct val="0"/>
              </a:spcBef>
              <a:buClrTx/>
              <a:buSzTx/>
              <a:buFont typeface="Arial" panose="020B0604020202020204" pitchFamily="34" charset="0"/>
              <a:buChar char="•"/>
            </a:pPr>
            <a:r>
              <a:rPr lang="en-US" altLang="en-US" sz="2300" b="1" u="none" dirty="0">
                <a:solidFill>
                  <a:prstClr val="black"/>
                </a:solidFill>
                <a:latin typeface="Arial" panose="020B0604020202020204" pitchFamily="34" charset="0"/>
                <a:cs typeface="Arial" panose="020B0604020202020204" pitchFamily="34" charset="0"/>
              </a:rPr>
              <a:t>Review the Agency’s Five-Year Strategic Plan</a:t>
            </a:r>
          </a:p>
          <a:p>
            <a:pPr marL="914400" lvl="2" indent="-342900" eaLnBrk="1" hangingPunct="1">
              <a:spcBef>
                <a:spcPct val="0"/>
              </a:spcBef>
              <a:buClrTx/>
              <a:buSzTx/>
              <a:buFont typeface="Courier New" panose="02070309020205020404" pitchFamily="49" charset="0"/>
              <a:buChar char="o"/>
            </a:pPr>
            <a:r>
              <a:rPr lang="en-US" altLang="en-US" u="none" dirty="0">
                <a:solidFill>
                  <a:prstClr val="black"/>
                </a:solidFill>
                <a:latin typeface="Arial" panose="020B0604020202020204" pitchFamily="34" charset="0"/>
                <a:cs typeface="Arial" panose="020B0604020202020204" pitchFamily="34" charset="0"/>
              </a:rPr>
              <a:t>Strategies, goals, and objectives of the </a:t>
            </a:r>
            <a:r>
              <a:rPr lang="en-US" altLang="en-US" dirty="0">
                <a:solidFill>
                  <a:prstClr val="black"/>
                </a:solidFill>
                <a:latin typeface="Arial" panose="020B0604020202020204" pitchFamily="34" charset="0"/>
                <a:cs typeface="Arial" panose="020B0604020202020204" pitchFamily="34" charset="0"/>
              </a:rPr>
              <a:t>Program Areas </a:t>
            </a:r>
            <a:r>
              <a:rPr lang="en-US" altLang="en-US" u="none" dirty="0">
                <a:solidFill>
                  <a:prstClr val="black"/>
                </a:solidFill>
                <a:latin typeface="Arial" panose="020B0604020202020204" pitchFamily="34" charset="0"/>
                <a:cs typeface="Arial" panose="020B0604020202020204" pitchFamily="34" charset="0"/>
              </a:rPr>
              <a:t>that support the mission of the agency, including Administration</a:t>
            </a:r>
          </a:p>
          <a:p>
            <a:pPr marL="914400" lvl="2" indent="-342900" eaLnBrk="1" hangingPunct="1">
              <a:spcBef>
                <a:spcPct val="0"/>
              </a:spcBef>
              <a:buClrTx/>
              <a:buSzTx/>
              <a:buFont typeface="Courier New" panose="02070309020205020404" pitchFamily="49" charset="0"/>
              <a:buChar char="o"/>
            </a:pPr>
            <a:r>
              <a:rPr lang="en-US" altLang="en-US" u="none" dirty="0">
                <a:solidFill>
                  <a:prstClr val="black"/>
                </a:solidFill>
                <a:latin typeface="Arial" panose="020B0604020202020204" pitchFamily="34" charset="0"/>
                <a:cs typeface="Arial" panose="020B0604020202020204" pitchFamily="34" charset="0"/>
              </a:rPr>
              <a:t>Review all existing software applications and technology hardware supporting mission critical systems</a:t>
            </a:r>
          </a:p>
          <a:p>
            <a:pPr marL="576263" indent="-342900" eaLnBrk="1" hangingPunct="1">
              <a:spcBef>
                <a:spcPct val="0"/>
              </a:spcBef>
              <a:buClrTx/>
              <a:buSzTx/>
              <a:buFont typeface="Arial" panose="020B0604020202020204" pitchFamily="34" charset="0"/>
              <a:buChar char="•"/>
            </a:pPr>
            <a:r>
              <a:rPr lang="en-US" altLang="en-US" sz="2300" b="1" u="none" dirty="0">
                <a:solidFill>
                  <a:prstClr val="black"/>
                </a:solidFill>
                <a:latin typeface="Arial" panose="020B0604020202020204" pitchFamily="34" charset="0"/>
                <a:cs typeface="Arial" panose="020B0604020202020204" pitchFamily="34" charset="0"/>
              </a:rPr>
              <a:t>Identify or define technology resources required to support goals</a:t>
            </a:r>
          </a:p>
          <a:p>
            <a:pPr marL="914400" lvl="2" indent="-342900" eaLnBrk="1" hangingPunct="1">
              <a:spcBef>
                <a:spcPct val="0"/>
              </a:spcBef>
              <a:buClrTx/>
              <a:buSzTx/>
              <a:buFont typeface="Courier New" panose="02070309020205020404" pitchFamily="49" charset="0"/>
              <a:buChar char="o"/>
            </a:pPr>
            <a:r>
              <a:rPr lang="en-US" altLang="en-US" u="none" dirty="0">
                <a:solidFill>
                  <a:prstClr val="black"/>
                </a:solidFill>
                <a:latin typeface="Arial" panose="020B0604020202020204" pitchFamily="34" charset="0"/>
                <a:cs typeface="Arial" panose="020B0604020202020204" pitchFamily="34" charset="0"/>
              </a:rPr>
              <a:t>Program area technical staff</a:t>
            </a:r>
          </a:p>
          <a:p>
            <a:pPr marL="914400" lvl="2" indent="-342900" eaLnBrk="1" hangingPunct="1">
              <a:spcBef>
                <a:spcPct val="0"/>
              </a:spcBef>
              <a:buClrTx/>
              <a:buSzTx/>
              <a:buFont typeface="Courier New" panose="02070309020205020404" pitchFamily="49" charset="0"/>
              <a:buChar char="o"/>
            </a:pPr>
            <a:r>
              <a:rPr lang="en-US" altLang="en-US" u="none" dirty="0">
                <a:solidFill>
                  <a:prstClr val="black"/>
                </a:solidFill>
                <a:latin typeface="Arial" panose="020B0604020202020204" pitchFamily="34" charset="0"/>
                <a:cs typeface="Arial" panose="020B0604020202020204" pitchFamily="34" charset="0"/>
              </a:rPr>
              <a:t>IT Project Managers and technical support staff</a:t>
            </a:r>
            <a:endParaRPr lang="en-US" altLang="en-US" b="1" u="none"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4159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3890DC-3CC5-4BBE-AEBF-3BD8A30FC970}"/>
              </a:ext>
            </a:extLst>
          </p:cNvPr>
          <p:cNvSpPr/>
          <p:nvPr/>
        </p:nvSpPr>
        <p:spPr>
          <a:xfrm>
            <a:off x="0" y="6172200"/>
            <a:ext cx="2286000" cy="457200"/>
          </a:xfrm>
          <a:prstGeom prst="rect">
            <a:avLst/>
          </a:prstGeom>
          <a:solidFill>
            <a:srgbClr val="BD5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D5627"/>
              </a:solidFill>
            </a:endParaRPr>
          </a:p>
        </p:txBody>
      </p:sp>
      <p:sp>
        <p:nvSpPr>
          <p:cNvPr id="3" name="TextBox 2">
            <a:extLst>
              <a:ext uri="{FF2B5EF4-FFF2-40B4-BE49-F238E27FC236}">
                <a16:creationId xmlns:a16="http://schemas.microsoft.com/office/drawing/2014/main" id="{A20AC4CD-D82E-4D93-9A4E-04C3A51E858F}"/>
              </a:ext>
            </a:extLst>
          </p:cNvPr>
          <p:cNvSpPr txBox="1"/>
          <p:nvPr/>
        </p:nvSpPr>
        <p:spPr>
          <a:xfrm>
            <a:off x="228600" y="6204589"/>
            <a:ext cx="1828800" cy="369332"/>
          </a:xfrm>
          <a:prstGeom prst="rect">
            <a:avLst/>
          </a:prstGeom>
          <a:noFill/>
        </p:spPr>
        <p:txBody>
          <a:bodyPr wrap="square" rtlCol="0">
            <a:spAutoFit/>
          </a:bodyPr>
          <a:lstStyle/>
          <a:p>
            <a:pPr algn="ctr"/>
            <a:r>
              <a:rPr lang="en-US" dirty="0">
                <a:solidFill>
                  <a:schemeClr val="bg1"/>
                </a:solidFill>
              </a:rPr>
              <a:t>www.its.ms.gov</a:t>
            </a:r>
          </a:p>
        </p:txBody>
      </p:sp>
      <p:sp>
        <p:nvSpPr>
          <p:cNvPr id="4" name="Rectangle 3">
            <a:extLst>
              <a:ext uri="{FF2B5EF4-FFF2-40B4-BE49-F238E27FC236}">
                <a16:creationId xmlns:a16="http://schemas.microsoft.com/office/drawing/2014/main" id="{6CD3AAA8-8239-47D8-90CF-9EA16553E135}"/>
              </a:ext>
            </a:extLst>
          </p:cNvPr>
          <p:cNvSpPr/>
          <p:nvPr/>
        </p:nvSpPr>
        <p:spPr>
          <a:xfrm>
            <a:off x="2362200" y="6172200"/>
            <a:ext cx="9829800" cy="457200"/>
          </a:xfrm>
          <a:prstGeom prst="rect">
            <a:avLst/>
          </a:prstGeom>
          <a:solidFill>
            <a:srgbClr val="013D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3D5B"/>
              </a:solidFill>
            </a:endParaRPr>
          </a:p>
        </p:txBody>
      </p:sp>
      <p:sp>
        <p:nvSpPr>
          <p:cNvPr id="7" name="TextBox 6">
            <a:extLst>
              <a:ext uri="{FF2B5EF4-FFF2-40B4-BE49-F238E27FC236}">
                <a16:creationId xmlns:a16="http://schemas.microsoft.com/office/drawing/2014/main" id="{51D28EB7-06C3-451D-897E-0E9CED13C582}"/>
              </a:ext>
            </a:extLst>
          </p:cNvPr>
          <p:cNvSpPr txBox="1"/>
          <p:nvPr/>
        </p:nvSpPr>
        <p:spPr>
          <a:xfrm>
            <a:off x="0" y="1371600"/>
            <a:ext cx="2286000" cy="215444"/>
          </a:xfrm>
          <a:prstGeom prst="rect">
            <a:avLst/>
          </a:prstGeom>
          <a:solidFill>
            <a:srgbClr val="BD5627"/>
          </a:solidFill>
        </p:spPr>
        <p:txBody>
          <a:bodyPr wrap="square" rtlCol="0">
            <a:spAutoFit/>
          </a:bodyPr>
          <a:lstStyle/>
          <a:p>
            <a:endParaRPr lang="en-US" sz="800" dirty="0"/>
          </a:p>
        </p:txBody>
      </p:sp>
      <p:sp>
        <p:nvSpPr>
          <p:cNvPr id="8" name="TextBox 7">
            <a:extLst>
              <a:ext uri="{FF2B5EF4-FFF2-40B4-BE49-F238E27FC236}">
                <a16:creationId xmlns:a16="http://schemas.microsoft.com/office/drawing/2014/main" id="{537D7F98-FCC1-4EF4-ACFE-6A005699C86A}"/>
              </a:ext>
            </a:extLst>
          </p:cNvPr>
          <p:cNvSpPr txBox="1"/>
          <p:nvPr/>
        </p:nvSpPr>
        <p:spPr>
          <a:xfrm>
            <a:off x="2362200" y="1371600"/>
            <a:ext cx="9829800" cy="215444"/>
          </a:xfrm>
          <a:prstGeom prst="rect">
            <a:avLst/>
          </a:prstGeom>
          <a:solidFill>
            <a:srgbClr val="013D5B"/>
          </a:solidFill>
        </p:spPr>
        <p:txBody>
          <a:bodyPr wrap="square" rtlCol="0">
            <a:spAutoFit/>
          </a:bodyPr>
          <a:lstStyle/>
          <a:p>
            <a:endParaRPr lang="en-US" sz="800" dirty="0"/>
          </a:p>
        </p:txBody>
      </p:sp>
      <p:pic>
        <p:nvPicPr>
          <p:cNvPr id="9" name="Picture 8">
            <a:extLst>
              <a:ext uri="{FF2B5EF4-FFF2-40B4-BE49-F238E27FC236}">
                <a16:creationId xmlns:a16="http://schemas.microsoft.com/office/drawing/2014/main" id="{C4E466A9-06F0-4AE3-BA1B-3911E20B7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972" y="277536"/>
            <a:ext cx="1656856" cy="1017864"/>
          </a:xfrm>
          <a:prstGeom prst="rect">
            <a:avLst/>
          </a:prstGeom>
        </p:spPr>
      </p:pic>
      <p:sp>
        <p:nvSpPr>
          <p:cNvPr id="13" name="Rectangle 11">
            <a:extLst>
              <a:ext uri="{FF2B5EF4-FFF2-40B4-BE49-F238E27FC236}">
                <a16:creationId xmlns:a16="http://schemas.microsoft.com/office/drawing/2014/main" id="{D8FB03C6-DFEA-42B6-A11F-422603012FFE}"/>
              </a:ext>
            </a:extLst>
          </p:cNvPr>
          <p:cNvSpPr>
            <a:spLocks noChangeArrowheads="1"/>
          </p:cNvSpPr>
          <p:nvPr/>
        </p:nvSpPr>
        <p:spPr bwMode="auto">
          <a:xfrm>
            <a:off x="228600" y="1632038"/>
            <a:ext cx="11582400" cy="420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A9BACB"/>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9pPr>
          </a:lstStyle>
          <a:p>
            <a:pPr eaLnBrk="1" hangingPunct="1">
              <a:spcBef>
                <a:spcPct val="0"/>
              </a:spcBef>
              <a:buClrTx/>
              <a:buSzTx/>
              <a:buNone/>
            </a:pPr>
            <a:r>
              <a:rPr lang="en-US" altLang="en-US" sz="2600" b="1" u="none" dirty="0">
                <a:solidFill>
                  <a:srgbClr val="004976"/>
                </a:solidFill>
                <a:latin typeface="Arial" panose="020B0604020202020204" pitchFamily="34" charset="0"/>
                <a:cs typeface="Arial" panose="020B0604020202020204" pitchFamily="34" charset="0"/>
              </a:rPr>
              <a:t>Step Three – Identify Opportunities for Improvement</a:t>
            </a:r>
          </a:p>
          <a:p>
            <a:pPr marL="576263" indent="-342900" eaLnBrk="1" hangingPunct="1">
              <a:spcBef>
                <a:spcPct val="0"/>
              </a:spcBef>
              <a:buClrTx/>
              <a:buSzTx/>
              <a:buFont typeface="Arial" panose="020B0604020202020204" pitchFamily="34" charset="0"/>
              <a:buChar char="•"/>
            </a:pPr>
            <a:r>
              <a:rPr lang="en-US" altLang="en-US" sz="2400" b="1" u="none" dirty="0">
                <a:latin typeface="Arial" panose="020B0604020202020204" pitchFamily="34" charset="0"/>
                <a:cs typeface="Arial" panose="020B0604020202020204" pitchFamily="34" charset="0"/>
              </a:rPr>
              <a:t>Example - </a:t>
            </a:r>
            <a:r>
              <a:rPr lang="en-US" altLang="en-US" sz="2400" b="1" u="none" dirty="0">
                <a:solidFill>
                  <a:prstClr val="black"/>
                </a:solidFill>
                <a:latin typeface="Arial" panose="020B0604020202020204" pitchFamily="34" charset="0"/>
                <a:cs typeface="Arial" panose="020B0604020202020204" pitchFamily="34" charset="0"/>
              </a:rPr>
              <a:t>MSDH Program: Health Services</a:t>
            </a:r>
          </a:p>
          <a:p>
            <a:pPr marL="576263" eaLnBrk="1" hangingPunct="1">
              <a:spcBef>
                <a:spcPct val="0"/>
              </a:spcBef>
              <a:buClrTx/>
              <a:buSzTx/>
              <a:buFontTx/>
              <a:buNone/>
            </a:pPr>
            <a:r>
              <a:rPr lang="en-US" altLang="en-US" sz="2400" b="1" u="none" dirty="0">
                <a:solidFill>
                  <a:prstClr val="black"/>
                </a:solidFill>
                <a:latin typeface="Arial" panose="020B0604020202020204" pitchFamily="34" charset="0"/>
                <a:cs typeface="Arial" panose="020B0604020202020204" pitchFamily="34" charset="0"/>
              </a:rPr>
              <a:t>Sub-Program: Maternal and Child Health</a:t>
            </a:r>
          </a:p>
          <a:p>
            <a:pPr marL="576263" eaLnBrk="1" hangingPunct="1">
              <a:spcBef>
                <a:spcPct val="0"/>
              </a:spcBef>
              <a:buClrTx/>
              <a:buSzTx/>
              <a:buFontTx/>
              <a:buNone/>
            </a:pPr>
            <a:r>
              <a:rPr lang="en-US" altLang="en-US" sz="2300" b="1" u="none" dirty="0">
                <a:solidFill>
                  <a:prstClr val="black"/>
                </a:solidFill>
                <a:latin typeface="Arial" panose="020B0604020202020204" pitchFamily="34" charset="0"/>
                <a:cs typeface="Arial" panose="020B0604020202020204" pitchFamily="34" charset="0"/>
              </a:rPr>
              <a:t>Goal:</a:t>
            </a:r>
            <a:r>
              <a:rPr lang="en-US" altLang="en-US" sz="2300" u="none" dirty="0">
                <a:solidFill>
                  <a:prstClr val="black"/>
                </a:solidFill>
                <a:latin typeface="Arial" panose="020B0604020202020204" pitchFamily="34" charset="0"/>
                <a:cs typeface="Arial" panose="020B0604020202020204" pitchFamily="34" charset="0"/>
              </a:rPr>
              <a:t> Reduce maternal and infant mortality, morbidity, and low birthweight through prenatal and postnatal care; provide assistance to children with special health care needs; and minimize the effects of genetic disorders through early detection and timely medical evaluation, diagnosis, and treatment.  </a:t>
            </a:r>
          </a:p>
          <a:p>
            <a:pPr eaLnBrk="1" hangingPunct="1">
              <a:spcBef>
                <a:spcPct val="0"/>
              </a:spcBef>
              <a:buClrTx/>
              <a:buSzTx/>
              <a:buFontTx/>
              <a:buNone/>
            </a:pPr>
            <a:endParaRPr lang="en-US" altLang="en-US" sz="700" b="1" u="none" dirty="0">
              <a:solidFill>
                <a:prstClr val="black"/>
              </a:solidFill>
              <a:latin typeface="Arial" panose="020B0604020202020204" pitchFamily="34" charset="0"/>
              <a:cs typeface="Arial" panose="020B0604020202020204" pitchFamily="34" charset="0"/>
            </a:endParaRPr>
          </a:p>
          <a:p>
            <a:pPr marL="576263" eaLnBrk="1" hangingPunct="1">
              <a:spcBef>
                <a:spcPct val="0"/>
              </a:spcBef>
              <a:buClrTx/>
              <a:buSzTx/>
              <a:buFontTx/>
              <a:buNone/>
            </a:pPr>
            <a:r>
              <a:rPr lang="en-US" altLang="en-US" sz="2400" b="1" u="none" dirty="0">
                <a:solidFill>
                  <a:prstClr val="black"/>
                </a:solidFill>
                <a:latin typeface="Arial" panose="020B0604020202020204" pitchFamily="34" charset="0"/>
                <a:cs typeface="Arial" panose="020B0604020202020204" pitchFamily="34" charset="0"/>
              </a:rPr>
              <a:t>Supporting Technology Project: </a:t>
            </a:r>
          </a:p>
          <a:p>
            <a:pPr marL="576263" eaLnBrk="1" hangingPunct="1">
              <a:spcBef>
                <a:spcPct val="0"/>
              </a:spcBef>
              <a:buClrTx/>
              <a:buSzTx/>
              <a:buFontTx/>
              <a:buNone/>
            </a:pPr>
            <a:r>
              <a:rPr lang="en-US" altLang="en-US" sz="2300" b="1" u="none" dirty="0">
                <a:solidFill>
                  <a:prstClr val="black"/>
                </a:solidFill>
                <a:latin typeface="Arial" panose="020B0604020202020204" pitchFamily="34" charset="0"/>
                <a:cs typeface="Arial" panose="020B0604020202020204" pitchFamily="34" charset="0"/>
              </a:rPr>
              <a:t>Replace Access database with integrated system for Child Health</a:t>
            </a:r>
          </a:p>
          <a:p>
            <a:pPr marL="576263" eaLnBrk="1" hangingPunct="1">
              <a:spcBef>
                <a:spcPct val="0"/>
              </a:spcBef>
              <a:buClrTx/>
              <a:buSzTx/>
              <a:buFontTx/>
              <a:buNone/>
            </a:pPr>
            <a:r>
              <a:rPr lang="en-US" sz="2300" u="none" dirty="0">
                <a:solidFill>
                  <a:prstClr val="black"/>
                </a:solidFill>
                <a:latin typeface="Arial" panose="020B0604020202020204" pitchFamily="34" charset="0"/>
                <a:cs typeface="Arial" panose="020B0604020202020204" pitchFamily="34" charset="0"/>
              </a:rPr>
              <a:t>The new system will include an integration of the Newborn Metabolic Screening, Newborn Hearing Screening, and Birth Defects Registry databases. </a:t>
            </a:r>
            <a:endParaRPr lang="en-US" altLang="en-US" sz="2300" b="1" u="none" dirty="0">
              <a:solidFill>
                <a:prstClr val="black"/>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B81A0F9E-C17B-467A-9C45-CE6213F1EB32}"/>
              </a:ext>
            </a:extLst>
          </p:cNvPr>
          <p:cNvSpPr txBox="1">
            <a:spLocks/>
          </p:cNvSpPr>
          <p:nvPr/>
        </p:nvSpPr>
        <p:spPr>
          <a:xfrm>
            <a:off x="2362200" y="0"/>
            <a:ext cx="9829800" cy="13715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800" kern="1200">
                <a:solidFill>
                  <a:schemeClr val="tx1"/>
                </a:solidFill>
                <a:latin typeface="+mj-lt"/>
                <a:ea typeface="+mj-ea"/>
                <a:cs typeface="+mj-cs"/>
              </a:defRPr>
            </a:lvl1pPr>
          </a:lstStyle>
          <a:p>
            <a:r>
              <a:rPr lang="en-US" altLang="en-US" sz="3400" b="1" u="none" dirty="0">
                <a:solidFill>
                  <a:srgbClr val="004976"/>
                </a:solidFill>
                <a:latin typeface="Arial" panose="020B0604020202020204" pitchFamily="34" charset="0"/>
                <a:ea typeface="Calibri" panose="020F0502020204030204" pitchFamily="34" charset="0"/>
                <a:cs typeface="Arial" panose="020B0604020202020204" pitchFamily="34" charset="0"/>
              </a:rPr>
              <a:t>Steps to IT Planning</a:t>
            </a:r>
          </a:p>
        </p:txBody>
      </p:sp>
    </p:spTree>
    <p:extLst>
      <p:ext uri="{BB962C8B-B14F-4D97-AF65-F5344CB8AC3E}">
        <p14:creationId xmlns:p14="http://schemas.microsoft.com/office/powerpoint/2010/main" val="2043547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3890DC-3CC5-4BBE-AEBF-3BD8A30FC970}"/>
              </a:ext>
            </a:extLst>
          </p:cNvPr>
          <p:cNvSpPr/>
          <p:nvPr/>
        </p:nvSpPr>
        <p:spPr>
          <a:xfrm>
            <a:off x="0" y="6172200"/>
            <a:ext cx="2286000" cy="457200"/>
          </a:xfrm>
          <a:prstGeom prst="rect">
            <a:avLst/>
          </a:prstGeom>
          <a:solidFill>
            <a:srgbClr val="BD5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D5627"/>
              </a:solidFill>
            </a:endParaRPr>
          </a:p>
        </p:txBody>
      </p:sp>
      <p:sp>
        <p:nvSpPr>
          <p:cNvPr id="3" name="TextBox 2">
            <a:extLst>
              <a:ext uri="{FF2B5EF4-FFF2-40B4-BE49-F238E27FC236}">
                <a16:creationId xmlns:a16="http://schemas.microsoft.com/office/drawing/2014/main" id="{A20AC4CD-D82E-4D93-9A4E-04C3A51E858F}"/>
              </a:ext>
            </a:extLst>
          </p:cNvPr>
          <p:cNvSpPr txBox="1"/>
          <p:nvPr/>
        </p:nvSpPr>
        <p:spPr>
          <a:xfrm>
            <a:off x="228600" y="6204589"/>
            <a:ext cx="1828800" cy="369332"/>
          </a:xfrm>
          <a:prstGeom prst="rect">
            <a:avLst/>
          </a:prstGeom>
          <a:noFill/>
        </p:spPr>
        <p:txBody>
          <a:bodyPr wrap="square" rtlCol="0">
            <a:spAutoFit/>
          </a:bodyPr>
          <a:lstStyle/>
          <a:p>
            <a:pPr algn="ctr"/>
            <a:r>
              <a:rPr lang="en-US" dirty="0">
                <a:solidFill>
                  <a:schemeClr val="bg1"/>
                </a:solidFill>
              </a:rPr>
              <a:t>www.its.ms.gov</a:t>
            </a:r>
          </a:p>
        </p:txBody>
      </p:sp>
      <p:sp>
        <p:nvSpPr>
          <p:cNvPr id="4" name="Rectangle 3">
            <a:extLst>
              <a:ext uri="{FF2B5EF4-FFF2-40B4-BE49-F238E27FC236}">
                <a16:creationId xmlns:a16="http://schemas.microsoft.com/office/drawing/2014/main" id="{6CD3AAA8-8239-47D8-90CF-9EA16553E135}"/>
              </a:ext>
            </a:extLst>
          </p:cNvPr>
          <p:cNvSpPr/>
          <p:nvPr/>
        </p:nvSpPr>
        <p:spPr>
          <a:xfrm>
            <a:off x="2362200" y="6172200"/>
            <a:ext cx="9829800" cy="457200"/>
          </a:xfrm>
          <a:prstGeom prst="rect">
            <a:avLst/>
          </a:prstGeom>
          <a:solidFill>
            <a:srgbClr val="013D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3D5B"/>
              </a:solidFill>
            </a:endParaRPr>
          </a:p>
        </p:txBody>
      </p:sp>
      <p:sp>
        <p:nvSpPr>
          <p:cNvPr id="7" name="TextBox 6">
            <a:extLst>
              <a:ext uri="{FF2B5EF4-FFF2-40B4-BE49-F238E27FC236}">
                <a16:creationId xmlns:a16="http://schemas.microsoft.com/office/drawing/2014/main" id="{51D28EB7-06C3-451D-897E-0E9CED13C582}"/>
              </a:ext>
            </a:extLst>
          </p:cNvPr>
          <p:cNvSpPr txBox="1"/>
          <p:nvPr/>
        </p:nvSpPr>
        <p:spPr>
          <a:xfrm>
            <a:off x="0" y="1371600"/>
            <a:ext cx="2286000" cy="215444"/>
          </a:xfrm>
          <a:prstGeom prst="rect">
            <a:avLst/>
          </a:prstGeom>
          <a:solidFill>
            <a:srgbClr val="BD5627"/>
          </a:solidFill>
        </p:spPr>
        <p:txBody>
          <a:bodyPr wrap="square" rtlCol="0">
            <a:spAutoFit/>
          </a:bodyPr>
          <a:lstStyle/>
          <a:p>
            <a:endParaRPr lang="en-US" sz="800" dirty="0"/>
          </a:p>
        </p:txBody>
      </p:sp>
      <p:sp>
        <p:nvSpPr>
          <p:cNvPr id="8" name="TextBox 7">
            <a:extLst>
              <a:ext uri="{FF2B5EF4-FFF2-40B4-BE49-F238E27FC236}">
                <a16:creationId xmlns:a16="http://schemas.microsoft.com/office/drawing/2014/main" id="{537D7F98-FCC1-4EF4-ACFE-6A005699C86A}"/>
              </a:ext>
            </a:extLst>
          </p:cNvPr>
          <p:cNvSpPr txBox="1"/>
          <p:nvPr/>
        </p:nvSpPr>
        <p:spPr>
          <a:xfrm>
            <a:off x="2362200" y="1371600"/>
            <a:ext cx="9829800" cy="215444"/>
          </a:xfrm>
          <a:prstGeom prst="rect">
            <a:avLst/>
          </a:prstGeom>
          <a:solidFill>
            <a:srgbClr val="013D5B"/>
          </a:solidFill>
        </p:spPr>
        <p:txBody>
          <a:bodyPr wrap="square" rtlCol="0">
            <a:spAutoFit/>
          </a:bodyPr>
          <a:lstStyle/>
          <a:p>
            <a:endParaRPr lang="en-US" sz="800" dirty="0"/>
          </a:p>
        </p:txBody>
      </p:sp>
      <p:pic>
        <p:nvPicPr>
          <p:cNvPr id="9" name="Picture 8">
            <a:extLst>
              <a:ext uri="{FF2B5EF4-FFF2-40B4-BE49-F238E27FC236}">
                <a16:creationId xmlns:a16="http://schemas.microsoft.com/office/drawing/2014/main" id="{C4E466A9-06F0-4AE3-BA1B-3911E20B7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972" y="277536"/>
            <a:ext cx="1656856" cy="1017864"/>
          </a:xfrm>
          <a:prstGeom prst="rect">
            <a:avLst/>
          </a:prstGeom>
        </p:spPr>
      </p:pic>
      <p:sp>
        <p:nvSpPr>
          <p:cNvPr id="13" name="Title 1">
            <a:extLst>
              <a:ext uri="{FF2B5EF4-FFF2-40B4-BE49-F238E27FC236}">
                <a16:creationId xmlns:a16="http://schemas.microsoft.com/office/drawing/2014/main" id="{C4C40AD7-7A5E-4A11-8628-49F708DD434F}"/>
              </a:ext>
            </a:extLst>
          </p:cNvPr>
          <p:cNvSpPr txBox="1">
            <a:spLocks/>
          </p:cNvSpPr>
          <p:nvPr/>
        </p:nvSpPr>
        <p:spPr>
          <a:xfrm>
            <a:off x="2362200" y="0"/>
            <a:ext cx="9829800"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800" kern="1200">
                <a:solidFill>
                  <a:schemeClr val="tx1"/>
                </a:solidFill>
                <a:latin typeface="+mj-lt"/>
                <a:ea typeface="+mj-ea"/>
                <a:cs typeface="+mj-cs"/>
              </a:defRPr>
            </a:lvl1pPr>
          </a:lstStyle>
          <a:p>
            <a:r>
              <a:rPr lang="en-US" altLang="en-US" sz="3400" b="1" u="none" dirty="0">
                <a:solidFill>
                  <a:srgbClr val="004976"/>
                </a:solidFill>
                <a:latin typeface="Arial" panose="020B0604020202020204" pitchFamily="34" charset="0"/>
                <a:ea typeface="Calibri" panose="020F0502020204030204" pitchFamily="34" charset="0"/>
                <a:cs typeface="Arial" panose="020B0604020202020204" pitchFamily="34" charset="0"/>
              </a:rPr>
              <a:t>Steps to IT Planning</a:t>
            </a:r>
          </a:p>
        </p:txBody>
      </p:sp>
      <p:sp>
        <p:nvSpPr>
          <p:cNvPr id="14" name="Rectangle 11">
            <a:extLst>
              <a:ext uri="{FF2B5EF4-FFF2-40B4-BE49-F238E27FC236}">
                <a16:creationId xmlns:a16="http://schemas.microsoft.com/office/drawing/2014/main" id="{FD4D2584-3762-4900-A1A7-45DE9CD6CF1B}"/>
              </a:ext>
            </a:extLst>
          </p:cNvPr>
          <p:cNvSpPr>
            <a:spLocks noChangeArrowheads="1"/>
          </p:cNvSpPr>
          <p:nvPr/>
        </p:nvSpPr>
        <p:spPr bwMode="auto">
          <a:xfrm>
            <a:off x="206828" y="1633953"/>
            <a:ext cx="11625943"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A9BACB"/>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9pPr>
          </a:lstStyle>
          <a:p>
            <a:pPr eaLnBrk="1" hangingPunct="1">
              <a:spcBef>
                <a:spcPct val="0"/>
              </a:spcBef>
              <a:buClrTx/>
              <a:buSzTx/>
              <a:buFontTx/>
              <a:buNone/>
            </a:pPr>
            <a:r>
              <a:rPr lang="en-US" altLang="en-US" sz="2600" b="1" u="none" dirty="0">
                <a:solidFill>
                  <a:srgbClr val="004976"/>
                </a:solidFill>
                <a:latin typeface="Arial" panose="020B0604020202020204" pitchFamily="34" charset="0"/>
                <a:cs typeface="Arial" panose="020B0604020202020204" pitchFamily="34" charset="0"/>
              </a:rPr>
              <a:t>Cost and Resources</a:t>
            </a:r>
          </a:p>
          <a:p>
            <a:pPr marL="576263" indent="-342900" eaLnBrk="1" hangingPunct="1">
              <a:spcBef>
                <a:spcPct val="0"/>
              </a:spcBef>
              <a:buClrTx/>
              <a:buSzTx/>
              <a:buFont typeface="Arial" panose="020B0604020202020204" pitchFamily="34" charset="0"/>
              <a:buChar char="•"/>
            </a:pPr>
            <a:r>
              <a:rPr lang="en-US" altLang="en-US" sz="2400" b="1" u="none" dirty="0">
                <a:solidFill>
                  <a:prstClr val="black"/>
                </a:solidFill>
                <a:latin typeface="Arial" panose="020B0604020202020204" pitchFamily="34" charset="0"/>
                <a:cs typeface="Arial" panose="020B0604020202020204" pitchFamily="34" charset="0"/>
              </a:rPr>
              <a:t>License fees </a:t>
            </a:r>
            <a:r>
              <a:rPr lang="en-US" altLang="en-US" sz="2400" u="none" dirty="0">
                <a:solidFill>
                  <a:prstClr val="black"/>
                </a:solidFill>
                <a:latin typeface="Arial" panose="020B0604020202020204" pitchFamily="34" charset="0"/>
                <a:cs typeface="Arial" panose="020B0604020202020204" pitchFamily="34" charset="0"/>
              </a:rPr>
              <a:t>– How many years?  What are the contract terms?</a:t>
            </a:r>
          </a:p>
          <a:p>
            <a:pPr marL="576263" indent="-342900" eaLnBrk="1" hangingPunct="1">
              <a:spcBef>
                <a:spcPct val="0"/>
              </a:spcBef>
              <a:buClrTx/>
              <a:buSzTx/>
              <a:buFont typeface="Arial" panose="020B0604020202020204" pitchFamily="34" charset="0"/>
              <a:buChar char="•"/>
            </a:pPr>
            <a:r>
              <a:rPr lang="en-US" altLang="en-US" sz="2400" b="1" u="none" dirty="0">
                <a:solidFill>
                  <a:prstClr val="black"/>
                </a:solidFill>
                <a:latin typeface="Arial" panose="020B0604020202020204" pitchFamily="34" charset="0"/>
                <a:cs typeface="Arial" panose="020B0604020202020204" pitchFamily="34" charset="0"/>
              </a:rPr>
              <a:t>Implementation cost </a:t>
            </a:r>
            <a:r>
              <a:rPr lang="en-US" altLang="en-US" sz="2400" u="none" dirty="0">
                <a:solidFill>
                  <a:prstClr val="black"/>
                </a:solidFill>
                <a:latin typeface="Arial" panose="020B0604020202020204" pitchFamily="34" charset="0"/>
                <a:cs typeface="Arial" panose="020B0604020202020204" pitchFamily="34" charset="0"/>
              </a:rPr>
              <a:t>– How long will the implementation take?</a:t>
            </a:r>
          </a:p>
          <a:p>
            <a:pPr marL="576263" indent="-342900" eaLnBrk="1" hangingPunct="1">
              <a:spcBef>
                <a:spcPct val="0"/>
              </a:spcBef>
              <a:buClrTx/>
              <a:buSzTx/>
              <a:buFont typeface="Arial" panose="020B0604020202020204" pitchFamily="34" charset="0"/>
              <a:buChar char="•"/>
            </a:pPr>
            <a:r>
              <a:rPr lang="en-US" altLang="en-US" sz="2400" b="1" u="none" dirty="0">
                <a:solidFill>
                  <a:prstClr val="black"/>
                </a:solidFill>
                <a:latin typeface="Arial" panose="020B0604020202020204" pitchFamily="34" charset="0"/>
                <a:cs typeface="Arial" panose="020B0604020202020204" pitchFamily="34" charset="0"/>
              </a:rPr>
              <a:t>System interfaces </a:t>
            </a:r>
            <a:r>
              <a:rPr lang="en-US" altLang="en-US" sz="2400" u="none" dirty="0">
                <a:solidFill>
                  <a:prstClr val="black"/>
                </a:solidFill>
                <a:latin typeface="Arial" panose="020B0604020202020204" pitchFamily="34" charset="0"/>
                <a:cs typeface="Arial" panose="020B0604020202020204" pitchFamily="34" charset="0"/>
              </a:rPr>
              <a:t>– Which other systems need to be modified to interface?</a:t>
            </a:r>
          </a:p>
          <a:p>
            <a:pPr marL="576263" indent="-342900" eaLnBrk="1" hangingPunct="1">
              <a:spcBef>
                <a:spcPct val="0"/>
              </a:spcBef>
              <a:buClrTx/>
              <a:buSzTx/>
              <a:buFont typeface="Arial" panose="020B0604020202020204" pitchFamily="34" charset="0"/>
              <a:buChar char="•"/>
            </a:pPr>
            <a:r>
              <a:rPr lang="en-US" altLang="en-US" sz="2400" b="1" u="none" dirty="0">
                <a:solidFill>
                  <a:prstClr val="black"/>
                </a:solidFill>
                <a:latin typeface="Arial" panose="020B0604020202020204" pitchFamily="34" charset="0"/>
                <a:cs typeface="Arial" panose="020B0604020202020204" pitchFamily="34" charset="0"/>
              </a:rPr>
              <a:t>Ongoing vendor support </a:t>
            </a:r>
            <a:r>
              <a:rPr lang="en-US" altLang="en-US" sz="2400" u="none" dirty="0">
                <a:solidFill>
                  <a:prstClr val="black"/>
                </a:solidFill>
                <a:latin typeface="Arial" panose="020B0604020202020204" pitchFamily="34" charset="0"/>
                <a:cs typeface="Arial" panose="020B0604020202020204" pitchFamily="34" charset="0"/>
              </a:rPr>
              <a:t>– What are the total annual fees?</a:t>
            </a:r>
          </a:p>
          <a:p>
            <a:pPr marL="576263" indent="-342900" eaLnBrk="1" hangingPunct="1">
              <a:spcBef>
                <a:spcPct val="0"/>
              </a:spcBef>
              <a:buClrTx/>
              <a:buSzTx/>
              <a:buFont typeface="Arial" panose="020B0604020202020204" pitchFamily="34" charset="0"/>
              <a:buChar char="•"/>
            </a:pPr>
            <a:r>
              <a:rPr lang="en-US" altLang="en-US" sz="2400" b="1" u="none" dirty="0">
                <a:solidFill>
                  <a:prstClr val="black"/>
                </a:solidFill>
                <a:latin typeface="Arial" panose="020B0604020202020204" pitchFamily="34" charset="0"/>
                <a:cs typeface="Arial" panose="020B0604020202020204" pitchFamily="34" charset="0"/>
              </a:rPr>
              <a:t>Training on new system or hardware </a:t>
            </a:r>
            <a:r>
              <a:rPr lang="en-US" altLang="en-US" sz="2400" u="none" dirty="0">
                <a:solidFill>
                  <a:prstClr val="black"/>
                </a:solidFill>
                <a:latin typeface="Arial" panose="020B0604020202020204" pitchFamily="34" charset="0"/>
                <a:cs typeface="Arial" panose="020B0604020202020204" pitchFamily="34" charset="0"/>
              </a:rPr>
              <a:t>– Train the trainer?</a:t>
            </a:r>
          </a:p>
          <a:p>
            <a:pPr marL="576263" indent="-342900" eaLnBrk="1" hangingPunct="1">
              <a:spcBef>
                <a:spcPct val="0"/>
              </a:spcBef>
              <a:buClrTx/>
              <a:buSzTx/>
              <a:buFont typeface="Arial" panose="020B0604020202020204" pitchFamily="34" charset="0"/>
              <a:buChar char="•"/>
            </a:pPr>
            <a:r>
              <a:rPr lang="en-US" altLang="en-US" sz="2400" b="1" u="none" dirty="0">
                <a:solidFill>
                  <a:prstClr val="black"/>
                </a:solidFill>
                <a:latin typeface="Arial" panose="020B0604020202020204" pitchFamily="34" charset="0"/>
                <a:cs typeface="Arial" panose="020B0604020202020204" pitchFamily="34" charset="0"/>
              </a:rPr>
              <a:t>Infrastructure </a:t>
            </a:r>
            <a:r>
              <a:rPr lang="en-US" altLang="en-US" sz="2400" u="none" dirty="0">
                <a:solidFill>
                  <a:prstClr val="black"/>
                </a:solidFill>
                <a:latin typeface="Arial" panose="020B0604020202020204" pitchFamily="34" charset="0"/>
                <a:cs typeface="Arial" panose="020B0604020202020204" pitchFamily="34" charset="0"/>
              </a:rPr>
              <a:t>– State Data Center(s) hosting, cloud computing, business resilience, ongoing maintenance, operating system license fees, or ongoing vendor fees if hosting with the vendor? </a:t>
            </a:r>
          </a:p>
          <a:p>
            <a:pPr marL="576263" indent="-342900" eaLnBrk="1" hangingPunct="1">
              <a:spcBef>
                <a:spcPct val="0"/>
              </a:spcBef>
              <a:buClrTx/>
              <a:buSzTx/>
              <a:buFont typeface="Arial" panose="020B0604020202020204" pitchFamily="34" charset="0"/>
              <a:buChar char="•"/>
            </a:pPr>
            <a:r>
              <a:rPr lang="en-US" altLang="en-US" sz="2400" b="1" u="none" dirty="0">
                <a:solidFill>
                  <a:prstClr val="black"/>
                </a:solidFill>
                <a:latin typeface="Arial" panose="020B0604020202020204" pitchFamily="34" charset="0"/>
                <a:cs typeface="Arial" panose="020B0604020202020204" pitchFamily="34" charset="0"/>
              </a:rPr>
              <a:t>Internal support </a:t>
            </a:r>
            <a:r>
              <a:rPr lang="en-US" altLang="en-US" sz="2400" u="none" dirty="0">
                <a:solidFill>
                  <a:prstClr val="black"/>
                </a:solidFill>
                <a:latin typeface="Arial" panose="020B0604020202020204" pitchFamily="34" charset="0"/>
                <a:cs typeface="Arial" panose="020B0604020202020204" pitchFamily="34" charset="0"/>
              </a:rPr>
              <a:t>– Engage the IT System Administrator and/or Project Manager.</a:t>
            </a:r>
            <a:endParaRPr lang="en-US" altLang="en-US" sz="2400" b="1" u="none"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4246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3890DC-3CC5-4BBE-AEBF-3BD8A30FC970}"/>
              </a:ext>
            </a:extLst>
          </p:cNvPr>
          <p:cNvSpPr/>
          <p:nvPr/>
        </p:nvSpPr>
        <p:spPr>
          <a:xfrm>
            <a:off x="0" y="6172200"/>
            <a:ext cx="2286000" cy="457200"/>
          </a:xfrm>
          <a:prstGeom prst="rect">
            <a:avLst/>
          </a:prstGeom>
          <a:solidFill>
            <a:srgbClr val="BD5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D5627"/>
              </a:solidFill>
            </a:endParaRPr>
          </a:p>
        </p:txBody>
      </p:sp>
      <p:sp>
        <p:nvSpPr>
          <p:cNvPr id="3" name="TextBox 2">
            <a:extLst>
              <a:ext uri="{FF2B5EF4-FFF2-40B4-BE49-F238E27FC236}">
                <a16:creationId xmlns:a16="http://schemas.microsoft.com/office/drawing/2014/main" id="{A20AC4CD-D82E-4D93-9A4E-04C3A51E858F}"/>
              </a:ext>
            </a:extLst>
          </p:cNvPr>
          <p:cNvSpPr txBox="1"/>
          <p:nvPr/>
        </p:nvSpPr>
        <p:spPr>
          <a:xfrm>
            <a:off x="228600" y="6204589"/>
            <a:ext cx="1828800" cy="369332"/>
          </a:xfrm>
          <a:prstGeom prst="rect">
            <a:avLst/>
          </a:prstGeom>
          <a:noFill/>
        </p:spPr>
        <p:txBody>
          <a:bodyPr wrap="square" rtlCol="0">
            <a:spAutoFit/>
          </a:bodyPr>
          <a:lstStyle/>
          <a:p>
            <a:pPr algn="ctr"/>
            <a:r>
              <a:rPr lang="en-US" dirty="0">
                <a:solidFill>
                  <a:schemeClr val="bg1"/>
                </a:solidFill>
              </a:rPr>
              <a:t>www.its.ms.gov</a:t>
            </a:r>
          </a:p>
        </p:txBody>
      </p:sp>
      <p:sp>
        <p:nvSpPr>
          <p:cNvPr id="4" name="Rectangle 3">
            <a:extLst>
              <a:ext uri="{FF2B5EF4-FFF2-40B4-BE49-F238E27FC236}">
                <a16:creationId xmlns:a16="http://schemas.microsoft.com/office/drawing/2014/main" id="{6CD3AAA8-8239-47D8-90CF-9EA16553E135}"/>
              </a:ext>
            </a:extLst>
          </p:cNvPr>
          <p:cNvSpPr/>
          <p:nvPr/>
        </p:nvSpPr>
        <p:spPr>
          <a:xfrm>
            <a:off x="2362200" y="6172200"/>
            <a:ext cx="9829800" cy="457200"/>
          </a:xfrm>
          <a:prstGeom prst="rect">
            <a:avLst/>
          </a:prstGeom>
          <a:solidFill>
            <a:srgbClr val="013D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3D5B"/>
              </a:solidFill>
            </a:endParaRPr>
          </a:p>
        </p:txBody>
      </p:sp>
      <p:sp>
        <p:nvSpPr>
          <p:cNvPr id="7" name="TextBox 6">
            <a:extLst>
              <a:ext uri="{FF2B5EF4-FFF2-40B4-BE49-F238E27FC236}">
                <a16:creationId xmlns:a16="http://schemas.microsoft.com/office/drawing/2014/main" id="{51D28EB7-06C3-451D-897E-0E9CED13C582}"/>
              </a:ext>
            </a:extLst>
          </p:cNvPr>
          <p:cNvSpPr txBox="1"/>
          <p:nvPr/>
        </p:nvSpPr>
        <p:spPr>
          <a:xfrm>
            <a:off x="0" y="1371600"/>
            <a:ext cx="2286000" cy="215444"/>
          </a:xfrm>
          <a:prstGeom prst="rect">
            <a:avLst/>
          </a:prstGeom>
          <a:solidFill>
            <a:srgbClr val="BD5627"/>
          </a:solidFill>
        </p:spPr>
        <p:txBody>
          <a:bodyPr wrap="square" rtlCol="0">
            <a:spAutoFit/>
          </a:bodyPr>
          <a:lstStyle/>
          <a:p>
            <a:endParaRPr lang="en-US" sz="800" dirty="0"/>
          </a:p>
        </p:txBody>
      </p:sp>
      <p:sp>
        <p:nvSpPr>
          <p:cNvPr id="8" name="TextBox 7">
            <a:extLst>
              <a:ext uri="{FF2B5EF4-FFF2-40B4-BE49-F238E27FC236}">
                <a16:creationId xmlns:a16="http://schemas.microsoft.com/office/drawing/2014/main" id="{537D7F98-FCC1-4EF4-ACFE-6A005699C86A}"/>
              </a:ext>
            </a:extLst>
          </p:cNvPr>
          <p:cNvSpPr txBox="1"/>
          <p:nvPr/>
        </p:nvSpPr>
        <p:spPr>
          <a:xfrm>
            <a:off x="2362200" y="1371600"/>
            <a:ext cx="9829800" cy="215444"/>
          </a:xfrm>
          <a:prstGeom prst="rect">
            <a:avLst/>
          </a:prstGeom>
          <a:solidFill>
            <a:srgbClr val="013D5B"/>
          </a:solidFill>
        </p:spPr>
        <p:txBody>
          <a:bodyPr wrap="square" rtlCol="0">
            <a:spAutoFit/>
          </a:bodyPr>
          <a:lstStyle/>
          <a:p>
            <a:endParaRPr lang="en-US" sz="800" dirty="0"/>
          </a:p>
        </p:txBody>
      </p:sp>
      <p:pic>
        <p:nvPicPr>
          <p:cNvPr id="9" name="Picture 8">
            <a:extLst>
              <a:ext uri="{FF2B5EF4-FFF2-40B4-BE49-F238E27FC236}">
                <a16:creationId xmlns:a16="http://schemas.microsoft.com/office/drawing/2014/main" id="{C4E466A9-06F0-4AE3-BA1B-3911E20B7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972" y="277536"/>
            <a:ext cx="1656856" cy="1017864"/>
          </a:xfrm>
          <a:prstGeom prst="rect">
            <a:avLst/>
          </a:prstGeom>
        </p:spPr>
      </p:pic>
      <p:sp>
        <p:nvSpPr>
          <p:cNvPr id="13" name="Title 1">
            <a:extLst>
              <a:ext uri="{FF2B5EF4-FFF2-40B4-BE49-F238E27FC236}">
                <a16:creationId xmlns:a16="http://schemas.microsoft.com/office/drawing/2014/main" id="{3F0C3318-DB92-4292-A0DE-0FDB77EB716E}"/>
              </a:ext>
            </a:extLst>
          </p:cNvPr>
          <p:cNvSpPr txBox="1">
            <a:spLocks/>
          </p:cNvSpPr>
          <p:nvPr/>
        </p:nvSpPr>
        <p:spPr>
          <a:xfrm>
            <a:off x="2362200" y="0"/>
            <a:ext cx="9829800"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800" kern="1200">
                <a:solidFill>
                  <a:schemeClr val="tx1"/>
                </a:solidFill>
                <a:latin typeface="+mj-lt"/>
                <a:ea typeface="+mj-ea"/>
                <a:cs typeface="+mj-cs"/>
              </a:defRPr>
            </a:lvl1pPr>
          </a:lstStyle>
          <a:p>
            <a:r>
              <a:rPr lang="en-US" altLang="en-US" sz="3400" b="1" u="none" dirty="0">
                <a:solidFill>
                  <a:srgbClr val="004976"/>
                </a:solidFill>
                <a:latin typeface="Arial" panose="020B0604020202020204" pitchFamily="34" charset="0"/>
                <a:ea typeface="Calibri" panose="020F0502020204030204" pitchFamily="34" charset="0"/>
                <a:cs typeface="Arial" panose="020B0604020202020204" pitchFamily="34" charset="0"/>
              </a:rPr>
              <a:t>Steps to IT Planning</a:t>
            </a:r>
          </a:p>
        </p:txBody>
      </p:sp>
      <p:sp>
        <p:nvSpPr>
          <p:cNvPr id="14" name="Rectangle 11">
            <a:extLst>
              <a:ext uri="{FF2B5EF4-FFF2-40B4-BE49-F238E27FC236}">
                <a16:creationId xmlns:a16="http://schemas.microsoft.com/office/drawing/2014/main" id="{06CBBEB0-8931-4186-8025-8196A3D1EE6F}"/>
              </a:ext>
            </a:extLst>
          </p:cNvPr>
          <p:cNvSpPr>
            <a:spLocks noChangeArrowheads="1"/>
          </p:cNvSpPr>
          <p:nvPr/>
        </p:nvSpPr>
        <p:spPr bwMode="auto">
          <a:xfrm>
            <a:off x="241464" y="1633953"/>
            <a:ext cx="11854544" cy="512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A9BACB"/>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9pPr>
          </a:lstStyle>
          <a:p>
            <a:pPr eaLnBrk="1" hangingPunct="1">
              <a:spcBef>
                <a:spcPct val="0"/>
              </a:spcBef>
              <a:buClrTx/>
              <a:buSzTx/>
              <a:buFontTx/>
              <a:buNone/>
            </a:pPr>
            <a:r>
              <a:rPr lang="en-US" altLang="en-US" sz="2600" b="1" u="none" dirty="0">
                <a:solidFill>
                  <a:srgbClr val="004976"/>
                </a:solidFill>
                <a:latin typeface="Arial" panose="020B0604020202020204" pitchFamily="34" charset="0"/>
                <a:cs typeface="Arial" panose="020B0604020202020204" pitchFamily="34" charset="0"/>
              </a:rPr>
              <a:t>Agency-wide projects that should be considered</a:t>
            </a:r>
          </a:p>
          <a:p>
            <a:pPr marL="576263" indent="-342900" eaLnBrk="1" hangingPunct="1">
              <a:spcBef>
                <a:spcPct val="0"/>
              </a:spcBef>
              <a:buClrTx/>
              <a:buSzTx/>
              <a:buFont typeface="Arial" panose="020B0604020202020204" pitchFamily="34" charset="0"/>
              <a:buChar char="•"/>
            </a:pPr>
            <a:r>
              <a:rPr lang="en-US" altLang="en-US" sz="2400" b="1" u="none" dirty="0">
                <a:solidFill>
                  <a:prstClr val="black"/>
                </a:solidFill>
                <a:latin typeface="Arial" panose="020B0604020202020204" pitchFamily="34" charset="0"/>
                <a:cs typeface="Arial" panose="020B0604020202020204" pitchFamily="34" charset="0"/>
              </a:rPr>
              <a:t>End-users Refresh Cycle </a:t>
            </a:r>
            <a:r>
              <a:rPr lang="en-US" altLang="en-US" sz="2400" u="none" dirty="0">
                <a:solidFill>
                  <a:prstClr val="black"/>
                </a:solidFill>
                <a:latin typeface="Arial" panose="020B0604020202020204" pitchFamily="34" charset="0"/>
                <a:cs typeface="Arial" panose="020B0604020202020204" pitchFamily="34" charset="0"/>
              </a:rPr>
              <a:t>- desktops, laptops, and printers</a:t>
            </a:r>
          </a:p>
          <a:p>
            <a:pPr marL="233363" eaLnBrk="1" hangingPunct="1">
              <a:spcBef>
                <a:spcPct val="0"/>
              </a:spcBef>
              <a:buClrTx/>
              <a:buSzTx/>
              <a:buNone/>
            </a:pPr>
            <a:endParaRPr lang="en-US" altLang="en-US" sz="600" u="none" dirty="0">
              <a:solidFill>
                <a:prstClr val="black"/>
              </a:solidFill>
              <a:latin typeface="Arial" panose="020B0604020202020204" pitchFamily="34" charset="0"/>
              <a:cs typeface="Arial" panose="020B0604020202020204" pitchFamily="34" charset="0"/>
            </a:endParaRPr>
          </a:p>
          <a:p>
            <a:pPr marL="576263" indent="-342900" eaLnBrk="1" hangingPunct="1">
              <a:spcBef>
                <a:spcPct val="0"/>
              </a:spcBef>
              <a:buClrTx/>
              <a:buSzTx/>
              <a:buFont typeface="Arial" panose="020B0604020202020204" pitchFamily="34" charset="0"/>
              <a:buChar char="•"/>
            </a:pPr>
            <a:r>
              <a:rPr lang="en-US" altLang="en-US" sz="2400" b="1" u="none" dirty="0">
                <a:solidFill>
                  <a:prstClr val="black"/>
                </a:solidFill>
                <a:latin typeface="Arial" panose="020B0604020202020204" pitchFamily="34" charset="0"/>
                <a:cs typeface="Arial" panose="020B0604020202020204" pitchFamily="34" charset="0"/>
              </a:rPr>
              <a:t>Ongoing License and Maintenance </a:t>
            </a:r>
            <a:r>
              <a:rPr lang="en-US" altLang="en-US" sz="2400" u="none" dirty="0">
                <a:solidFill>
                  <a:prstClr val="black"/>
                </a:solidFill>
                <a:latin typeface="Arial" panose="020B0604020202020204" pitchFamily="34" charset="0"/>
                <a:cs typeface="Arial" panose="020B0604020202020204" pitchFamily="34" charset="0"/>
              </a:rPr>
              <a:t>- fees for recurring organization hardware and software charges</a:t>
            </a:r>
          </a:p>
          <a:p>
            <a:pPr marL="233363" eaLnBrk="1" hangingPunct="1">
              <a:spcBef>
                <a:spcPct val="0"/>
              </a:spcBef>
              <a:buClrTx/>
              <a:buSzTx/>
              <a:buNone/>
            </a:pPr>
            <a:endParaRPr lang="en-US" altLang="en-US" sz="600" u="none" dirty="0">
              <a:solidFill>
                <a:prstClr val="black"/>
              </a:solidFill>
              <a:latin typeface="Arial" panose="020B0604020202020204" pitchFamily="34" charset="0"/>
              <a:cs typeface="Arial" panose="020B0604020202020204" pitchFamily="34" charset="0"/>
            </a:endParaRPr>
          </a:p>
          <a:p>
            <a:pPr marL="576263" indent="-342900" eaLnBrk="1" hangingPunct="1">
              <a:spcBef>
                <a:spcPct val="0"/>
              </a:spcBef>
              <a:buClrTx/>
              <a:buSzTx/>
              <a:buFont typeface="Arial" panose="020B0604020202020204" pitchFamily="34" charset="0"/>
              <a:buChar char="•"/>
            </a:pPr>
            <a:r>
              <a:rPr lang="en-US" altLang="en-US" sz="2400" b="1" u="none" dirty="0">
                <a:solidFill>
                  <a:prstClr val="black"/>
                </a:solidFill>
                <a:latin typeface="Arial" panose="020B0604020202020204" pitchFamily="34" charset="0"/>
                <a:cs typeface="Arial" panose="020B0604020202020204" pitchFamily="34" charset="0"/>
              </a:rPr>
              <a:t>Data Capacity Expansion –</a:t>
            </a:r>
            <a:r>
              <a:rPr lang="en-US" altLang="en-US" sz="2400" u="none" dirty="0">
                <a:solidFill>
                  <a:prstClr val="black"/>
                </a:solidFill>
                <a:latin typeface="Arial" panose="020B0604020202020204" pitchFamily="34" charset="0"/>
                <a:cs typeface="Arial" panose="020B0604020202020204" pitchFamily="34" charset="0"/>
              </a:rPr>
              <a:t> colocation, cloud storage, and business resiliency</a:t>
            </a:r>
          </a:p>
          <a:p>
            <a:pPr marL="233363" eaLnBrk="1" hangingPunct="1">
              <a:spcBef>
                <a:spcPct val="0"/>
              </a:spcBef>
              <a:buClrTx/>
              <a:buSzTx/>
              <a:buNone/>
            </a:pPr>
            <a:endParaRPr lang="en-US" altLang="en-US" sz="600" b="1" u="none" dirty="0">
              <a:solidFill>
                <a:prstClr val="black"/>
              </a:solidFill>
              <a:latin typeface="Arial" panose="020B0604020202020204" pitchFamily="34" charset="0"/>
              <a:cs typeface="Arial" panose="020B0604020202020204" pitchFamily="34" charset="0"/>
            </a:endParaRPr>
          </a:p>
          <a:p>
            <a:pPr marL="576263" indent="-342900" eaLnBrk="1" hangingPunct="1">
              <a:spcBef>
                <a:spcPct val="0"/>
              </a:spcBef>
              <a:buClrTx/>
              <a:buSzTx/>
              <a:buFont typeface="Arial" panose="020B0604020202020204" pitchFamily="34" charset="0"/>
              <a:buChar char="•"/>
            </a:pPr>
            <a:r>
              <a:rPr lang="en-US" altLang="en-US" sz="2400" b="1" u="none" dirty="0">
                <a:solidFill>
                  <a:prstClr val="black"/>
                </a:solidFill>
                <a:latin typeface="Arial" panose="020B0604020202020204" pitchFamily="34" charset="0"/>
                <a:cs typeface="Arial" panose="020B0604020202020204" pitchFamily="34" charset="0"/>
              </a:rPr>
              <a:t>Security Assessment - </a:t>
            </a:r>
            <a:r>
              <a:rPr lang="en-US" altLang="en-US" sz="2400" u="none" dirty="0">
                <a:solidFill>
                  <a:prstClr val="black"/>
                </a:solidFill>
                <a:latin typeface="Arial" panose="020B0604020202020204" pitchFamily="34" charset="0"/>
                <a:cs typeface="Arial" panose="020B0604020202020204" pitchFamily="34" charset="0"/>
              </a:rPr>
              <a:t>network vulnerability with risk assessment and penetration tests</a:t>
            </a:r>
          </a:p>
          <a:p>
            <a:pPr marL="233363" eaLnBrk="1" hangingPunct="1">
              <a:spcBef>
                <a:spcPct val="0"/>
              </a:spcBef>
              <a:buClrTx/>
              <a:buSzTx/>
              <a:buNone/>
            </a:pPr>
            <a:endParaRPr lang="en-US" altLang="en-US" sz="600" u="none" dirty="0">
              <a:solidFill>
                <a:prstClr val="black"/>
              </a:solidFill>
              <a:latin typeface="Arial" panose="020B0604020202020204" pitchFamily="34" charset="0"/>
              <a:cs typeface="Arial" panose="020B0604020202020204" pitchFamily="34" charset="0"/>
            </a:endParaRPr>
          </a:p>
          <a:p>
            <a:pPr marL="576263" indent="-342900" eaLnBrk="1" hangingPunct="1">
              <a:spcBef>
                <a:spcPct val="0"/>
              </a:spcBef>
              <a:buClrTx/>
              <a:buSzTx/>
              <a:buFont typeface="Arial" panose="020B0604020202020204" pitchFamily="34" charset="0"/>
              <a:buChar char="•"/>
            </a:pPr>
            <a:r>
              <a:rPr lang="en-US" altLang="en-US" sz="2400" b="1" u="none" dirty="0">
                <a:solidFill>
                  <a:prstClr val="black"/>
                </a:solidFill>
                <a:latin typeface="Arial" panose="020B0604020202020204" pitchFamily="34" charset="0"/>
                <a:cs typeface="Arial" panose="020B0604020202020204" pitchFamily="34" charset="0"/>
              </a:rPr>
              <a:t>Local Area Network Refresh Cycle - </a:t>
            </a:r>
            <a:r>
              <a:rPr lang="en-US" altLang="en-US" sz="2400" u="none" dirty="0">
                <a:solidFill>
                  <a:prstClr val="black"/>
                </a:solidFill>
                <a:latin typeface="Arial" panose="020B0604020202020204" pitchFamily="34" charset="0"/>
                <a:cs typeface="Arial" panose="020B0604020202020204" pitchFamily="34" charset="0"/>
              </a:rPr>
              <a:t>routers, switches, and fiber</a:t>
            </a:r>
          </a:p>
          <a:p>
            <a:pPr marL="233363" eaLnBrk="1" hangingPunct="1">
              <a:spcBef>
                <a:spcPct val="0"/>
              </a:spcBef>
              <a:buClrTx/>
              <a:buSzTx/>
              <a:buNone/>
            </a:pPr>
            <a:endParaRPr lang="en-US" altLang="en-US" sz="600" u="none" dirty="0">
              <a:solidFill>
                <a:prstClr val="black"/>
              </a:solidFill>
              <a:latin typeface="Arial" panose="020B0604020202020204" pitchFamily="34" charset="0"/>
              <a:cs typeface="Arial" panose="020B0604020202020204" pitchFamily="34" charset="0"/>
            </a:endParaRPr>
          </a:p>
          <a:p>
            <a:pPr marL="576263" indent="-342900" eaLnBrk="1" hangingPunct="1">
              <a:spcBef>
                <a:spcPct val="0"/>
              </a:spcBef>
              <a:buClrTx/>
              <a:buSzTx/>
              <a:buFont typeface="Arial" panose="020B0604020202020204" pitchFamily="34" charset="0"/>
              <a:buChar char="•"/>
            </a:pPr>
            <a:r>
              <a:rPr lang="en-US" altLang="en-US" sz="2400" b="1" u="none" dirty="0">
                <a:solidFill>
                  <a:prstClr val="black"/>
                </a:solidFill>
                <a:latin typeface="Arial" panose="020B0604020202020204" pitchFamily="34" charset="0"/>
                <a:cs typeface="Arial" panose="020B0604020202020204" pitchFamily="34" charset="0"/>
              </a:rPr>
              <a:t>Communication</a:t>
            </a:r>
            <a:r>
              <a:rPr lang="en-US" altLang="en-US" sz="2400" u="none" dirty="0">
                <a:solidFill>
                  <a:prstClr val="black"/>
                </a:solidFill>
                <a:latin typeface="Arial" panose="020B0604020202020204" pitchFamily="34" charset="0"/>
                <a:cs typeface="Arial" panose="020B0604020202020204" pitchFamily="34" charset="0"/>
              </a:rPr>
              <a:t> – phones, smart devices, and video-conferencing</a:t>
            </a:r>
          </a:p>
          <a:p>
            <a:pPr marL="233363" eaLnBrk="1" hangingPunct="1">
              <a:spcBef>
                <a:spcPct val="0"/>
              </a:spcBef>
              <a:buClrTx/>
              <a:buSzTx/>
              <a:buNone/>
            </a:pPr>
            <a:endParaRPr lang="en-US" altLang="en-US" sz="600" u="none" dirty="0">
              <a:solidFill>
                <a:prstClr val="black"/>
              </a:solidFill>
              <a:latin typeface="Arial" panose="020B0604020202020204" pitchFamily="34" charset="0"/>
              <a:cs typeface="Arial" panose="020B0604020202020204" pitchFamily="34" charset="0"/>
            </a:endParaRPr>
          </a:p>
          <a:p>
            <a:pPr marL="576263" indent="-342900" eaLnBrk="1" hangingPunct="1">
              <a:spcBef>
                <a:spcPct val="0"/>
              </a:spcBef>
              <a:buClrTx/>
              <a:buSzTx/>
              <a:buFont typeface="Arial" panose="020B0604020202020204" pitchFamily="34" charset="0"/>
              <a:buChar char="•"/>
            </a:pPr>
            <a:r>
              <a:rPr lang="en-US" altLang="en-US" sz="2400" b="1" u="none" dirty="0">
                <a:solidFill>
                  <a:prstClr val="black"/>
                </a:solidFill>
                <a:latin typeface="Arial" panose="020B0604020202020204" pitchFamily="34" charset="0"/>
                <a:cs typeface="Arial" panose="020B0604020202020204" pitchFamily="34" charset="0"/>
              </a:rPr>
              <a:t>End-user/Staff Technical Training </a:t>
            </a:r>
            <a:r>
              <a:rPr lang="en-US" altLang="en-US" sz="2400" u="none" dirty="0">
                <a:solidFill>
                  <a:prstClr val="black"/>
                </a:solidFill>
                <a:latin typeface="Arial" panose="020B0604020202020204" pitchFamily="34" charset="0"/>
                <a:cs typeface="Arial" panose="020B0604020202020204" pitchFamily="34" charset="0"/>
              </a:rPr>
              <a:t>– new applications and staff development</a:t>
            </a:r>
            <a:endParaRPr lang="en-US" altLang="en-US" sz="2400" b="1" u="none" dirty="0">
              <a:solidFill>
                <a:prstClr val="black"/>
              </a:solidFill>
              <a:latin typeface="Arial" panose="020B0604020202020204" pitchFamily="34" charset="0"/>
              <a:cs typeface="Arial" panose="020B0604020202020204" pitchFamily="34" charset="0"/>
            </a:endParaRPr>
          </a:p>
          <a:p>
            <a:pPr marL="342900" indent="-342900" eaLnBrk="1" hangingPunct="1">
              <a:spcBef>
                <a:spcPct val="0"/>
              </a:spcBef>
              <a:buClrTx/>
              <a:buSzTx/>
              <a:buFont typeface="Arial" panose="020B0604020202020204" pitchFamily="34" charset="0"/>
              <a:buChar char="•"/>
            </a:pPr>
            <a:endParaRPr lang="en-US" altLang="en-US" sz="2300" u="none" dirty="0">
              <a:solidFill>
                <a:prstClr val="black"/>
              </a:solidFill>
              <a:highlight>
                <a:srgbClr val="FFFF00"/>
              </a:highlight>
              <a:latin typeface="Arial" panose="020B0604020202020204" pitchFamily="34" charset="0"/>
              <a:cs typeface="Arial" panose="020B0604020202020204" pitchFamily="34" charset="0"/>
            </a:endParaRPr>
          </a:p>
          <a:p>
            <a:pPr eaLnBrk="1" hangingPunct="1">
              <a:spcBef>
                <a:spcPct val="0"/>
              </a:spcBef>
              <a:buClrTx/>
              <a:buSzTx/>
              <a:buFontTx/>
              <a:buNone/>
            </a:pPr>
            <a:endParaRPr lang="en-US" altLang="en-US" sz="1400" b="1" u="none"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03725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3890DC-3CC5-4BBE-AEBF-3BD8A30FC970}"/>
              </a:ext>
            </a:extLst>
          </p:cNvPr>
          <p:cNvSpPr/>
          <p:nvPr/>
        </p:nvSpPr>
        <p:spPr>
          <a:xfrm>
            <a:off x="0" y="6172200"/>
            <a:ext cx="2286000" cy="457200"/>
          </a:xfrm>
          <a:prstGeom prst="rect">
            <a:avLst/>
          </a:prstGeom>
          <a:solidFill>
            <a:srgbClr val="BD5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D5627"/>
              </a:solidFill>
            </a:endParaRPr>
          </a:p>
        </p:txBody>
      </p:sp>
      <p:sp>
        <p:nvSpPr>
          <p:cNvPr id="3" name="TextBox 2">
            <a:extLst>
              <a:ext uri="{FF2B5EF4-FFF2-40B4-BE49-F238E27FC236}">
                <a16:creationId xmlns:a16="http://schemas.microsoft.com/office/drawing/2014/main" id="{A20AC4CD-D82E-4D93-9A4E-04C3A51E858F}"/>
              </a:ext>
            </a:extLst>
          </p:cNvPr>
          <p:cNvSpPr txBox="1"/>
          <p:nvPr/>
        </p:nvSpPr>
        <p:spPr>
          <a:xfrm>
            <a:off x="228600" y="6204589"/>
            <a:ext cx="1828800" cy="369332"/>
          </a:xfrm>
          <a:prstGeom prst="rect">
            <a:avLst/>
          </a:prstGeom>
          <a:noFill/>
        </p:spPr>
        <p:txBody>
          <a:bodyPr wrap="square" rtlCol="0">
            <a:spAutoFit/>
          </a:bodyPr>
          <a:lstStyle/>
          <a:p>
            <a:pPr algn="ctr"/>
            <a:r>
              <a:rPr lang="en-US" dirty="0">
                <a:solidFill>
                  <a:schemeClr val="bg1"/>
                </a:solidFill>
              </a:rPr>
              <a:t>www.its.ms.gov</a:t>
            </a:r>
          </a:p>
        </p:txBody>
      </p:sp>
      <p:sp>
        <p:nvSpPr>
          <p:cNvPr id="4" name="Rectangle 3">
            <a:extLst>
              <a:ext uri="{FF2B5EF4-FFF2-40B4-BE49-F238E27FC236}">
                <a16:creationId xmlns:a16="http://schemas.microsoft.com/office/drawing/2014/main" id="{6CD3AAA8-8239-47D8-90CF-9EA16553E135}"/>
              </a:ext>
            </a:extLst>
          </p:cNvPr>
          <p:cNvSpPr/>
          <p:nvPr/>
        </p:nvSpPr>
        <p:spPr>
          <a:xfrm>
            <a:off x="2362200" y="6172200"/>
            <a:ext cx="9829800" cy="457200"/>
          </a:xfrm>
          <a:prstGeom prst="rect">
            <a:avLst/>
          </a:prstGeom>
          <a:solidFill>
            <a:srgbClr val="013D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3D5B"/>
              </a:solidFill>
            </a:endParaRPr>
          </a:p>
        </p:txBody>
      </p:sp>
      <p:sp>
        <p:nvSpPr>
          <p:cNvPr id="7" name="TextBox 6">
            <a:extLst>
              <a:ext uri="{FF2B5EF4-FFF2-40B4-BE49-F238E27FC236}">
                <a16:creationId xmlns:a16="http://schemas.microsoft.com/office/drawing/2014/main" id="{51D28EB7-06C3-451D-897E-0E9CED13C582}"/>
              </a:ext>
            </a:extLst>
          </p:cNvPr>
          <p:cNvSpPr txBox="1"/>
          <p:nvPr/>
        </p:nvSpPr>
        <p:spPr>
          <a:xfrm>
            <a:off x="0" y="1371600"/>
            <a:ext cx="2286000" cy="215444"/>
          </a:xfrm>
          <a:prstGeom prst="rect">
            <a:avLst/>
          </a:prstGeom>
          <a:solidFill>
            <a:srgbClr val="BD5627"/>
          </a:solidFill>
        </p:spPr>
        <p:txBody>
          <a:bodyPr wrap="square" rtlCol="0">
            <a:spAutoFit/>
          </a:bodyPr>
          <a:lstStyle/>
          <a:p>
            <a:endParaRPr lang="en-US" sz="800" dirty="0"/>
          </a:p>
        </p:txBody>
      </p:sp>
      <p:sp>
        <p:nvSpPr>
          <p:cNvPr id="8" name="TextBox 7">
            <a:extLst>
              <a:ext uri="{FF2B5EF4-FFF2-40B4-BE49-F238E27FC236}">
                <a16:creationId xmlns:a16="http://schemas.microsoft.com/office/drawing/2014/main" id="{537D7F98-FCC1-4EF4-ACFE-6A005699C86A}"/>
              </a:ext>
            </a:extLst>
          </p:cNvPr>
          <p:cNvSpPr txBox="1"/>
          <p:nvPr/>
        </p:nvSpPr>
        <p:spPr>
          <a:xfrm>
            <a:off x="2362200" y="1371600"/>
            <a:ext cx="9829800" cy="215444"/>
          </a:xfrm>
          <a:prstGeom prst="rect">
            <a:avLst/>
          </a:prstGeom>
          <a:solidFill>
            <a:srgbClr val="013D5B"/>
          </a:solidFill>
        </p:spPr>
        <p:txBody>
          <a:bodyPr wrap="square" rtlCol="0">
            <a:spAutoFit/>
          </a:bodyPr>
          <a:lstStyle/>
          <a:p>
            <a:endParaRPr lang="en-US" sz="800" dirty="0"/>
          </a:p>
        </p:txBody>
      </p:sp>
      <p:pic>
        <p:nvPicPr>
          <p:cNvPr id="9" name="Picture 8">
            <a:extLst>
              <a:ext uri="{FF2B5EF4-FFF2-40B4-BE49-F238E27FC236}">
                <a16:creationId xmlns:a16="http://schemas.microsoft.com/office/drawing/2014/main" id="{C4E466A9-06F0-4AE3-BA1B-3911E20B7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972" y="277536"/>
            <a:ext cx="1656856" cy="1017864"/>
          </a:xfrm>
          <a:prstGeom prst="rect">
            <a:avLst/>
          </a:prstGeom>
        </p:spPr>
      </p:pic>
      <p:sp>
        <p:nvSpPr>
          <p:cNvPr id="13" name="Title 1">
            <a:extLst>
              <a:ext uri="{FF2B5EF4-FFF2-40B4-BE49-F238E27FC236}">
                <a16:creationId xmlns:a16="http://schemas.microsoft.com/office/drawing/2014/main" id="{F9B9CBB0-C92B-4A9C-BCD0-9E1D2ACFECCE}"/>
              </a:ext>
            </a:extLst>
          </p:cNvPr>
          <p:cNvSpPr txBox="1">
            <a:spLocks/>
          </p:cNvSpPr>
          <p:nvPr/>
        </p:nvSpPr>
        <p:spPr>
          <a:xfrm>
            <a:off x="2362198" y="0"/>
            <a:ext cx="9829800"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800" kern="1200">
                <a:solidFill>
                  <a:schemeClr val="tx1"/>
                </a:solidFill>
                <a:latin typeface="+mj-lt"/>
                <a:ea typeface="+mj-ea"/>
                <a:cs typeface="+mj-cs"/>
              </a:defRPr>
            </a:lvl1pPr>
          </a:lstStyle>
          <a:p>
            <a:r>
              <a:rPr lang="en-US" altLang="en-US" sz="3400" b="1" u="none" dirty="0">
                <a:solidFill>
                  <a:srgbClr val="004976"/>
                </a:solidFill>
                <a:latin typeface="Arial" panose="020B0604020202020204" pitchFamily="34" charset="0"/>
                <a:ea typeface="Calibri" panose="020F0502020204030204" pitchFamily="34" charset="0"/>
                <a:cs typeface="Arial" panose="020B0604020202020204" pitchFamily="34" charset="0"/>
              </a:rPr>
              <a:t>Steps to IT Planning</a:t>
            </a:r>
          </a:p>
        </p:txBody>
      </p:sp>
      <p:sp>
        <p:nvSpPr>
          <p:cNvPr id="14" name="Rectangle 11">
            <a:extLst>
              <a:ext uri="{FF2B5EF4-FFF2-40B4-BE49-F238E27FC236}">
                <a16:creationId xmlns:a16="http://schemas.microsoft.com/office/drawing/2014/main" id="{708C1348-46E6-4ABF-84BE-000D7C55116C}"/>
              </a:ext>
            </a:extLst>
          </p:cNvPr>
          <p:cNvSpPr>
            <a:spLocks noChangeArrowheads="1"/>
          </p:cNvSpPr>
          <p:nvPr/>
        </p:nvSpPr>
        <p:spPr bwMode="auto">
          <a:xfrm>
            <a:off x="218209" y="1636352"/>
            <a:ext cx="11603182"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A9BACB"/>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9pPr>
          </a:lstStyle>
          <a:p>
            <a:pPr eaLnBrk="1" hangingPunct="1">
              <a:spcBef>
                <a:spcPct val="0"/>
              </a:spcBef>
              <a:buClrTx/>
              <a:buSzTx/>
              <a:buFontTx/>
              <a:buNone/>
            </a:pPr>
            <a:r>
              <a:rPr lang="en-US" altLang="en-US" sz="2600" b="1" u="none" dirty="0">
                <a:solidFill>
                  <a:srgbClr val="004976"/>
                </a:solidFill>
                <a:latin typeface="Arial" panose="020B0604020202020204" pitchFamily="34" charset="0"/>
                <a:cs typeface="Arial" panose="020B0604020202020204" pitchFamily="34" charset="0"/>
              </a:rPr>
              <a:t>Step Four – Establish Priorities for Projects</a:t>
            </a:r>
          </a:p>
          <a:p>
            <a:pPr marL="571500" indent="-342900" eaLnBrk="1" hangingPunct="1">
              <a:spcBef>
                <a:spcPct val="0"/>
              </a:spcBef>
              <a:buClrTx/>
              <a:buSzTx/>
              <a:buFont typeface="Arial" panose="020B0604020202020204" pitchFamily="34" charset="0"/>
              <a:buChar char="•"/>
            </a:pPr>
            <a:r>
              <a:rPr lang="en-US" altLang="en-US" sz="2400" b="1" u="none" dirty="0">
                <a:solidFill>
                  <a:prstClr val="black"/>
                </a:solidFill>
                <a:latin typeface="Arial" panose="020B0604020202020204" pitchFamily="34" charset="0"/>
                <a:cs typeface="Arial" panose="020B0604020202020204" pitchFamily="34" charset="0"/>
              </a:rPr>
              <a:t>How important is the project to the mission of the agency?</a:t>
            </a:r>
          </a:p>
          <a:p>
            <a:pPr marL="914400" lvl="2" indent="-342900" eaLnBrk="1" hangingPunct="1">
              <a:spcBef>
                <a:spcPct val="0"/>
              </a:spcBef>
              <a:buClrTx/>
              <a:buSzTx/>
              <a:buFont typeface="Courier New" panose="02070309020205020404" pitchFamily="49" charset="0"/>
              <a:buChar char="o"/>
            </a:pPr>
            <a:r>
              <a:rPr lang="en-US" u="none" dirty="0">
                <a:latin typeface="Arial" panose="020B0604020202020204" pitchFamily="34" charset="0"/>
                <a:cs typeface="Arial" panose="020B0604020202020204" pitchFamily="34" charset="0"/>
              </a:rPr>
              <a:t>The Mississippi State Department of Health's mission is to protect and advance the health, well-being and safety of everyone in Mississippi.</a:t>
            </a:r>
            <a:endParaRPr lang="en-US" altLang="en-US" u="none" dirty="0">
              <a:solidFill>
                <a:prstClr val="black"/>
              </a:solidFill>
              <a:latin typeface="Arial" panose="020B0604020202020204" pitchFamily="34" charset="0"/>
              <a:cs typeface="Arial" panose="020B0604020202020204" pitchFamily="34" charset="0"/>
            </a:endParaRPr>
          </a:p>
          <a:p>
            <a:pPr marL="914400" lvl="1" indent="-342900" eaLnBrk="1" hangingPunct="1">
              <a:spcBef>
                <a:spcPct val="0"/>
              </a:spcBef>
              <a:buClrTx/>
              <a:buSzTx/>
              <a:buFont typeface="Courier New" panose="02070309020205020404" pitchFamily="49" charset="0"/>
              <a:buChar char="o"/>
            </a:pPr>
            <a:r>
              <a:rPr lang="en-US" altLang="en-US" sz="2300" u="none" dirty="0">
                <a:solidFill>
                  <a:prstClr val="black"/>
                </a:solidFill>
                <a:latin typeface="Arial" panose="020B0604020202020204" pitchFamily="34" charset="0"/>
                <a:cs typeface="Arial" panose="020B0604020202020204" pitchFamily="34" charset="0"/>
              </a:rPr>
              <a:t>Goal A: Reduce maternal and infant mortality, morbidity, and low birthweight through prenatal and postnatal care</a:t>
            </a:r>
            <a:endParaRPr lang="en-US" altLang="en-US" sz="2300" b="1" u="none" dirty="0">
              <a:solidFill>
                <a:prstClr val="black"/>
              </a:solidFill>
              <a:latin typeface="Arial" panose="020B0604020202020204" pitchFamily="34" charset="0"/>
              <a:cs typeface="Arial" panose="020B0604020202020204" pitchFamily="34" charset="0"/>
            </a:endParaRPr>
          </a:p>
          <a:p>
            <a:pPr marL="571500" indent="-342900" eaLnBrk="1" hangingPunct="1">
              <a:spcBef>
                <a:spcPct val="0"/>
              </a:spcBef>
              <a:buClrTx/>
              <a:buSzTx/>
              <a:buFont typeface="Arial" panose="020B0604020202020204" pitchFamily="34" charset="0"/>
              <a:buChar char="•"/>
            </a:pPr>
            <a:r>
              <a:rPr lang="en-US" altLang="en-US" sz="2400" b="1" u="none" dirty="0">
                <a:solidFill>
                  <a:prstClr val="black"/>
                </a:solidFill>
                <a:latin typeface="Arial" panose="020B0604020202020204" pitchFamily="34" charset="0"/>
                <a:cs typeface="Arial" panose="020B0604020202020204" pitchFamily="34" charset="0"/>
              </a:rPr>
              <a:t>What priority is the project to Senior Management?</a:t>
            </a:r>
          </a:p>
          <a:p>
            <a:pPr marL="228600" eaLnBrk="1" hangingPunct="1">
              <a:spcBef>
                <a:spcPct val="0"/>
              </a:spcBef>
              <a:buClrTx/>
              <a:buSzTx/>
              <a:buNone/>
            </a:pPr>
            <a:endParaRPr lang="en-US" altLang="en-US" sz="500" b="1" u="none" dirty="0">
              <a:solidFill>
                <a:prstClr val="black"/>
              </a:solidFill>
              <a:latin typeface="Arial" panose="020B0604020202020204" pitchFamily="34" charset="0"/>
              <a:cs typeface="Arial" panose="020B0604020202020204" pitchFamily="34" charset="0"/>
            </a:endParaRPr>
          </a:p>
          <a:p>
            <a:pPr marL="571500" indent="-342900" eaLnBrk="1" hangingPunct="1">
              <a:spcBef>
                <a:spcPct val="0"/>
              </a:spcBef>
              <a:buClrTx/>
              <a:buSzTx/>
              <a:buFont typeface="Arial" panose="020B0604020202020204" pitchFamily="34" charset="0"/>
              <a:buChar char="•"/>
            </a:pPr>
            <a:r>
              <a:rPr lang="en-US" altLang="en-US" sz="2400" b="1" u="none" dirty="0">
                <a:solidFill>
                  <a:prstClr val="black"/>
                </a:solidFill>
                <a:latin typeface="Arial" panose="020B0604020202020204" pitchFamily="34" charset="0"/>
                <a:cs typeface="Arial" panose="020B0604020202020204" pitchFamily="34" charset="0"/>
              </a:rPr>
              <a:t>What is the value based on the cost to benefit ratio?</a:t>
            </a:r>
          </a:p>
          <a:p>
            <a:pPr eaLnBrk="1" hangingPunct="1">
              <a:spcBef>
                <a:spcPct val="0"/>
              </a:spcBef>
              <a:buClrTx/>
              <a:buSzTx/>
              <a:buFontTx/>
              <a:buNone/>
            </a:pPr>
            <a:endParaRPr lang="en-US" altLang="en-US" sz="1500" b="1" u="none" dirty="0">
              <a:solidFill>
                <a:prstClr val="black"/>
              </a:solidFill>
              <a:latin typeface="Arial" panose="020B0604020202020204" pitchFamily="34" charset="0"/>
              <a:cs typeface="Arial" panose="020B0604020202020204" pitchFamily="34" charset="0"/>
            </a:endParaRPr>
          </a:p>
          <a:p>
            <a:pPr eaLnBrk="1" hangingPunct="1">
              <a:spcBef>
                <a:spcPct val="0"/>
              </a:spcBef>
              <a:buClrTx/>
              <a:buSzTx/>
              <a:buFontTx/>
              <a:buNone/>
            </a:pPr>
            <a:r>
              <a:rPr lang="en-US" altLang="en-US" sz="2600" b="1" u="none" dirty="0">
                <a:solidFill>
                  <a:srgbClr val="004976"/>
                </a:solidFill>
                <a:latin typeface="Arial" panose="020B0604020202020204" pitchFamily="34" charset="0"/>
                <a:cs typeface="Arial" panose="020B0604020202020204" pitchFamily="34" charset="0"/>
              </a:rPr>
              <a:t>Step Five – Prepare the Agency IT Plan</a:t>
            </a:r>
          </a:p>
          <a:p>
            <a:pPr marL="571500" indent="-342900" eaLnBrk="1" hangingPunct="1">
              <a:spcBef>
                <a:spcPct val="0"/>
              </a:spcBef>
              <a:buClrTx/>
              <a:buSzTx/>
              <a:buFont typeface="Arial" panose="020B0604020202020204" pitchFamily="34" charset="0"/>
              <a:buChar char="•"/>
            </a:pPr>
            <a:r>
              <a:rPr lang="en-US" altLang="en-US" sz="2400" b="1" u="none" dirty="0">
                <a:solidFill>
                  <a:prstClr val="black"/>
                </a:solidFill>
                <a:latin typeface="Arial" panose="020B0604020202020204" pitchFamily="34" charset="0"/>
                <a:cs typeface="Arial" panose="020B0604020202020204" pitchFamily="34" charset="0"/>
              </a:rPr>
              <a:t>Prepare or create an IT Project for each new, in-progress, or planned project, including one for on-going operating costs</a:t>
            </a:r>
          </a:p>
        </p:txBody>
      </p:sp>
    </p:spTree>
    <p:extLst>
      <p:ext uri="{BB962C8B-B14F-4D97-AF65-F5344CB8AC3E}">
        <p14:creationId xmlns:p14="http://schemas.microsoft.com/office/powerpoint/2010/main" val="943998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3890DC-3CC5-4BBE-AEBF-3BD8A30FC970}"/>
              </a:ext>
            </a:extLst>
          </p:cNvPr>
          <p:cNvSpPr/>
          <p:nvPr/>
        </p:nvSpPr>
        <p:spPr>
          <a:xfrm>
            <a:off x="0" y="6172200"/>
            <a:ext cx="2286000" cy="457200"/>
          </a:xfrm>
          <a:prstGeom prst="rect">
            <a:avLst/>
          </a:prstGeom>
          <a:solidFill>
            <a:srgbClr val="BD5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D5627"/>
              </a:solidFill>
            </a:endParaRPr>
          </a:p>
        </p:txBody>
      </p:sp>
      <p:sp>
        <p:nvSpPr>
          <p:cNvPr id="3" name="TextBox 2">
            <a:extLst>
              <a:ext uri="{FF2B5EF4-FFF2-40B4-BE49-F238E27FC236}">
                <a16:creationId xmlns:a16="http://schemas.microsoft.com/office/drawing/2014/main" id="{A20AC4CD-D82E-4D93-9A4E-04C3A51E858F}"/>
              </a:ext>
            </a:extLst>
          </p:cNvPr>
          <p:cNvSpPr txBox="1"/>
          <p:nvPr/>
        </p:nvSpPr>
        <p:spPr>
          <a:xfrm>
            <a:off x="228600" y="6204589"/>
            <a:ext cx="1828800" cy="369332"/>
          </a:xfrm>
          <a:prstGeom prst="rect">
            <a:avLst/>
          </a:prstGeom>
          <a:noFill/>
        </p:spPr>
        <p:txBody>
          <a:bodyPr wrap="square" rtlCol="0">
            <a:spAutoFit/>
          </a:bodyPr>
          <a:lstStyle/>
          <a:p>
            <a:pPr algn="ctr"/>
            <a:r>
              <a:rPr lang="en-US" dirty="0">
                <a:solidFill>
                  <a:schemeClr val="bg1"/>
                </a:solidFill>
              </a:rPr>
              <a:t>www.its.ms.gov</a:t>
            </a:r>
          </a:p>
        </p:txBody>
      </p:sp>
      <p:sp>
        <p:nvSpPr>
          <p:cNvPr id="4" name="Rectangle 3">
            <a:extLst>
              <a:ext uri="{FF2B5EF4-FFF2-40B4-BE49-F238E27FC236}">
                <a16:creationId xmlns:a16="http://schemas.microsoft.com/office/drawing/2014/main" id="{6CD3AAA8-8239-47D8-90CF-9EA16553E135}"/>
              </a:ext>
            </a:extLst>
          </p:cNvPr>
          <p:cNvSpPr/>
          <p:nvPr/>
        </p:nvSpPr>
        <p:spPr>
          <a:xfrm>
            <a:off x="2362200" y="6172200"/>
            <a:ext cx="9829800" cy="457200"/>
          </a:xfrm>
          <a:prstGeom prst="rect">
            <a:avLst/>
          </a:prstGeom>
          <a:solidFill>
            <a:srgbClr val="013D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3D5B"/>
              </a:solidFill>
            </a:endParaRPr>
          </a:p>
        </p:txBody>
      </p:sp>
      <p:sp>
        <p:nvSpPr>
          <p:cNvPr id="7" name="TextBox 6">
            <a:extLst>
              <a:ext uri="{FF2B5EF4-FFF2-40B4-BE49-F238E27FC236}">
                <a16:creationId xmlns:a16="http://schemas.microsoft.com/office/drawing/2014/main" id="{51D28EB7-06C3-451D-897E-0E9CED13C582}"/>
              </a:ext>
            </a:extLst>
          </p:cNvPr>
          <p:cNvSpPr txBox="1"/>
          <p:nvPr/>
        </p:nvSpPr>
        <p:spPr>
          <a:xfrm>
            <a:off x="0" y="1371600"/>
            <a:ext cx="2286000" cy="215444"/>
          </a:xfrm>
          <a:prstGeom prst="rect">
            <a:avLst/>
          </a:prstGeom>
          <a:solidFill>
            <a:srgbClr val="BD5627"/>
          </a:solidFill>
        </p:spPr>
        <p:txBody>
          <a:bodyPr wrap="square" rtlCol="0">
            <a:spAutoFit/>
          </a:bodyPr>
          <a:lstStyle/>
          <a:p>
            <a:endParaRPr lang="en-US" sz="800" dirty="0"/>
          </a:p>
        </p:txBody>
      </p:sp>
      <p:sp>
        <p:nvSpPr>
          <p:cNvPr id="8" name="TextBox 7">
            <a:extLst>
              <a:ext uri="{FF2B5EF4-FFF2-40B4-BE49-F238E27FC236}">
                <a16:creationId xmlns:a16="http://schemas.microsoft.com/office/drawing/2014/main" id="{537D7F98-FCC1-4EF4-ACFE-6A005699C86A}"/>
              </a:ext>
            </a:extLst>
          </p:cNvPr>
          <p:cNvSpPr txBox="1"/>
          <p:nvPr/>
        </p:nvSpPr>
        <p:spPr>
          <a:xfrm>
            <a:off x="2362200" y="1371600"/>
            <a:ext cx="9829800" cy="215444"/>
          </a:xfrm>
          <a:prstGeom prst="rect">
            <a:avLst/>
          </a:prstGeom>
          <a:solidFill>
            <a:srgbClr val="013D5B"/>
          </a:solidFill>
        </p:spPr>
        <p:txBody>
          <a:bodyPr wrap="square" rtlCol="0">
            <a:spAutoFit/>
          </a:bodyPr>
          <a:lstStyle/>
          <a:p>
            <a:endParaRPr lang="en-US" sz="800" dirty="0"/>
          </a:p>
        </p:txBody>
      </p:sp>
      <p:pic>
        <p:nvPicPr>
          <p:cNvPr id="9" name="Picture 8">
            <a:extLst>
              <a:ext uri="{FF2B5EF4-FFF2-40B4-BE49-F238E27FC236}">
                <a16:creationId xmlns:a16="http://schemas.microsoft.com/office/drawing/2014/main" id="{C4E466A9-06F0-4AE3-BA1B-3911E20B7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972" y="277536"/>
            <a:ext cx="1656856" cy="1017864"/>
          </a:xfrm>
          <a:prstGeom prst="rect">
            <a:avLst/>
          </a:prstGeom>
        </p:spPr>
      </p:pic>
      <p:sp>
        <p:nvSpPr>
          <p:cNvPr id="13" name="Title 1">
            <a:extLst>
              <a:ext uri="{FF2B5EF4-FFF2-40B4-BE49-F238E27FC236}">
                <a16:creationId xmlns:a16="http://schemas.microsoft.com/office/drawing/2014/main" id="{E1379FE1-2B0D-4316-ADA3-7EFAE4EEFD5F}"/>
              </a:ext>
            </a:extLst>
          </p:cNvPr>
          <p:cNvSpPr txBox="1">
            <a:spLocks/>
          </p:cNvSpPr>
          <p:nvPr/>
        </p:nvSpPr>
        <p:spPr>
          <a:xfrm>
            <a:off x="2362198" y="0"/>
            <a:ext cx="9829800" cy="13715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800" kern="1200">
                <a:solidFill>
                  <a:schemeClr val="tx1"/>
                </a:solidFill>
                <a:latin typeface="+mj-lt"/>
                <a:ea typeface="+mj-ea"/>
                <a:cs typeface="+mj-cs"/>
              </a:defRPr>
            </a:lvl1pPr>
          </a:lstStyle>
          <a:p>
            <a:r>
              <a:rPr lang="en-US" altLang="en-US" sz="3400" b="1" u="none" dirty="0">
                <a:solidFill>
                  <a:srgbClr val="004976"/>
                </a:solidFill>
                <a:latin typeface="Arial" panose="020B0604020202020204" pitchFamily="34" charset="0"/>
                <a:ea typeface="Calibri" panose="020F0502020204030204" pitchFamily="34" charset="0"/>
                <a:cs typeface="Arial" panose="020B0604020202020204" pitchFamily="34" charset="0"/>
              </a:rPr>
              <a:t>Steps to IT Planning</a:t>
            </a:r>
          </a:p>
        </p:txBody>
      </p:sp>
      <p:sp>
        <p:nvSpPr>
          <p:cNvPr id="14" name="Rectangle 10">
            <a:extLst>
              <a:ext uri="{FF2B5EF4-FFF2-40B4-BE49-F238E27FC236}">
                <a16:creationId xmlns:a16="http://schemas.microsoft.com/office/drawing/2014/main" id="{74701EF1-D35D-460A-9100-9ED1310853DB}"/>
              </a:ext>
            </a:extLst>
          </p:cNvPr>
          <p:cNvSpPr>
            <a:spLocks noChangeArrowheads="1"/>
          </p:cNvSpPr>
          <p:nvPr/>
        </p:nvSpPr>
        <p:spPr bwMode="auto">
          <a:xfrm>
            <a:off x="228600" y="1647078"/>
            <a:ext cx="11566566"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A9BACB"/>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9pPr>
          </a:lstStyle>
          <a:p>
            <a:pPr eaLnBrk="1" hangingPunct="1">
              <a:spcBef>
                <a:spcPct val="0"/>
              </a:spcBef>
              <a:buClrTx/>
              <a:buSzTx/>
              <a:buFontTx/>
              <a:buNone/>
            </a:pPr>
            <a:r>
              <a:rPr lang="en-US" altLang="en-US" sz="2600" b="1" u="none" dirty="0">
                <a:solidFill>
                  <a:srgbClr val="004976"/>
                </a:solidFill>
                <a:latin typeface="Arial" panose="020B0604020202020204" pitchFamily="34" charset="0"/>
                <a:cs typeface="Arial" panose="020B0604020202020204" pitchFamily="34" charset="0"/>
              </a:rPr>
              <a:t>Step Six – Electronically Submit the IT Plan to ITS</a:t>
            </a:r>
          </a:p>
          <a:p>
            <a:pPr marL="571500" indent="-342900" eaLnBrk="1" hangingPunct="1">
              <a:spcBef>
                <a:spcPct val="0"/>
              </a:spcBef>
              <a:buClrTx/>
              <a:buSzTx/>
              <a:buFont typeface="Arial" panose="020B0604020202020204" pitchFamily="34" charset="0"/>
              <a:buChar char="•"/>
            </a:pPr>
            <a:r>
              <a:rPr lang="en-US" altLang="en-US" sz="2400" b="1" u="none" dirty="0">
                <a:solidFill>
                  <a:prstClr val="black"/>
                </a:solidFill>
                <a:latin typeface="Arial" panose="020B0604020202020204" pitchFamily="34" charset="0"/>
                <a:cs typeface="Arial" panose="020B0604020202020204" pitchFamily="34" charset="0"/>
              </a:rPr>
              <a:t>Plans are due by September 1 of each calendar year</a:t>
            </a:r>
            <a:endParaRPr lang="en-US" altLang="en-US" sz="2400" u="none" dirty="0">
              <a:solidFill>
                <a:prstClr val="black"/>
              </a:solidFill>
              <a:latin typeface="Arial" panose="020B0604020202020204" pitchFamily="34" charset="0"/>
              <a:cs typeface="Arial" panose="020B0604020202020204" pitchFamily="34" charset="0"/>
            </a:endParaRPr>
          </a:p>
          <a:p>
            <a:pPr eaLnBrk="1" hangingPunct="1">
              <a:spcBef>
                <a:spcPct val="0"/>
              </a:spcBef>
              <a:buClrTx/>
              <a:buSzTx/>
              <a:buFontTx/>
              <a:buNone/>
            </a:pPr>
            <a:endParaRPr lang="en-US" altLang="en-US" sz="1600" b="1" u="none" dirty="0">
              <a:solidFill>
                <a:prstClr val="black"/>
              </a:solidFill>
              <a:latin typeface="Arial" panose="020B0604020202020204" pitchFamily="34" charset="0"/>
              <a:cs typeface="Arial" panose="020B0604020202020204" pitchFamily="34" charset="0"/>
            </a:endParaRPr>
          </a:p>
          <a:p>
            <a:pPr eaLnBrk="1" hangingPunct="1">
              <a:spcBef>
                <a:spcPct val="0"/>
              </a:spcBef>
              <a:buClrTx/>
              <a:buSzTx/>
              <a:buFontTx/>
              <a:buNone/>
            </a:pPr>
            <a:r>
              <a:rPr lang="en-US" altLang="en-US" sz="2400" b="1" u="none" dirty="0">
                <a:solidFill>
                  <a:prstClr val="black"/>
                </a:solidFill>
                <a:latin typeface="Arial" panose="020B0604020202020204" pitchFamily="34" charset="0"/>
                <a:cs typeface="Arial" panose="020B0604020202020204" pitchFamily="34" charset="0"/>
              </a:rPr>
              <a:t>The IT Planning System is a web-based application, available to all Agency Planners. </a:t>
            </a:r>
          </a:p>
          <a:p>
            <a:pPr eaLnBrk="1" hangingPunct="1">
              <a:spcBef>
                <a:spcPct val="0"/>
              </a:spcBef>
              <a:buClrTx/>
              <a:buSzTx/>
              <a:buFontTx/>
              <a:buNone/>
            </a:pPr>
            <a:endParaRPr lang="en-US" altLang="en-US" sz="1800" b="1" u="none" dirty="0">
              <a:solidFill>
                <a:prstClr val="black"/>
              </a:solidFill>
              <a:latin typeface="Arial" panose="020B0604020202020204" pitchFamily="34" charset="0"/>
              <a:cs typeface="Arial" panose="020B0604020202020204" pitchFamily="34" charset="0"/>
            </a:endParaRPr>
          </a:p>
          <a:p>
            <a:pPr eaLnBrk="1" hangingPunct="1">
              <a:spcBef>
                <a:spcPct val="0"/>
              </a:spcBef>
              <a:buClrTx/>
              <a:buSzTx/>
              <a:buFontTx/>
              <a:buNone/>
            </a:pPr>
            <a:r>
              <a:rPr lang="en-US" altLang="en-US" sz="2400" b="1" u="none" dirty="0">
                <a:solidFill>
                  <a:prstClr val="black"/>
                </a:solidFill>
                <a:latin typeface="Arial" panose="020B0604020202020204" pitchFamily="34" charset="0"/>
                <a:cs typeface="Arial" panose="020B0604020202020204" pitchFamily="34" charset="0"/>
              </a:rPr>
              <a:t>The URL for the system is</a:t>
            </a:r>
            <a:r>
              <a:rPr lang="en-US" altLang="en-US" sz="2400" b="1" dirty="0">
                <a:solidFill>
                  <a:prstClr val="black"/>
                </a:solidFill>
                <a:latin typeface="Arial" panose="020B0604020202020204" pitchFamily="34" charset="0"/>
                <a:cs typeface="Arial" panose="020B0604020202020204" pitchFamily="34" charset="0"/>
              </a:rPr>
              <a:t>:</a:t>
            </a:r>
            <a:r>
              <a:rPr lang="en-US" altLang="en-US" sz="2400" b="1" u="none" dirty="0">
                <a:solidFill>
                  <a:prstClr val="black"/>
                </a:solidFill>
                <a:latin typeface="Arial" panose="020B0604020202020204" pitchFamily="34" charset="0"/>
                <a:cs typeface="Arial" panose="020B0604020202020204" pitchFamily="34" charset="0"/>
              </a:rPr>
              <a:t> </a:t>
            </a:r>
            <a:r>
              <a:rPr lang="en-US" altLang="en-US" sz="2400" b="1"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https://techplan.its.ms.gov</a:t>
            </a:r>
            <a:endParaRPr lang="en-US" altLang="en-US" sz="2400" b="1" dirty="0">
              <a:solidFill>
                <a:srgbClr val="0000FF"/>
              </a:solidFill>
              <a:latin typeface="Arial" panose="020B0604020202020204" pitchFamily="34" charset="0"/>
              <a:cs typeface="Arial" panose="020B0604020202020204" pitchFamily="34" charset="0"/>
            </a:endParaRPr>
          </a:p>
          <a:p>
            <a:pPr eaLnBrk="1" hangingPunct="1">
              <a:spcBef>
                <a:spcPct val="0"/>
              </a:spcBef>
              <a:buClrTx/>
              <a:buSzTx/>
              <a:buFontTx/>
              <a:buNone/>
            </a:pPr>
            <a:endParaRPr lang="en-US" altLang="en-US" sz="1800" b="1" dirty="0">
              <a:solidFill>
                <a:srgbClr val="0000FF"/>
              </a:solidFill>
              <a:latin typeface="Arial" panose="020B0604020202020204" pitchFamily="34" charset="0"/>
              <a:cs typeface="Arial" panose="020B0604020202020204" pitchFamily="34" charset="0"/>
            </a:endParaRPr>
          </a:p>
          <a:p>
            <a:pPr eaLnBrk="1" hangingPunct="1">
              <a:spcBef>
                <a:spcPct val="0"/>
              </a:spcBef>
              <a:buClrTx/>
              <a:buSzTx/>
              <a:buFontTx/>
              <a:buNone/>
            </a:pPr>
            <a:r>
              <a:rPr lang="en-US" altLang="en-US" sz="2400" b="1" u="none" dirty="0">
                <a:solidFill>
                  <a:prstClr val="black"/>
                </a:solidFill>
                <a:latin typeface="Arial" panose="020B0604020202020204" pitchFamily="34" charset="0"/>
                <a:cs typeface="Arial" panose="020B0604020202020204" pitchFamily="34" charset="0"/>
              </a:rPr>
              <a:t>Agency Planners should contact ITS for system access and training on the application.</a:t>
            </a:r>
          </a:p>
          <a:p>
            <a:pPr eaLnBrk="1" hangingPunct="1">
              <a:spcBef>
                <a:spcPct val="0"/>
              </a:spcBef>
              <a:buClrTx/>
              <a:buSzTx/>
              <a:buFontTx/>
              <a:buNone/>
            </a:pPr>
            <a:endParaRPr lang="en-US" altLang="en-US" sz="1800" b="1" u="none" dirty="0">
              <a:solidFill>
                <a:prstClr val="black"/>
              </a:solidFill>
              <a:latin typeface="Arial" panose="020B0604020202020204" pitchFamily="34" charset="0"/>
              <a:cs typeface="Arial" panose="020B0604020202020204" pitchFamily="34" charset="0"/>
            </a:endParaRPr>
          </a:p>
          <a:p>
            <a:pPr eaLnBrk="1" hangingPunct="1">
              <a:spcBef>
                <a:spcPct val="0"/>
              </a:spcBef>
              <a:buClrTx/>
              <a:buSzTx/>
              <a:buFontTx/>
              <a:buNone/>
            </a:pPr>
            <a:r>
              <a:rPr lang="en-US" altLang="en-US" sz="2400" b="1" u="none" dirty="0">
                <a:solidFill>
                  <a:prstClr val="black"/>
                </a:solidFill>
                <a:latin typeface="Arial" panose="020B0604020202020204" pitchFamily="34" charset="0"/>
                <a:cs typeface="Arial" panose="020B0604020202020204" pitchFamily="34" charset="0"/>
              </a:rPr>
              <a:t>The ITS Planning staff is available to provide technology planning assistance and training at no cost.</a:t>
            </a:r>
          </a:p>
        </p:txBody>
      </p:sp>
    </p:spTree>
    <p:extLst>
      <p:ext uri="{BB962C8B-B14F-4D97-AF65-F5344CB8AC3E}">
        <p14:creationId xmlns:p14="http://schemas.microsoft.com/office/powerpoint/2010/main" val="2920400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3890DC-3CC5-4BBE-AEBF-3BD8A30FC970}"/>
              </a:ext>
            </a:extLst>
          </p:cNvPr>
          <p:cNvSpPr/>
          <p:nvPr/>
        </p:nvSpPr>
        <p:spPr>
          <a:xfrm>
            <a:off x="0" y="6172200"/>
            <a:ext cx="2286000" cy="457200"/>
          </a:xfrm>
          <a:prstGeom prst="rect">
            <a:avLst/>
          </a:prstGeom>
          <a:solidFill>
            <a:srgbClr val="BD5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D5627"/>
              </a:solidFill>
            </a:endParaRPr>
          </a:p>
        </p:txBody>
      </p:sp>
      <p:sp>
        <p:nvSpPr>
          <p:cNvPr id="3" name="TextBox 2">
            <a:extLst>
              <a:ext uri="{FF2B5EF4-FFF2-40B4-BE49-F238E27FC236}">
                <a16:creationId xmlns:a16="http://schemas.microsoft.com/office/drawing/2014/main" id="{A20AC4CD-D82E-4D93-9A4E-04C3A51E858F}"/>
              </a:ext>
            </a:extLst>
          </p:cNvPr>
          <p:cNvSpPr txBox="1"/>
          <p:nvPr/>
        </p:nvSpPr>
        <p:spPr>
          <a:xfrm>
            <a:off x="228600" y="6204589"/>
            <a:ext cx="1828800" cy="369332"/>
          </a:xfrm>
          <a:prstGeom prst="rect">
            <a:avLst/>
          </a:prstGeom>
          <a:noFill/>
        </p:spPr>
        <p:txBody>
          <a:bodyPr wrap="square" rtlCol="0">
            <a:spAutoFit/>
          </a:bodyPr>
          <a:lstStyle/>
          <a:p>
            <a:pPr algn="ctr"/>
            <a:r>
              <a:rPr lang="en-US" dirty="0">
                <a:solidFill>
                  <a:schemeClr val="bg1"/>
                </a:solidFill>
              </a:rPr>
              <a:t>www.its.ms.gov</a:t>
            </a:r>
          </a:p>
        </p:txBody>
      </p:sp>
      <p:sp>
        <p:nvSpPr>
          <p:cNvPr id="4" name="Rectangle 3">
            <a:extLst>
              <a:ext uri="{FF2B5EF4-FFF2-40B4-BE49-F238E27FC236}">
                <a16:creationId xmlns:a16="http://schemas.microsoft.com/office/drawing/2014/main" id="{6CD3AAA8-8239-47D8-90CF-9EA16553E135}"/>
              </a:ext>
            </a:extLst>
          </p:cNvPr>
          <p:cNvSpPr/>
          <p:nvPr/>
        </p:nvSpPr>
        <p:spPr>
          <a:xfrm>
            <a:off x="2362200" y="6172200"/>
            <a:ext cx="9829800" cy="457200"/>
          </a:xfrm>
          <a:prstGeom prst="rect">
            <a:avLst/>
          </a:prstGeom>
          <a:solidFill>
            <a:srgbClr val="013D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3D5B"/>
              </a:solidFill>
            </a:endParaRPr>
          </a:p>
        </p:txBody>
      </p:sp>
      <p:sp>
        <p:nvSpPr>
          <p:cNvPr id="7" name="TextBox 6">
            <a:extLst>
              <a:ext uri="{FF2B5EF4-FFF2-40B4-BE49-F238E27FC236}">
                <a16:creationId xmlns:a16="http://schemas.microsoft.com/office/drawing/2014/main" id="{51D28EB7-06C3-451D-897E-0E9CED13C582}"/>
              </a:ext>
            </a:extLst>
          </p:cNvPr>
          <p:cNvSpPr txBox="1"/>
          <p:nvPr/>
        </p:nvSpPr>
        <p:spPr>
          <a:xfrm>
            <a:off x="0" y="1371600"/>
            <a:ext cx="2286000" cy="215444"/>
          </a:xfrm>
          <a:prstGeom prst="rect">
            <a:avLst/>
          </a:prstGeom>
          <a:solidFill>
            <a:srgbClr val="BD5627"/>
          </a:solidFill>
        </p:spPr>
        <p:txBody>
          <a:bodyPr wrap="square" rtlCol="0">
            <a:spAutoFit/>
          </a:bodyPr>
          <a:lstStyle/>
          <a:p>
            <a:endParaRPr lang="en-US" sz="800" dirty="0"/>
          </a:p>
        </p:txBody>
      </p:sp>
      <p:sp>
        <p:nvSpPr>
          <p:cNvPr id="8" name="TextBox 7">
            <a:extLst>
              <a:ext uri="{FF2B5EF4-FFF2-40B4-BE49-F238E27FC236}">
                <a16:creationId xmlns:a16="http://schemas.microsoft.com/office/drawing/2014/main" id="{537D7F98-FCC1-4EF4-ACFE-6A005699C86A}"/>
              </a:ext>
            </a:extLst>
          </p:cNvPr>
          <p:cNvSpPr txBox="1"/>
          <p:nvPr/>
        </p:nvSpPr>
        <p:spPr>
          <a:xfrm>
            <a:off x="2362200" y="1371600"/>
            <a:ext cx="9829800" cy="215444"/>
          </a:xfrm>
          <a:prstGeom prst="rect">
            <a:avLst/>
          </a:prstGeom>
          <a:solidFill>
            <a:srgbClr val="013D5B"/>
          </a:solidFill>
        </p:spPr>
        <p:txBody>
          <a:bodyPr wrap="square" rtlCol="0">
            <a:spAutoFit/>
          </a:bodyPr>
          <a:lstStyle/>
          <a:p>
            <a:endParaRPr lang="en-US" sz="800" dirty="0"/>
          </a:p>
        </p:txBody>
      </p:sp>
      <p:pic>
        <p:nvPicPr>
          <p:cNvPr id="9" name="Picture 8">
            <a:extLst>
              <a:ext uri="{FF2B5EF4-FFF2-40B4-BE49-F238E27FC236}">
                <a16:creationId xmlns:a16="http://schemas.microsoft.com/office/drawing/2014/main" id="{C4E466A9-06F0-4AE3-BA1B-3911E20B7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972" y="277536"/>
            <a:ext cx="1656856" cy="1017864"/>
          </a:xfrm>
          <a:prstGeom prst="rect">
            <a:avLst/>
          </a:prstGeom>
        </p:spPr>
      </p:pic>
      <p:sp>
        <p:nvSpPr>
          <p:cNvPr id="13" name="Title 1">
            <a:extLst>
              <a:ext uri="{FF2B5EF4-FFF2-40B4-BE49-F238E27FC236}">
                <a16:creationId xmlns:a16="http://schemas.microsoft.com/office/drawing/2014/main" id="{DEE9FD80-6D07-42E9-A4F8-E0440ACC8AEB}"/>
              </a:ext>
            </a:extLst>
          </p:cNvPr>
          <p:cNvSpPr txBox="1">
            <a:spLocks/>
          </p:cNvSpPr>
          <p:nvPr/>
        </p:nvSpPr>
        <p:spPr>
          <a:xfrm>
            <a:off x="2362198" y="1"/>
            <a:ext cx="9829799"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800" kern="1200">
                <a:solidFill>
                  <a:schemeClr val="tx1"/>
                </a:solidFill>
                <a:latin typeface="+mj-lt"/>
                <a:ea typeface="+mj-ea"/>
                <a:cs typeface="+mj-cs"/>
              </a:defRPr>
            </a:lvl1pPr>
          </a:lstStyle>
          <a:p>
            <a:r>
              <a:rPr lang="en-US" altLang="en-US" sz="3400" b="1" u="none" dirty="0">
                <a:solidFill>
                  <a:srgbClr val="004976"/>
                </a:solidFill>
                <a:latin typeface="Arial" panose="020B0604020202020204" pitchFamily="34" charset="0"/>
                <a:ea typeface="Calibri" panose="020F0502020204030204" pitchFamily="34" charset="0"/>
                <a:cs typeface="Arial" panose="020B0604020202020204" pitchFamily="34" charset="0"/>
              </a:rPr>
              <a:t>TechPlan - The IT Planning System</a:t>
            </a:r>
          </a:p>
        </p:txBody>
      </p:sp>
      <p:pic>
        <p:nvPicPr>
          <p:cNvPr id="14" name="Picture 13">
            <a:extLst>
              <a:ext uri="{FF2B5EF4-FFF2-40B4-BE49-F238E27FC236}">
                <a16:creationId xmlns:a16="http://schemas.microsoft.com/office/drawing/2014/main" id="{D32EAA7F-B9F8-4C68-97AC-3BF29C3E1D53}"/>
              </a:ext>
            </a:extLst>
          </p:cNvPr>
          <p:cNvPicPr>
            <a:picLocks noChangeAspect="1"/>
          </p:cNvPicPr>
          <p:nvPr/>
        </p:nvPicPr>
        <p:blipFill>
          <a:blip r:embed="rId3"/>
          <a:stretch>
            <a:fillRect/>
          </a:stretch>
        </p:blipFill>
        <p:spPr>
          <a:xfrm>
            <a:off x="1286602" y="1663244"/>
            <a:ext cx="9469572" cy="4469307"/>
          </a:xfrm>
          <a:prstGeom prst="rect">
            <a:avLst/>
          </a:prstGeom>
        </p:spPr>
      </p:pic>
    </p:spTree>
    <p:extLst>
      <p:ext uri="{BB962C8B-B14F-4D97-AF65-F5344CB8AC3E}">
        <p14:creationId xmlns:p14="http://schemas.microsoft.com/office/powerpoint/2010/main" val="2610852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3890DC-3CC5-4BBE-AEBF-3BD8A30FC970}"/>
              </a:ext>
            </a:extLst>
          </p:cNvPr>
          <p:cNvSpPr/>
          <p:nvPr/>
        </p:nvSpPr>
        <p:spPr>
          <a:xfrm>
            <a:off x="0" y="6172200"/>
            <a:ext cx="2286000" cy="457200"/>
          </a:xfrm>
          <a:prstGeom prst="rect">
            <a:avLst/>
          </a:prstGeom>
          <a:solidFill>
            <a:srgbClr val="BD5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D5627"/>
              </a:solidFill>
            </a:endParaRPr>
          </a:p>
        </p:txBody>
      </p:sp>
      <p:sp>
        <p:nvSpPr>
          <p:cNvPr id="3" name="TextBox 2">
            <a:extLst>
              <a:ext uri="{FF2B5EF4-FFF2-40B4-BE49-F238E27FC236}">
                <a16:creationId xmlns:a16="http://schemas.microsoft.com/office/drawing/2014/main" id="{A20AC4CD-D82E-4D93-9A4E-04C3A51E858F}"/>
              </a:ext>
            </a:extLst>
          </p:cNvPr>
          <p:cNvSpPr txBox="1"/>
          <p:nvPr/>
        </p:nvSpPr>
        <p:spPr>
          <a:xfrm>
            <a:off x="228600" y="6204589"/>
            <a:ext cx="1828800" cy="369332"/>
          </a:xfrm>
          <a:prstGeom prst="rect">
            <a:avLst/>
          </a:prstGeom>
          <a:noFill/>
        </p:spPr>
        <p:txBody>
          <a:bodyPr wrap="square" rtlCol="0">
            <a:spAutoFit/>
          </a:bodyPr>
          <a:lstStyle/>
          <a:p>
            <a:pPr algn="ctr"/>
            <a:r>
              <a:rPr lang="en-US" dirty="0">
                <a:solidFill>
                  <a:schemeClr val="bg1"/>
                </a:solidFill>
              </a:rPr>
              <a:t>www.its.ms.gov</a:t>
            </a:r>
          </a:p>
        </p:txBody>
      </p:sp>
      <p:sp>
        <p:nvSpPr>
          <p:cNvPr id="4" name="Rectangle 3">
            <a:extLst>
              <a:ext uri="{FF2B5EF4-FFF2-40B4-BE49-F238E27FC236}">
                <a16:creationId xmlns:a16="http://schemas.microsoft.com/office/drawing/2014/main" id="{6CD3AAA8-8239-47D8-90CF-9EA16553E135}"/>
              </a:ext>
            </a:extLst>
          </p:cNvPr>
          <p:cNvSpPr/>
          <p:nvPr/>
        </p:nvSpPr>
        <p:spPr>
          <a:xfrm>
            <a:off x="2362200" y="6172200"/>
            <a:ext cx="9829800" cy="457200"/>
          </a:xfrm>
          <a:prstGeom prst="rect">
            <a:avLst/>
          </a:prstGeom>
          <a:solidFill>
            <a:srgbClr val="013D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3D5B"/>
              </a:solidFill>
            </a:endParaRPr>
          </a:p>
        </p:txBody>
      </p:sp>
      <p:sp>
        <p:nvSpPr>
          <p:cNvPr id="7" name="TextBox 6">
            <a:extLst>
              <a:ext uri="{FF2B5EF4-FFF2-40B4-BE49-F238E27FC236}">
                <a16:creationId xmlns:a16="http://schemas.microsoft.com/office/drawing/2014/main" id="{51D28EB7-06C3-451D-897E-0E9CED13C582}"/>
              </a:ext>
            </a:extLst>
          </p:cNvPr>
          <p:cNvSpPr txBox="1"/>
          <p:nvPr/>
        </p:nvSpPr>
        <p:spPr>
          <a:xfrm>
            <a:off x="0" y="1371600"/>
            <a:ext cx="2286000" cy="215444"/>
          </a:xfrm>
          <a:prstGeom prst="rect">
            <a:avLst/>
          </a:prstGeom>
          <a:solidFill>
            <a:srgbClr val="BD5627"/>
          </a:solidFill>
        </p:spPr>
        <p:txBody>
          <a:bodyPr wrap="square" rtlCol="0">
            <a:spAutoFit/>
          </a:bodyPr>
          <a:lstStyle/>
          <a:p>
            <a:endParaRPr lang="en-US" sz="800" dirty="0"/>
          </a:p>
        </p:txBody>
      </p:sp>
      <p:sp>
        <p:nvSpPr>
          <p:cNvPr id="8" name="TextBox 7">
            <a:extLst>
              <a:ext uri="{FF2B5EF4-FFF2-40B4-BE49-F238E27FC236}">
                <a16:creationId xmlns:a16="http://schemas.microsoft.com/office/drawing/2014/main" id="{537D7F98-FCC1-4EF4-ACFE-6A005699C86A}"/>
              </a:ext>
            </a:extLst>
          </p:cNvPr>
          <p:cNvSpPr txBox="1"/>
          <p:nvPr/>
        </p:nvSpPr>
        <p:spPr>
          <a:xfrm>
            <a:off x="2362200" y="1371600"/>
            <a:ext cx="9829800" cy="215444"/>
          </a:xfrm>
          <a:prstGeom prst="rect">
            <a:avLst/>
          </a:prstGeom>
          <a:solidFill>
            <a:srgbClr val="013D5B"/>
          </a:solidFill>
        </p:spPr>
        <p:txBody>
          <a:bodyPr wrap="square" rtlCol="0">
            <a:spAutoFit/>
          </a:bodyPr>
          <a:lstStyle/>
          <a:p>
            <a:endParaRPr lang="en-US" sz="800" dirty="0"/>
          </a:p>
        </p:txBody>
      </p:sp>
      <p:pic>
        <p:nvPicPr>
          <p:cNvPr id="9" name="Picture 8">
            <a:extLst>
              <a:ext uri="{FF2B5EF4-FFF2-40B4-BE49-F238E27FC236}">
                <a16:creationId xmlns:a16="http://schemas.microsoft.com/office/drawing/2014/main" id="{C4E466A9-06F0-4AE3-BA1B-3911E20B7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972" y="277536"/>
            <a:ext cx="1656856" cy="1017864"/>
          </a:xfrm>
          <a:prstGeom prst="rect">
            <a:avLst/>
          </a:prstGeom>
        </p:spPr>
      </p:pic>
      <p:sp>
        <p:nvSpPr>
          <p:cNvPr id="13" name="Title 1">
            <a:extLst>
              <a:ext uri="{FF2B5EF4-FFF2-40B4-BE49-F238E27FC236}">
                <a16:creationId xmlns:a16="http://schemas.microsoft.com/office/drawing/2014/main" id="{6E17B68E-2BCC-4B05-9483-4F6CDD82E95F}"/>
              </a:ext>
            </a:extLst>
          </p:cNvPr>
          <p:cNvSpPr txBox="1">
            <a:spLocks/>
          </p:cNvSpPr>
          <p:nvPr/>
        </p:nvSpPr>
        <p:spPr>
          <a:xfrm>
            <a:off x="2362198" y="0"/>
            <a:ext cx="9829799"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800" kern="1200">
                <a:solidFill>
                  <a:schemeClr val="tx1"/>
                </a:solidFill>
                <a:latin typeface="+mj-lt"/>
                <a:ea typeface="+mj-ea"/>
                <a:cs typeface="+mj-cs"/>
              </a:defRPr>
            </a:lvl1pPr>
          </a:lstStyle>
          <a:p>
            <a:r>
              <a:rPr lang="en-US" altLang="en-US" sz="3400" b="1" u="none" dirty="0">
                <a:solidFill>
                  <a:srgbClr val="004976"/>
                </a:solidFill>
                <a:latin typeface="Arial" panose="020B0604020202020204" pitchFamily="34" charset="0"/>
                <a:ea typeface="Calibri" panose="020F0502020204030204" pitchFamily="34" charset="0"/>
                <a:cs typeface="Arial" panose="020B0604020202020204" pitchFamily="34" charset="0"/>
              </a:rPr>
              <a:t>TechPlan - The IT Planning System</a:t>
            </a:r>
          </a:p>
        </p:txBody>
      </p:sp>
      <p:pic>
        <p:nvPicPr>
          <p:cNvPr id="14" name="Picture 13">
            <a:extLst>
              <a:ext uri="{FF2B5EF4-FFF2-40B4-BE49-F238E27FC236}">
                <a16:creationId xmlns:a16="http://schemas.microsoft.com/office/drawing/2014/main" id="{49F41B39-74D5-4AE0-99A9-09EFC4B9CD85}"/>
              </a:ext>
            </a:extLst>
          </p:cNvPr>
          <p:cNvPicPr>
            <a:picLocks noChangeAspect="1"/>
          </p:cNvPicPr>
          <p:nvPr/>
        </p:nvPicPr>
        <p:blipFill>
          <a:blip r:embed="rId3"/>
          <a:stretch>
            <a:fillRect/>
          </a:stretch>
        </p:blipFill>
        <p:spPr>
          <a:xfrm>
            <a:off x="1292088" y="1663244"/>
            <a:ext cx="9442174" cy="4431561"/>
          </a:xfrm>
          <a:prstGeom prst="rect">
            <a:avLst/>
          </a:prstGeom>
        </p:spPr>
      </p:pic>
    </p:spTree>
    <p:extLst>
      <p:ext uri="{BB962C8B-B14F-4D97-AF65-F5344CB8AC3E}">
        <p14:creationId xmlns:p14="http://schemas.microsoft.com/office/powerpoint/2010/main" val="2203387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3890DC-3CC5-4BBE-AEBF-3BD8A30FC970}"/>
              </a:ext>
            </a:extLst>
          </p:cNvPr>
          <p:cNvSpPr/>
          <p:nvPr/>
        </p:nvSpPr>
        <p:spPr>
          <a:xfrm>
            <a:off x="0" y="6172200"/>
            <a:ext cx="2286000" cy="457200"/>
          </a:xfrm>
          <a:prstGeom prst="rect">
            <a:avLst/>
          </a:prstGeom>
          <a:solidFill>
            <a:srgbClr val="BD5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D5627"/>
              </a:solidFill>
            </a:endParaRPr>
          </a:p>
        </p:txBody>
      </p:sp>
      <p:sp>
        <p:nvSpPr>
          <p:cNvPr id="3" name="TextBox 2">
            <a:extLst>
              <a:ext uri="{FF2B5EF4-FFF2-40B4-BE49-F238E27FC236}">
                <a16:creationId xmlns:a16="http://schemas.microsoft.com/office/drawing/2014/main" id="{A20AC4CD-D82E-4D93-9A4E-04C3A51E858F}"/>
              </a:ext>
            </a:extLst>
          </p:cNvPr>
          <p:cNvSpPr txBox="1"/>
          <p:nvPr/>
        </p:nvSpPr>
        <p:spPr>
          <a:xfrm>
            <a:off x="228600" y="6204589"/>
            <a:ext cx="1828800" cy="369332"/>
          </a:xfrm>
          <a:prstGeom prst="rect">
            <a:avLst/>
          </a:prstGeom>
          <a:noFill/>
        </p:spPr>
        <p:txBody>
          <a:bodyPr wrap="square" rtlCol="0">
            <a:spAutoFit/>
          </a:bodyPr>
          <a:lstStyle/>
          <a:p>
            <a:pPr algn="ctr"/>
            <a:r>
              <a:rPr lang="en-US" dirty="0">
                <a:solidFill>
                  <a:schemeClr val="bg1"/>
                </a:solidFill>
              </a:rPr>
              <a:t>www.its.ms.gov</a:t>
            </a:r>
          </a:p>
        </p:txBody>
      </p:sp>
      <p:sp>
        <p:nvSpPr>
          <p:cNvPr id="4" name="Rectangle 3">
            <a:extLst>
              <a:ext uri="{FF2B5EF4-FFF2-40B4-BE49-F238E27FC236}">
                <a16:creationId xmlns:a16="http://schemas.microsoft.com/office/drawing/2014/main" id="{6CD3AAA8-8239-47D8-90CF-9EA16553E135}"/>
              </a:ext>
            </a:extLst>
          </p:cNvPr>
          <p:cNvSpPr/>
          <p:nvPr/>
        </p:nvSpPr>
        <p:spPr>
          <a:xfrm>
            <a:off x="2362200" y="6172200"/>
            <a:ext cx="9829800" cy="457200"/>
          </a:xfrm>
          <a:prstGeom prst="rect">
            <a:avLst/>
          </a:prstGeom>
          <a:solidFill>
            <a:srgbClr val="013D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3D5B"/>
              </a:solidFill>
            </a:endParaRPr>
          </a:p>
        </p:txBody>
      </p:sp>
      <p:sp>
        <p:nvSpPr>
          <p:cNvPr id="7" name="TextBox 6">
            <a:extLst>
              <a:ext uri="{FF2B5EF4-FFF2-40B4-BE49-F238E27FC236}">
                <a16:creationId xmlns:a16="http://schemas.microsoft.com/office/drawing/2014/main" id="{51D28EB7-06C3-451D-897E-0E9CED13C582}"/>
              </a:ext>
            </a:extLst>
          </p:cNvPr>
          <p:cNvSpPr txBox="1"/>
          <p:nvPr/>
        </p:nvSpPr>
        <p:spPr>
          <a:xfrm>
            <a:off x="0" y="1371600"/>
            <a:ext cx="2286000" cy="215444"/>
          </a:xfrm>
          <a:prstGeom prst="rect">
            <a:avLst/>
          </a:prstGeom>
          <a:solidFill>
            <a:srgbClr val="BD5627"/>
          </a:solidFill>
        </p:spPr>
        <p:txBody>
          <a:bodyPr wrap="square" rtlCol="0">
            <a:spAutoFit/>
          </a:bodyPr>
          <a:lstStyle/>
          <a:p>
            <a:endParaRPr lang="en-US" sz="800" dirty="0"/>
          </a:p>
        </p:txBody>
      </p:sp>
      <p:sp>
        <p:nvSpPr>
          <p:cNvPr id="8" name="TextBox 7">
            <a:extLst>
              <a:ext uri="{FF2B5EF4-FFF2-40B4-BE49-F238E27FC236}">
                <a16:creationId xmlns:a16="http://schemas.microsoft.com/office/drawing/2014/main" id="{537D7F98-FCC1-4EF4-ACFE-6A005699C86A}"/>
              </a:ext>
            </a:extLst>
          </p:cNvPr>
          <p:cNvSpPr txBox="1"/>
          <p:nvPr/>
        </p:nvSpPr>
        <p:spPr>
          <a:xfrm>
            <a:off x="2362200" y="1371600"/>
            <a:ext cx="9829800" cy="215444"/>
          </a:xfrm>
          <a:prstGeom prst="rect">
            <a:avLst/>
          </a:prstGeom>
          <a:solidFill>
            <a:srgbClr val="013D5B"/>
          </a:solidFill>
        </p:spPr>
        <p:txBody>
          <a:bodyPr wrap="square" rtlCol="0">
            <a:spAutoFit/>
          </a:bodyPr>
          <a:lstStyle/>
          <a:p>
            <a:endParaRPr lang="en-US" sz="800" dirty="0"/>
          </a:p>
        </p:txBody>
      </p:sp>
      <p:pic>
        <p:nvPicPr>
          <p:cNvPr id="9" name="Picture 8">
            <a:extLst>
              <a:ext uri="{FF2B5EF4-FFF2-40B4-BE49-F238E27FC236}">
                <a16:creationId xmlns:a16="http://schemas.microsoft.com/office/drawing/2014/main" id="{C4E466A9-06F0-4AE3-BA1B-3911E20B7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972" y="277536"/>
            <a:ext cx="1656856" cy="1017864"/>
          </a:xfrm>
          <a:prstGeom prst="rect">
            <a:avLst/>
          </a:prstGeom>
        </p:spPr>
      </p:pic>
      <p:sp>
        <p:nvSpPr>
          <p:cNvPr id="11" name="Title 1">
            <a:extLst>
              <a:ext uri="{FF2B5EF4-FFF2-40B4-BE49-F238E27FC236}">
                <a16:creationId xmlns:a16="http://schemas.microsoft.com/office/drawing/2014/main" id="{EB110670-6291-4680-AD8B-742FEDF83332}"/>
              </a:ext>
            </a:extLst>
          </p:cNvPr>
          <p:cNvSpPr txBox="1">
            <a:spLocks/>
          </p:cNvSpPr>
          <p:nvPr/>
        </p:nvSpPr>
        <p:spPr>
          <a:xfrm>
            <a:off x="2362200" y="1"/>
            <a:ext cx="9829800" cy="1371599"/>
          </a:xfrm>
          <a:prstGeom prst="rect">
            <a:avLst/>
          </a:prstGeom>
        </p:spPr>
        <p:txBody>
          <a:bodyPr anchor="ctr" anchorCtr="0">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400" b="1" dirty="0">
                <a:solidFill>
                  <a:srgbClr val="004976"/>
                </a:solidFill>
                <a:latin typeface="Arial" panose="020B0604020202020204" pitchFamily="34" charset="0"/>
                <a:ea typeface="Calibri" pitchFamily="34" charset="0"/>
                <a:cs typeface="Arial" panose="020B0604020202020204" pitchFamily="34" charset="0"/>
              </a:rPr>
              <a:t>Topics Covered</a:t>
            </a:r>
            <a:endParaRPr lang="en-US" sz="3400" b="1" dirty="0">
              <a:solidFill>
                <a:srgbClr val="004976"/>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F48EA2C3-86CA-496B-B149-1A9BEDF50070}"/>
              </a:ext>
            </a:extLst>
          </p:cNvPr>
          <p:cNvSpPr/>
          <p:nvPr/>
        </p:nvSpPr>
        <p:spPr>
          <a:xfrm>
            <a:off x="185056" y="1901991"/>
            <a:ext cx="11821887" cy="3170099"/>
          </a:xfrm>
          <a:prstGeom prst="rect">
            <a:avLst/>
          </a:prstGeom>
        </p:spPr>
        <p:txBody>
          <a:bodyPr wrap="square">
            <a:spAutoFit/>
          </a:bodyPr>
          <a:lstStyle/>
          <a:p>
            <a:pPr lvl="0"/>
            <a:r>
              <a:rPr lang="en-US" sz="2400" b="1" u="none" dirty="0">
                <a:latin typeface="Arial" panose="020B0604020202020204" pitchFamily="34" charset="0"/>
                <a:cs typeface="Arial" panose="020B0604020202020204" pitchFamily="34" charset="0"/>
              </a:rPr>
              <a:t>ITS Statute:  </a:t>
            </a:r>
            <a:r>
              <a:rPr lang="en-US" sz="2400" u="none"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R</a:t>
            </a:r>
            <a:r>
              <a:rPr lang="en-US" sz="2400" u="none" dirty="0">
                <a:latin typeface="Arial" panose="020B0604020202020204" pitchFamily="34" charset="0"/>
                <a:cs typeface="Arial" panose="020B0604020202020204" pitchFamily="34" charset="0"/>
              </a:rPr>
              <a:t>esponsibility and authority for planning</a:t>
            </a:r>
          </a:p>
          <a:p>
            <a:pPr lvl="0"/>
            <a:endParaRPr lang="en-US" sz="2400" u="none" dirty="0">
              <a:latin typeface="Arial" panose="020B0604020202020204" pitchFamily="34" charset="0"/>
              <a:cs typeface="Arial" panose="020B0604020202020204" pitchFamily="34" charset="0"/>
            </a:endParaRPr>
          </a:p>
          <a:p>
            <a:pPr lvl="0"/>
            <a:r>
              <a:rPr lang="en-US" sz="2400" b="1" u="none" dirty="0">
                <a:latin typeface="Arial" panose="020B0604020202020204" pitchFamily="34" charset="0"/>
                <a:cs typeface="Arial" panose="020B0604020202020204" pitchFamily="34" charset="0"/>
              </a:rPr>
              <a:t>Why Plan:</a:t>
            </a:r>
            <a:r>
              <a:rPr lang="en-US" sz="2400" u="none" dirty="0">
                <a:latin typeface="Arial" panose="020B0604020202020204" pitchFamily="34" charset="0"/>
                <a:cs typeface="Arial" panose="020B0604020202020204" pitchFamily="34" charset="0"/>
              </a:rPr>
              <a:t>			        Budget, funding, and technology needs</a:t>
            </a:r>
          </a:p>
          <a:p>
            <a:pPr lvl="0"/>
            <a:endParaRPr lang="en-US" sz="2400" u="none" dirty="0">
              <a:latin typeface="Arial" panose="020B0604020202020204" pitchFamily="34" charset="0"/>
              <a:cs typeface="Arial" panose="020B0604020202020204" pitchFamily="34" charset="0"/>
            </a:endParaRPr>
          </a:p>
          <a:p>
            <a:pPr lvl="0"/>
            <a:r>
              <a:rPr lang="en-US" sz="2400" b="1" u="none" dirty="0">
                <a:latin typeface="Arial" panose="020B0604020202020204" pitchFamily="34" charset="0"/>
                <a:cs typeface="Arial" panose="020B0604020202020204" pitchFamily="34" charset="0"/>
              </a:rPr>
              <a:t>Planning Process:</a:t>
            </a:r>
            <a:r>
              <a:rPr lang="en-US" sz="2400" u="none"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P</a:t>
            </a:r>
            <a:r>
              <a:rPr lang="en-US" sz="2400" u="none" dirty="0">
                <a:latin typeface="Arial" panose="020B0604020202020204" pitchFamily="34" charset="0"/>
                <a:cs typeface="Arial" panose="020B0604020202020204" pitchFamily="34" charset="0"/>
              </a:rPr>
              <a:t>lanning team, program objectives and priorities, 				        and business case</a:t>
            </a:r>
          </a:p>
          <a:p>
            <a:pPr lvl="0"/>
            <a:endParaRPr lang="en-US" sz="2400" u="none" dirty="0">
              <a:latin typeface="Arial" panose="020B0604020202020204" pitchFamily="34" charset="0"/>
              <a:cs typeface="Arial" panose="020B0604020202020204" pitchFamily="34" charset="0"/>
            </a:endParaRPr>
          </a:p>
          <a:p>
            <a:pPr lvl="0"/>
            <a:r>
              <a:rPr lang="en-US" sz="2400" b="1" u="none" dirty="0">
                <a:latin typeface="Arial" panose="020B0604020202020204" pitchFamily="34" charset="0"/>
                <a:cs typeface="Arial" panose="020B0604020202020204" pitchFamily="34" charset="0"/>
              </a:rPr>
              <a:t>ITS Online Planning System:</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R</a:t>
            </a:r>
            <a:r>
              <a:rPr lang="en-US" sz="2400" u="none" dirty="0">
                <a:latin typeface="Arial" panose="020B0604020202020204" pitchFamily="34" charset="0"/>
                <a:cs typeface="Arial" panose="020B0604020202020204" pitchFamily="34" charset="0"/>
              </a:rPr>
              <a:t>equirements and the review and approval process</a:t>
            </a:r>
          </a:p>
          <a:p>
            <a:pPr lvl="0"/>
            <a:endParaRPr lang="en-US" sz="800" u="none" dirty="0">
              <a:latin typeface="+mn-lt"/>
              <a:cs typeface="Arial" panose="020B0604020202020204" pitchFamily="34" charset="0"/>
            </a:endParaRPr>
          </a:p>
        </p:txBody>
      </p:sp>
    </p:spTree>
    <p:extLst>
      <p:ext uri="{BB962C8B-B14F-4D97-AF65-F5344CB8AC3E}">
        <p14:creationId xmlns:p14="http://schemas.microsoft.com/office/powerpoint/2010/main" val="32563852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3890DC-3CC5-4BBE-AEBF-3BD8A30FC970}"/>
              </a:ext>
            </a:extLst>
          </p:cNvPr>
          <p:cNvSpPr/>
          <p:nvPr/>
        </p:nvSpPr>
        <p:spPr>
          <a:xfrm>
            <a:off x="0" y="6172200"/>
            <a:ext cx="2286000" cy="457200"/>
          </a:xfrm>
          <a:prstGeom prst="rect">
            <a:avLst/>
          </a:prstGeom>
          <a:solidFill>
            <a:srgbClr val="BD5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D5627"/>
              </a:solidFill>
            </a:endParaRPr>
          </a:p>
        </p:txBody>
      </p:sp>
      <p:sp>
        <p:nvSpPr>
          <p:cNvPr id="3" name="TextBox 2">
            <a:extLst>
              <a:ext uri="{FF2B5EF4-FFF2-40B4-BE49-F238E27FC236}">
                <a16:creationId xmlns:a16="http://schemas.microsoft.com/office/drawing/2014/main" id="{A20AC4CD-D82E-4D93-9A4E-04C3A51E858F}"/>
              </a:ext>
            </a:extLst>
          </p:cNvPr>
          <p:cNvSpPr txBox="1"/>
          <p:nvPr/>
        </p:nvSpPr>
        <p:spPr>
          <a:xfrm>
            <a:off x="228600" y="6204589"/>
            <a:ext cx="1828800" cy="369332"/>
          </a:xfrm>
          <a:prstGeom prst="rect">
            <a:avLst/>
          </a:prstGeom>
          <a:noFill/>
        </p:spPr>
        <p:txBody>
          <a:bodyPr wrap="square" rtlCol="0">
            <a:spAutoFit/>
          </a:bodyPr>
          <a:lstStyle/>
          <a:p>
            <a:pPr algn="ctr"/>
            <a:r>
              <a:rPr lang="en-US" dirty="0">
                <a:solidFill>
                  <a:schemeClr val="bg1"/>
                </a:solidFill>
              </a:rPr>
              <a:t>www.its.ms.gov</a:t>
            </a:r>
          </a:p>
        </p:txBody>
      </p:sp>
      <p:sp>
        <p:nvSpPr>
          <p:cNvPr id="4" name="Rectangle 3">
            <a:extLst>
              <a:ext uri="{FF2B5EF4-FFF2-40B4-BE49-F238E27FC236}">
                <a16:creationId xmlns:a16="http://schemas.microsoft.com/office/drawing/2014/main" id="{6CD3AAA8-8239-47D8-90CF-9EA16553E135}"/>
              </a:ext>
            </a:extLst>
          </p:cNvPr>
          <p:cNvSpPr/>
          <p:nvPr/>
        </p:nvSpPr>
        <p:spPr>
          <a:xfrm>
            <a:off x="2362200" y="6172200"/>
            <a:ext cx="9829800" cy="457200"/>
          </a:xfrm>
          <a:prstGeom prst="rect">
            <a:avLst/>
          </a:prstGeom>
          <a:solidFill>
            <a:srgbClr val="013D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3D5B"/>
              </a:solidFill>
            </a:endParaRPr>
          </a:p>
        </p:txBody>
      </p:sp>
      <p:sp>
        <p:nvSpPr>
          <p:cNvPr id="7" name="TextBox 6">
            <a:extLst>
              <a:ext uri="{FF2B5EF4-FFF2-40B4-BE49-F238E27FC236}">
                <a16:creationId xmlns:a16="http://schemas.microsoft.com/office/drawing/2014/main" id="{51D28EB7-06C3-451D-897E-0E9CED13C582}"/>
              </a:ext>
            </a:extLst>
          </p:cNvPr>
          <p:cNvSpPr txBox="1"/>
          <p:nvPr/>
        </p:nvSpPr>
        <p:spPr>
          <a:xfrm>
            <a:off x="0" y="1371600"/>
            <a:ext cx="2286000" cy="215444"/>
          </a:xfrm>
          <a:prstGeom prst="rect">
            <a:avLst/>
          </a:prstGeom>
          <a:solidFill>
            <a:srgbClr val="BD5627"/>
          </a:solidFill>
        </p:spPr>
        <p:txBody>
          <a:bodyPr wrap="square" rtlCol="0">
            <a:spAutoFit/>
          </a:bodyPr>
          <a:lstStyle/>
          <a:p>
            <a:endParaRPr lang="en-US" sz="800" dirty="0"/>
          </a:p>
        </p:txBody>
      </p:sp>
      <p:sp>
        <p:nvSpPr>
          <p:cNvPr id="8" name="TextBox 7">
            <a:extLst>
              <a:ext uri="{FF2B5EF4-FFF2-40B4-BE49-F238E27FC236}">
                <a16:creationId xmlns:a16="http://schemas.microsoft.com/office/drawing/2014/main" id="{537D7F98-FCC1-4EF4-ACFE-6A005699C86A}"/>
              </a:ext>
            </a:extLst>
          </p:cNvPr>
          <p:cNvSpPr txBox="1"/>
          <p:nvPr/>
        </p:nvSpPr>
        <p:spPr>
          <a:xfrm>
            <a:off x="2362200" y="1371600"/>
            <a:ext cx="9829800" cy="215444"/>
          </a:xfrm>
          <a:prstGeom prst="rect">
            <a:avLst/>
          </a:prstGeom>
          <a:solidFill>
            <a:srgbClr val="013D5B"/>
          </a:solidFill>
        </p:spPr>
        <p:txBody>
          <a:bodyPr wrap="square" rtlCol="0">
            <a:spAutoFit/>
          </a:bodyPr>
          <a:lstStyle/>
          <a:p>
            <a:endParaRPr lang="en-US" sz="800" dirty="0"/>
          </a:p>
        </p:txBody>
      </p:sp>
      <p:pic>
        <p:nvPicPr>
          <p:cNvPr id="9" name="Picture 8">
            <a:extLst>
              <a:ext uri="{FF2B5EF4-FFF2-40B4-BE49-F238E27FC236}">
                <a16:creationId xmlns:a16="http://schemas.microsoft.com/office/drawing/2014/main" id="{C4E466A9-06F0-4AE3-BA1B-3911E20B7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972" y="277536"/>
            <a:ext cx="1656856" cy="1017864"/>
          </a:xfrm>
          <a:prstGeom prst="rect">
            <a:avLst/>
          </a:prstGeom>
        </p:spPr>
      </p:pic>
      <p:sp>
        <p:nvSpPr>
          <p:cNvPr id="13" name="Title 1">
            <a:extLst>
              <a:ext uri="{FF2B5EF4-FFF2-40B4-BE49-F238E27FC236}">
                <a16:creationId xmlns:a16="http://schemas.microsoft.com/office/drawing/2014/main" id="{F02AAFE2-3CE8-4CA1-8F35-691D3F73FA7B}"/>
              </a:ext>
            </a:extLst>
          </p:cNvPr>
          <p:cNvSpPr txBox="1">
            <a:spLocks/>
          </p:cNvSpPr>
          <p:nvPr/>
        </p:nvSpPr>
        <p:spPr>
          <a:xfrm>
            <a:off x="2362198" y="0"/>
            <a:ext cx="9829800"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800" kern="1200">
                <a:solidFill>
                  <a:schemeClr val="tx1"/>
                </a:solidFill>
                <a:latin typeface="+mj-lt"/>
                <a:ea typeface="+mj-ea"/>
                <a:cs typeface="+mj-cs"/>
              </a:defRPr>
            </a:lvl1pPr>
          </a:lstStyle>
          <a:p>
            <a:r>
              <a:rPr lang="en-US" altLang="en-US" sz="3400" b="1" u="none" dirty="0">
                <a:solidFill>
                  <a:srgbClr val="004976"/>
                </a:solidFill>
                <a:latin typeface="Arial" panose="020B0604020202020204" pitchFamily="34" charset="0"/>
                <a:ea typeface="Calibri" panose="020F0502020204030204" pitchFamily="34" charset="0"/>
                <a:cs typeface="Arial" panose="020B0604020202020204" pitchFamily="34" charset="0"/>
              </a:rPr>
              <a:t>TechPlan - The IT Planning System</a:t>
            </a:r>
          </a:p>
        </p:txBody>
      </p:sp>
      <p:sp>
        <p:nvSpPr>
          <p:cNvPr id="14" name="TextBox 13">
            <a:extLst>
              <a:ext uri="{FF2B5EF4-FFF2-40B4-BE49-F238E27FC236}">
                <a16:creationId xmlns:a16="http://schemas.microsoft.com/office/drawing/2014/main" id="{C4F612BD-2690-41E3-BEC6-9732AE77D5B5}"/>
              </a:ext>
            </a:extLst>
          </p:cNvPr>
          <p:cNvSpPr txBox="1"/>
          <p:nvPr/>
        </p:nvSpPr>
        <p:spPr>
          <a:xfrm>
            <a:off x="201385" y="1662264"/>
            <a:ext cx="8610600" cy="492443"/>
          </a:xfrm>
          <a:prstGeom prst="rect">
            <a:avLst/>
          </a:prstGeom>
          <a:noFill/>
        </p:spPr>
        <p:txBody>
          <a:bodyPr wrap="square" rtlCol="0">
            <a:spAutoFit/>
          </a:bodyPr>
          <a:lstStyle/>
          <a:p>
            <a:r>
              <a:rPr lang="en-US" sz="2600" b="1" u="none" dirty="0">
                <a:solidFill>
                  <a:srgbClr val="004976"/>
                </a:solidFill>
                <a:latin typeface="Arial" panose="020B0604020202020204" pitchFamily="34" charset="0"/>
                <a:cs typeface="Arial" panose="020B0604020202020204" pitchFamily="34" charset="0"/>
              </a:rPr>
              <a:t>Security and Disaster Recovery Planning</a:t>
            </a:r>
          </a:p>
        </p:txBody>
      </p:sp>
      <p:sp>
        <p:nvSpPr>
          <p:cNvPr id="15" name="TextBox 14">
            <a:extLst>
              <a:ext uri="{FF2B5EF4-FFF2-40B4-BE49-F238E27FC236}">
                <a16:creationId xmlns:a16="http://schemas.microsoft.com/office/drawing/2014/main" id="{3D3E7D2D-F707-475B-9ED1-0319177E5BAC}"/>
              </a:ext>
            </a:extLst>
          </p:cNvPr>
          <p:cNvSpPr txBox="1"/>
          <p:nvPr/>
        </p:nvSpPr>
        <p:spPr>
          <a:xfrm>
            <a:off x="435428" y="2113593"/>
            <a:ext cx="11473543" cy="3385542"/>
          </a:xfrm>
          <a:prstGeom prst="rect">
            <a:avLst/>
          </a:prstGeom>
          <a:noFill/>
        </p:spPr>
        <p:txBody>
          <a:bodyPr wrap="square" rtlCol="0">
            <a:spAutoFit/>
          </a:bodyPr>
          <a:lstStyle/>
          <a:p>
            <a:pPr marL="285750" indent="-285750">
              <a:buFont typeface="Arial" panose="020B0604020202020204" pitchFamily="34" charset="0"/>
              <a:buChar char="•"/>
            </a:pPr>
            <a:r>
              <a:rPr lang="en-US" sz="2400" b="1" u="none" dirty="0">
                <a:latin typeface="Arial" panose="020B0604020202020204" pitchFamily="34" charset="0"/>
                <a:cs typeface="Arial" panose="020B0604020202020204" pitchFamily="34" charset="0"/>
              </a:rPr>
              <a:t>Does your agency have a current agency specific IT Security Policy?</a:t>
            </a:r>
          </a:p>
          <a:p>
            <a:endParaRPr lang="en-US" sz="600" b="1" u="non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b="1" u="none" dirty="0">
                <a:latin typeface="Arial" panose="020B0604020202020204" pitchFamily="34" charset="0"/>
                <a:cs typeface="Arial" panose="020B0604020202020204" pitchFamily="34" charset="0"/>
              </a:rPr>
              <a:t>When was your agency’s most recent third-party IT Security Assessment?</a:t>
            </a:r>
          </a:p>
          <a:p>
            <a:endParaRPr lang="en-US" sz="600" b="1" u="non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b="1" u="none" dirty="0">
                <a:latin typeface="Arial" panose="020B0604020202020204" pitchFamily="34" charset="0"/>
                <a:cs typeface="Arial" panose="020B0604020202020204" pitchFamily="34" charset="0"/>
              </a:rPr>
              <a:t>Who is your agency’s designated IT Security Officer?</a:t>
            </a:r>
          </a:p>
          <a:p>
            <a:endParaRPr lang="en-US" sz="600" b="1" u="non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b="1" u="none" dirty="0">
                <a:latin typeface="Arial" panose="020B0604020202020204" pitchFamily="34" charset="0"/>
                <a:cs typeface="Arial" panose="020B0604020202020204" pitchFamily="34" charset="0"/>
              </a:rPr>
              <a:t>Has your agency implemented a Security Awareness Program?</a:t>
            </a:r>
          </a:p>
          <a:p>
            <a:endParaRPr lang="en-US" sz="600" b="1" u="non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b="1" u="none" dirty="0">
                <a:latin typeface="Arial" panose="020B0604020202020204" pitchFamily="34" charset="0"/>
                <a:cs typeface="Arial" panose="020B0604020202020204" pitchFamily="34" charset="0"/>
              </a:rPr>
              <a:t>Does your agency have a current IT Disaster Recovery and/or Business Continuity Plan in place?</a:t>
            </a:r>
          </a:p>
          <a:p>
            <a:endParaRPr lang="en-US" sz="600" b="1" u="non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b="1" u="none" dirty="0">
                <a:latin typeface="Arial" panose="020B0604020202020204" pitchFamily="34" charset="0"/>
                <a:cs typeface="Arial" panose="020B0604020202020204" pitchFamily="34" charset="0"/>
              </a:rPr>
              <a:t>What was the date of your agency’s most recent IT Disaster Recovery test?</a:t>
            </a:r>
          </a:p>
          <a:p>
            <a:endParaRPr lang="en-US" sz="1600" b="1" u="none" dirty="0">
              <a:latin typeface="Calibri" panose="020F0502020204030204" pitchFamily="34" charset="0"/>
            </a:endParaRPr>
          </a:p>
        </p:txBody>
      </p:sp>
    </p:spTree>
    <p:extLst>
      <p:ext uri="{BB962C8B-B14F-4D97-AF65-F5344CB8AC3E}">
        <p14:creationId xmlns:p14="http://schemas.microsoft.com/office/powerpoint/2010/main" val="4223781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3890DC-3CC5-4BBE-AEBF-3BD8A30FC970}"/>
              </a:ext>
            </a:extLst>
          </p:cNvPr>
          <p:cNvSpPr/>
          <p:nvPr/>
        </p:nvSpPr>
        <p:spPr>
          <a:xfrm>
            <a:off x="0" y="6172200"/>
            <a:ext cx="2286000" cy="457200"/>
          </a:xfrm>
          <a:prstGeom prst="rect">
            <a:avLst/>
          </a:prstGeom>
          <a:solidFill>
            <a:srgbClr val="BD5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D5627"/>
              </a:solidFill>
            </a:endParaRPr>
          </a:p>
        </p:txBody>
      </p:sp>
      <p:sp>
        <p:nvSpPr>
          <p:cNvPr id="3" name="TextBox 2">
            <a:extLst>
              <a:ext uri="{FF2B5EF4-FFF2-40B4-BE49-F238E27FC236}">
                <a16:creationId xmlns:a16="http://schemas.microsoft.com/office/drawing/2014/main" id="{A20AC4CD-D82E-4D93-9A4E-04C3A51E858F}"/>
              </a:ext>
            </a:extLst>
          </p:cNvPr>
          <p:cNvSpPr txBox="1"/>
          <p:nvPr/>
        </p:nvSpPr>
        <p:spPr>
          <a:xfrm>
            <a:off x="228600" y="6204589"/>
            <a:ext cx="1828800" cy="369332"/>
          </a:xfrm>
          <a:prstGeom prst="rect">
            <a:avLst/>
          </a:prstGeom>
          <a:noFill/>
        </p:spPr>
        <p:txBody>
          <a:bodyPr wrap="square" rtlCol="0">
            <a:spAutoFit/>
          </a:bodyPr>
          <a:lstStyle/>
          <a:p>
            <a:pPr algn="ctr"/>
            <a:r>
              <a:rPr lang="en-US" dirty="0">
                <a:solidFill>
                  <a:schemeClr val="bg1"/>
                </a:solidFill>
              </a:rPr>
              <a:t>www.its.ms.gov</a:t>
            </a:r>
          </a:p>
        </p:txBody>
      </p:sp>
      <p:sp>
        <p:nvSpPr>
          <p:cNvPr id="4" name="Rectangle 3">
            <a:extLst>
              <a:ext uri="{FF2B5EF4-FFF2-40B4-BE49-F238E27FC236}">
                <a16:creationId xmlns:a16="http://schemas.microsoft.com/office/drawing/2014/main" id="{6CD3AAA8-8239-47D8-90CF-9EA16553E135}"/>
              </a:ext>
            </a:extLst>
          </p:cNvPr>
          <p:cNvSpPr/>
          <p:nvPr/>
        </p:nvSpPr>
        <p:spPr>
          <a:xfrm>
            <a:off x="2362200" y="6172200"/>
            <a:ext cx="9829800" cy="457200"/>
          </a:xfrm>
          <a:prstGeom prst="rect">
            <a:avLst/>
          </a:prstGeom>
          <a:solidFill>
            <a:srgbClr val="013D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3D5B"/>
              </a:solidFill>
            </a:endParaRPr>
          </a:p>
        </p:txBody>
      </p:sp>
      <p:sp>
        <p:nvSpPr>
          <p:cNvPr id="7" name="TextBox 6">
            <a:extLst>
              <a:ext uri="{FF2B5EF4-FFF2-40B4-BE49-F238E27FC236}">
                <a16:creationId xmlns:a16="http://schemas.microsoft.com/office/drawing/2014/main" id="{51D28EB7-06C3-451D-897E-0E9CED13C582}"/>
              </a:ext>
            </a:extLst>
          </p:cNvPr>
          <p:cNvSpPr txBox="1"/>
          <p:nvPr/>
        </p:nvSpPr>
        <p:spPr>
          <a:xfrm>
            <a:off x="0" y="1371600"/>
            <a:ext cx="2286000" cy="215444"/>
          </a:xfrm>
          <a:prstGeom prst="rect">
            <a:avLst/>
          </a:prstGeom>
          <a:solidFill>
            <a:srgbClr val="BD5627"/>
          </a:solidFill>
        </p:spPr>
        <p:txBody>
          <a:bodyPr wrap="square" rtlCol="0">
            <a:spAutoFit/>
          </a:bodyPr>
          <a:lstStyle/>
          <a:p>
            <a:endParaRPr lang="en-US" sz="800" dirty="0"/>
          </a:p>
        </p:txBody>
      </p:sp>
      <p:sp>
        <p:nvSpPr>
          <p:cNvPr id="8" name="TextBox 7">
            <a:extLst>
              <a:ext uri="{FF2B5EF4-FFF2-40B4-BE49-F238E27FC236}">
                <a16:creationId xmlns:a16="http://schemas.microsoft.com/office/drawing/2014/main" id="{537D7F98-FCC1-4EF4-ACFE-6A005699C86A}"/>
              </a:ext>
            </a:extLst>
          </p:cNvPr>
          <p:cNvSpPr txBox="1"/>
          <p:nvPr/>
        </p:nvSpPr>
        <p:spPr>
          <a:xfrm>
            <a:off x="2362200" y="1371600"/>
            <a:ext cx="9829800" cy="215444"/>
          </a:xfrm>
          <a:prstGeom prst="rect">
            <a:avLst/>
          </a:prstGeom>
          <a:solidFill>
            <a:srgbClr val="013D5B"/>
          </a:solidFill>
        </p:spPr>
        <p:txBody>
          <a:bodyPr wrap="square" rtlCol="0">
            <a:spAutoFit/>
          </a:bodyPr>
          <a:lstStyle/>
          <a:p>
            <a:endParaRPr lang="en-US" sz="800" dirty="0"/>
          </a:p>
        </p:txBody>
      </p:sp>
      <p:pic>
        <p:nvPicPr>
          <p:cNvPr id="9" name="Picture 8">
            <a:extLst>
              <a:ext uri="{FF2B5EF4-FFF2-40B4-BE49-F238E27FC236}">
                <a16:creationId xmlns:a16="http://schemas.microsoft.com/office/drawing/2014/main" id="{C4E466A9-06F0-4AE3-BA1B-3911E20B7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972" y="277536"/>
            <a:ext cx="1656856" cy="1017864"/>
          </a:xfrm>
          <a:prstGeom prst="rect">
            <a:avLst/>
          </a:prstGeom>
        </p:spPr>
      </p:pic>
      <p:sp>
        <p:nvSpPr>
          <p:cNvPr id="13" name="Title 1">
            <a:extLst>
              <a:ext uri="{FF2B5EF4-FFF2-40B4-BE49-F238E27FC236}">
                <a16:creationId xmlns:a16="http://schemas.microsoft.com/office/drawing/2014/main" id="{84DC3CA0-28D2-4FFB-814F-4736E9F8827A}"/>
              </a:ext>
            </a:extLst>
          </p:cNvPr>
          <p:cNvSpPr txBox="1">
            <a:spLocks/>
          </p:cNvSpPr>
          <p:nvPr/>
        </p:nvSpPr>
        <p:spPr>
          <a:xfrm>
            <a:off x="2362200" y="0"/>
            <a:ext cx="9829800"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800" kern="1200">
                <a:solidFill>
                  <a:schemeClr val="tx1"/>
                </a:solidFill>
                <a:latin typeface="+mj-lt"/>
                <a:ea typeface="+mj-ea"/>
                <a:cs typeface="+mj-cs"/>
              </a:defRPr>
            </a:lvl1pPr>
          </a:lstStyle>
          <a:p>
            <a:r>
              <a:rPr lang="en-US" altLang="en-US" sz="3400" b="1" u="none" dirty="0">
                <a:solidFill>
                  <a:srgbClr val="004976"/>
                </a:solidFill>
                <a:latin typeface="Arial" panose="020B0604020202020204" pitchFamily="34" charset="0"/>
                <a:ea typeface="Calibri" panose="020F0502020204030204" pitchFamily="34" charset="0"/>
                <a:cs typeface="Arial" panose="020B0604020202020204" pitchFamily="34" charset="0"/>
              </a:rPr>
              <a:t>IT Security Risk Assessment</a:t>
            </a:r>
          </a:p>
        </p:txBody>
      </p:sp>
      <p:sp>
        <p:nvSpPr>
          <p:cNvPr id="14" name="TextBox 13">
            <a:extLst>
              <a:ext uri="{FF2B5EF4-FFF2-40B4-BE49-F238E27FC236}">
                <a16:creationId xmlns:a16="http://schemas.microsoft.com/office/drawing/2014/main" id="{E4D038EF-F1F0-4B20-9B1E-58AD47DB6E58}"/>
              </a:ext>
            </a:extLst>
          </p:cNvPr>
          <p:cNvSpPr txBox="1"/>
          <p:nvPr/>
        </p:nvSpPr>
        <p:spPr>
          <a:xfrm>
            <a:off x="228600" y="1663244"/>
            <a:ext cx="11549743" cy="3877985"/>
          </a:xfrm>
          <a:prstGeom prst="rect">
            <a:avLst/>
          </a:prstGeom>
          <a:noFill/>
        </p:spPr>
        <p:txBody>
          <a:bodyPr wrap="square" rtlCol="0">
            <a:spAutoFit/>
          </a:bodyPr>
          <a:lstStyle/>
          <a:p>
            <a:r>
              <a:rPr lang="en-US" sz="2400" b="1" u="none" dirty="0">
                <a:solidFill>
                  <a:prstClr val="black"/>
                </a:solidFill>
                <a:latin typeface="Arial" panose="020B0604020202020204" pitchFamily="34" charset="0"/>
                <a:ea typeface="Calibri"/>
                <a:cs typeface="Arial" panose="020B0604020202020204" pitchFamily="34" charset="0"/>
              </a:rPr>
              <a:t>The State of Mississippi Enterprise Security Policy includes a mandatory requirement for agencies to obtain an IT Security Risk Assessment from a third-party security consultant once every three years.</a:t>
            </a:r>
          </a:p>
          <a:p>
            <a:endParaRPr lang="en-US" sz="1200" b="1" u="none" dirty="0">
              <a:solidFill>
                <a:prstClr val="black"/>
              </a:solidFill>
              <a:latin typeface="Arial" panose="020B0604020202020204" pitchFamily="34" charset="0"/>
              <a:ea typeface="Calibri"/>
              <a:cs typeface="Arial" panose="020B0604020202020204" pitchFamily="34" charset="0"/>
            </a:endParaRPr>
          </a:p>
          <a:p>
            <a:pPr>
              <a:spcBef>
                <a:spcPts val="1200"/>
              </a:spcBef>
            </a:pPr>
            <a:r>
              <a:rPr lang="en-US" sz="2400" b="1" u="none" dirty="0">
                <a:solidFill>
                  <a:prstClr val="black"/>
                </a:solidFill>
                <a:latin typeface="Arial" panose="020B0604020202020204" pitchFamily="34" charset="0"/>
                <a:ea typeface="Calibri"/>
                <a:cs typeface="Arial" panose="020B0604020202020204" pitchFamily="34" charset="0"/>
              </a:rPr>
              <a:t>An IT Security Risk Assessment is considered to be a fundamental process for increasing the security posture of an organization.  </a:t>
            </a:r>
          </a:p>
          <a:p>
            <a:pPr>
              <a:spcBef>
                <a:spcPts val="1200"/>
              </a:spcBef>
            </a:pPr>
            <a:endParaRPr lang="en-US" sz="200" b="1" u="none" dirty="0">
              <a:solidFill>
                <a:prstClr val="black"/>
              </a:solidFill>
              <a:latin typeface="Arial" panose="020B0604020202020204" pitchFamily="34" charset="0"/>
              <a:ea typeface="Calibri"/>
              <a:cs typeface="Arial" panose="020B0604020202020204" pitchFamily="34" charset="0"/>
            </a:endParaRPr>
          </a:p>
          <a:p>
            <a:pPr>
              <a:spcBef>
                <a:spcPts val="1200"/>
              </a:spcBef>
            </a:pPr>
            <a:r>
              <a:rPr lang="en-US" sz="2400" b="1" u="none" dirty="0">
                <a:solidFill>
                  <a:prstClr val="black"/>
                </a:solidFill>
                <a:latin typeface="Arial" panose="020B0604020202020204" pitchFamily="34" charset="0"/>
                <a:ea typeface="Calibri"/>
                <a:cs typeface="Arial" panose="020B0604020202020204" pitchFamily="34" charset="0"/>
              </a:rPr>
              <a:t>For more information, please visit the ITS website’s Security Division page at: </a:t>
            </a:r>
            <a:r>
              <a:rPr lang="en-US" sz="2400" b="1" u="none" dirty="0">
                <a:solidFill>
                  <a:srgbClr val="0000FF"/>
                </a:solidFill>
                <a:latin typeface="Arial" panose="020B0604020202020204" pitchFamily="34" charset="0"/>
                <a:ea typeface="Calibri"/>
                <a:cs typeface="Arial" panose="020B0604020202020204" pitchFamily="34" charset="0"/>
                <a:hlinkClick r:id="rId3">
                  <a:extLst>
                    <a:ext uri="{A12FA001-AC4F-418D-AE19-62706E023703}">
                      <ahyp:hlinkClr xmlns:ahyp="http://schemas.microsoft.com/office/drawing/2018/hyperlinkcolor" val="tx"/>
                    </a:ext>
                  </a:extLst>
                </a:hlinkClick>
              </a:rPr>
              <a:t>https://www.its.ms.gov/services/security</a:t>
            </a:r>
            <a:r>
              <a:rPr lang="en-US" sz="2400" b="1" u="none" dirty="0">
                <a:latin typeface="Arial" panose="020B0604020202020204" pitchFamily="34" charset="0"/>
                <a:ea typeface="Calibri"/>
                <a:cs typeface="Arial" panose="020B0604020202020204" pitchFamily="34" charset="0"/>
              </a:rPr>
              <a:t>.  </a:t>
            </a:r>
          </a:p>
          <a:p>
            <a:pPr>
              <a:spcBef>
                <a:spcPts val="1200"/>
              </a:spcBef>
            </a:pPr>
            <a:r>
              <a:rPr lang="en-US" sz="2400" b="1" dirty="0">
                <a:latin typeface="Arial" panose="020B0604020202020204" pitchFamily="34" charset="0"/>
                <a:ea typeface="Calibri"/>
                <a:cs typeface="Arial" panose="020B0604020202020204" pitchFamily="34" charset="0"/>
              </a:rPr>
              <a:t>O</a:t>
            </a:r>
            <a:r>
              <a:rPr lang="en-US" sz="2400" b="1" u="none" dirty="0">
                <a:latin typeface="Arial" panose="020B0604020202020204" pitchFamily="34" charset="0"/>
                <a:ea typeface="Calibri"/>
                <a:cs typeface="Arial" panose="020B0604020202020204" pitchFamily="34" charset="0"/>
              </a:rPr>
              <a:t>r you may email </a:t>
            </a:r>
            <a:r>
              <a:rPr lang="en-US" sz="2400" b="1" u="none" dirty="0">
                <a:solidFill>
                  <a:prstClr val="black"/>
                </a:solidFill>
                <a:latin typeface="Arial" panose="020B0604020202020204" pitchFamily="34" charset="0"/>
                <a:ea typeface="Calibri"/>
                <a:cs typeface="Arial" panose="020B0604020202020204" pitchFamily="34" charset="0"/>
              </a:rPr>
              <a:t>Jay White at </a:t>
            </a:r>
            <a:r>
              <a:rPr lang="en-US" sz="2400" b="1" u="none" dirty="0">
                <a:solidFill>
                  <a:srgbClr val="0000FF"/>
                </a:solidFill>
                <a:latin typeface="Arial" panose="020B0604020202020204" pitchFamily="34" charset="0"/>
                <a:ea typeface="Calibri"/>
                <a:cs typeface="Arial" panose="020B0604020202020204" pitchFamily="34" charset="0"/>
                <a:hlinkClick r:id="rId4">
                  <a:extLst>
                    <a:ext uri="{A12FA001-AC4F-418D-AE19-62706E023703}">
                      <ahyp:hlinkClr xmlns:ahyp="http://schemas.microsoft.com/office/drawing/2018/hyperlinkcolor" val="tx"/>
                    </a:ext>
                  </a:extLst>
                </a:hlinkClick>
              </a:rPr>
              <a:t>jay.white@its.ms.gov</a:t>
            </a:r>
            <a:r>
              <a:rPr lang="en-US" sz="2400" b="1" u="none" dirty="0">
                <a:solidFill>
                  <a:srgbClr val="0000FF"/>
                </a:solidFill>
                <a:latin typeface="Arial" panose="020B0604020202020204" pitchFamily="34" charset="0"/>
                <a:ea typeface="Calibri"/>
                <a:cs typeface="Arial" panose="020B0604020202020204" pitchFamily="34" charset="0"/>
              </a:rPr>
              <a:t> </a:t>
            </a:r>
            <a:r>
              <a:rPr lang="en-US" sz="2400" b="1" u="none" dirty="0">
                <a:solidFill>
                  <a:prstClr val="black"/>
                </a:solidFill>
                <a:latin typeface="Arial" panose="020B0604020202020204" pitchFamily="34" charset="0"/>
                <a:ea typeface="Calibri"/>
                <a:cs typeface="Arial" panose="020B0604020202020204" pitchFamily="34" charset="0"/>
              </a:rPr>
              <a:t>or phone at 601-432-8000.</a:t>
            </a:r>
          </a:p>
        </p:txBody>
      </p:sp>
    </p:spTree>
    <p:extLst>
      <p:ext uri="{BB962C8B-B14F-4D97-AF65-F5344CB8AC3E}">
        <p14:creationId xmlns:p14="http://schemas.microsoft.com/office/powerpoint/2010/main" val="3737426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3890DC-3CC5-4BBE-AEBF-3BD8A30FC970}"/>
              </a:ext>
            </a:extLst>
          </p:cNvPr>
          <p:cNvSpPr/>
          <p:nvPr/>
        </p:nvSpPr>
        <p:spPr>
          <a:xfrm>
            <a:off x="0" y="6172200"/>
            <a:ext cx="2286000" cy="457200"/>
          </a:xfrm>
          <a:prstGeom prst="rect">
            <a:avLst/>
          </a:prstGeom>
          <a:solidFill>
            <a:srgbClr val="BD5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D5627"/>
              </a:solidFill>
            </a:endParaRPr>
          </a:p>
        </p:txBody>
      </p:sp>
      <p:sp>
        <p:nvSpPr>
          <p:cNvPr id="3" name="TextBox 2">
            <a:extLst>
              <a:ext uri="{FF2B5EF4-FFF2-40B4-BE49-F238E27FC236}">
                <a16:creationId xmlns:a16="http://schemas.microsoft.com/office/drawing/2014/main" id="{A20AC4CD-D82E-4D93-9A4E-04C3A51E858F}"/>
              </a:ext>
            </a:extLst>
          </p:cNvPr>
          <p:cNvSpPr txBox="1"/>
          <p:nvPr/>
        </p:nvSpPr>
        <p:spPr>
          <a:xfrm>
            <a:off x="228600" y="6204589"/>
            <a:ext cx="1828800" cy="369332"/>
          </a:xfrm>
          <a:prstGeom prst="rect">
            <a:avLst/>
          </a:prstGeom>
          <a:noFill/>
        </p:spPr>
        <p:txBody>
          <a:bodyPr wrap="square" rtlCol="0">
            <a:spAutoFit/>
          </a:bodyPr>
          <a:lstStyle/>
          <a:p>
            <a:pPr algn="ctr"/>
            <a:r>
              <a:rPr lang="en-US" dirty="0">
                <a:solidFill>
                  <a:schemeClr val="bg1"/>
                </a:solidFill>
              </a:rPr>
              <a:t>www.its.ms.gov</a:t>
            </a:r>
          </a:p>
        </p:txBody>
      </p:sp>
      <p:sp>
        <p:nvSpPr>
          <p:cNvPr id="4" name="Rectangle 3">
            <a:extLst>
              <a:ext uri="{FF2B5EF4-FFF2-40B4-BE49-F238E27FC236}">
                <a16:creationId xmlns:a16="http://schemas.microsoft.com/office/drawing/2014/main" id="{6CD3AAA8-8239-47D8-90CF-9EA16553E135}"/>
              </a:ext>
            </a:extLst>
          </p:cNvPr>
          <p:cNvSpPr/>
          <p:nvPr/>
        </p:nvSpPr>
        <p:spPr>
          <a:xfrm>
            <a:off x="2362200" y="6172200"/>
            <a:ext cx="9829800" cy="457200"/>
          </a:xfrm>
          <a:prstGeom prst="rect">
            <a:avLst/>
          </a:prstGeom>
          <a:solidFill>
            <a:srgbClr val="013D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3D5B"/>
              </a:solidFill>
            </a:endParaRPr>
          </a:p>
        </p:txBody>
      </p:sp>
      <p:sp>
        <p:nvSpPr>
          <p:cNvPr id="7" name="TextBox 6">
            <a:extLst>
              <a:ext uri="{FF2B5EF4-FFF2-40B4-BE49-F238E27FC236}">
                <a16:creationId xmlns:a16="http://schemas.microsoft.com/office/drawing/2014/main" id="{51D28EB7-06C3-451D-897E-0E9CED13C582}"/>
              </a:ext>
            </a:extLst>
          </p:cNvPr>
          <p:cNvSpPr txBox="1"/>
          <p:nvPr/>
        </p:nvSpPr>
        <p:spPr>
          <a:xfrm>
            <a:off x="0" y="1371600"/>
            <a:ext cx="2286000" cy="215444"/>
          </a:xfrm>
          <a:prstGeom prst="rect">
            <a:avLst/>
          </a:prstGeom>
          <a:solidFill>
            <a:srgbClr val="BD5627"/>
          </a:solidFill>
        </p:spPr>
        <p:txBody>
          <a:bodyPr wrap="square" rtlCol="0">
            <a:spAutoFit/>
          </a:bodyPr>
          <a:lstStyle/>
          <a:p>
            <a:endParaRPr lang="en-US" sz="800" dirty="0"/>
          </a:p>
        </p:txBody>
      </p:sp>
      <p:sp>
        <p:nvSpPr>
          <p:cNvPr id="8" name="TextBox 7">
            <a:extLst>
              <a:ext uri="{FF2B5EF4-FFF2-40B4-BE49-F238E27FC236}">
                <a16:creationId xmlns:a16="http://schemas.microsoft.com/office/drawing/2014/main" id="{537D7F98-FCC1-4EF4-ACFE-6A005699C86A}"/>
              </a:ext>
            </a:extLst>
          </p:cNvPr>
          <p:cNvSpPr txBox="1"/>
          <p:nvPr/>
        </p:nvSpPr>
        <p:spPr>
          <a:xfrm>
            <a:off x="2362200" y="1371600"/>
            <a:ext cx="9829800" cy="215444"/>
          </a:xfrm>
          <a:prstGeom prst="rect">
            <a:avLst/>
          </a:prstGeom>
          <a:solidFill>
            <a:srgbClr val="013D5B"/>
          </a:solidFill>
        </p:spPr>
        <p:txBody>
          <a:bodyPr wrap="square" rtlCol="0">
            <a:spAutoFit/>
          </a:bodyPr>
          <a:lstStyle/>
          <a:p>
            <a:endParaRPr lang="en-US" sz="800" dirty="0"/>
          </a:p>
        </p:txBody>
      </p:sp>
      <p:pic>
        <p:nvPicPr>
          <p:cNvPr id="9" name="Picture 8">
            <a:extLst>
              <a:ext uri="{FF2B5EF4-FFF2-40B4-BE49-F238E27FC236}">
                <a16:creationId xmlns:a16="http://schemas.microsoft.com/office/drawing/2014/main" id="{C4E466A9-06F0-4AE3-BA1B-3911E20B7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972" y="277536"/>
            <a:ext cx="1656856" cy="1017864"/>
          </a:xfrm>
          <a:prstGeom prst="rect">
            <a:avLst/>
          </a:prstGeom>
        </p:spPr>
      </p:pic>
      <p:sp>
        <p:nvSpPr>
          <p:cNvPr id="13" name="Title 1">
            <a:extLst>
              <a:ext uri="{FF2B5EF4-FFF2-40B4-BE49-F238E27FC236}">
                <a16:creationId xmlns:a16="http://schemas.microsoft.com/office/drawing/2014/main" id="{E031BD13-165A-4458-9D8F-220E87399CEF}"/>
              </a:ext>
            </a:extLst>
          </p:cNvPr>
          <p:cNvSpPr txBox="1">
            <a:spLocks/>
          </p:cNvSpPr>
          <p:nvPr/>
        </p:nvSpPr>
        <p:spPr>
          <a:xfrm>
            <a:off x="2362200" y="0"/>
            <a:ext cx="9829800" cy="135394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800" kern="1200">
                <a:solidFill>
                  <a:schemeClr val="tx1"/>
                </a:solidFill>
                <a:latin typeface="+mj-lt"/>
                <a:ea typeface="+mj-ea"/>
                <a:cs typeface="+mj-cs"/>
              </a:defRPr>
            </a:lvl1pPr>
          </a:lstStyle>
          <a:p>
            <a:r>
              <a:rPr lang="en-US" altLang="en-US" sz="3400" b="1" u="none" dirty="0">
                <a:solidFill>
                  <a:srgbClr val="004976"/>
                </a:solidFill>
                <a:latin typeface="Arial" panose="020B0604020202020204" pitchFamily="34" charset="0"/>
                <a:ea typeface="Calibri" panose="020F0502020204030204" pitchFamily="34" charset="0"/>
                <a:cs typeface="Arial" panose="020B0604020202020204" pitchFamily="34" charset="0"/>
              </a:rPr>
              <a:t>Projects Requiring ITS Board Approval</a:t>
            </a:r>
          </a:p>
        </p:txBody>
      </p:sp>
      <p:sp>
        <p:nvSpPr>
          <p:cNvPr id="14" name="TextBox 13">
            <a:extLst>
              <a:ext uri="{FF2B5EF4-FFF2-40B4-BE49-F238E27FC236}">
                <a16:creationId xmlns:a16="http://schemas.microsoft.com/office/drawing/2014/main" id="{3894AAD7-17CA-4670-8913-795BA882C833}"/>
              </a:ext>
            </a:extLst>
          </p:cNvPr>
          <p:cNvSpPr txBox="1"/>
          <p:nvPr/>
        </p:nvSpPr>
        <p:spPr>
          <a:xfrm>
            <a:off x="228600" y="1670961"/>
            <a:ext cx="11756571" cy="4478149"/>
          </a:xfrm>
          <a:prstGeom prst="rect">
            <a:avLst/>
          </a:prstGeom>
          <a:noFill/>
        </p:spPr>
        <p:txBody>
          <a:bodyPr wrap="square" rtlCol="0">
            <a:spAutoFit/>
          </a:bodyPr>
          <a:lstStyle/>
          <a:p>
            <a:r>
              <a:rPr lang="en-US" sz="2400" b="1" u="none" dirty="0">
                <a:solidFill>
                  <a:prstClr val="black"/>
                </a:solidFill>
                <a:latin typeface="Arial" panose="020B0604020202020204" pitchFamily="34" charset="0"/>
                <a:ea typeface="Calibri"/>
                <a:cs typeface="Arial" panose="020B0604020202020204" pitchFamily="34" charset="0"/>
              </a:rPr>
              <a:t>The ITS Board is charged in state statute with the responsibility of maximizing the use and benefit of information technology by state agencies, boards, commissions, and public universities.  </a:t>
            </a:r>
          </a:p>
          <a:p>
            <a:endParaRPr lang="en-US" sz="1500" b="1" u="none" dirty="0">
              <a:solidFill>
                <a:prstClr val="black"/>
              </a:solidFill>
              <a:latin typeface="Arial" panose="020B0604020202020204" pitchFamily="34" charset="0"/>
              <a:ea typeface="Calibri"/>
              <a:cs typeface="Arial" panose="020B0604020202020204" pitchFamily="34" charset="0"/>
            </a:endParaRPr>
          </a:p>
          <a:p>
            <a:r>
              <a:rPr lang="en-US" sz="2400" b="1" u="none" dirty="0">
                <a:solidFill>
                  <a:prstClr val="black"/>
                </a:solidFill>
                <a:latin typeface="Arial" panose="020B0604020202020204" pitchFamily="34" charset="0"/>
                <a:ea typeface="Calibri"/>
                <a:cs typeface="Arial" panose="020B0604020202020204" pitchFamily="34" charset="0"/>
              </a:rPr>
              <a:t>The ITS Board requires agencies to comply with the following prior to presenting technology projects for approval:</a:t>
            </a:r>
          </a:p>
          <a:p>
            <a:endParaRPr lang="en-US" sz="600" b="1" u="none" dirty="0">
              <a:solidFill>
                <a:prstClr val="black"/>
              </a:solidFill>
              <a:latin typeface="Arial" panose="020B0604020202020204" pitchFamily="34" charset="0"/>
              <a:ea typeface="Calibri"/>
              <a:cs typeface="Arial" panose="020B0604020202020204" pitchFamily="34" charset="0"/>
            </a:endParaRPr>
          </a:p>
          <a:p>
            <a:pPr marL="576263" indent="-342900">
              <a:buFont typeface="Arial" panose="020B0604020202020204" pitchFamily="34" charset="0"/>
              <a:buChar char="•"/>
            </a:pPr>
            <a:r>
              <a:rPr lang="en-US" sz="2400" b="1" u="none" dirty="0">
                <a:solidFill>
                  <a:prstClr val="black"/>
                </a:solidFill>
                <a:latin typeface="Arial" panose="020B0604020202020204" pitchFamily="34" charset="0"/>
                <a:ea typeface="Calibri"/>
                <a:cs typeface="Arial" panose="020B0604020202020204" pitchFamily="34" charset="0"/>
              </a:rPr>
              <a:t>The project must be approved in the agency’s IT Plan</a:t>
            </a:r>
          </a:p>
          <a:p>
            <a:pPr marL="576263" indent="-342900">
              <a:buFont typeface="Arial" panose="020B0604020202020204" pitchFamily="34" charset="0"/>
              <a:buChar char="•"/>
            </a:pPr>
            <a:r>
              <a:rPr lang="en-US" sz="2400" b="1" u="none" dirty="0">
                <a:solidFill>
                  <a:prstClr val="black"/>
                </a:solidFill>
                <a:latin typeface="Arial" panose="020B0604020202020204" pitchFamily="34" charset="0"/>
                <a:ea typeface="Calibri"/>
                <a:cs typeface="Arial" panose="020B0604020202020204" pitchFamily="34" charset="0"/>
              </a:rPr>
              <a:t>The agency must be in compliance with the State of Mississippi Enterprise Security Policy and have obtained an IT Security Risk Assessment with three years of the presentation to the ITS Board</a:t>
            </a:r>
          </a:p>
          <a:p>
            <a:pPr marL="576263" indent="-342900">
              <a:buFont typeface="Arial" panose="020B0604020202020204" pitchFamily="34" charset="0"/>
              <a:buChar char="•"/>
            </a:pPr>
            <a:r>
              <a:rPr lang="en-US" sz="2400" b="1" u="none" dirty="0">
                <a:solidFill>
                  <a:prstClr val="black"/>
                </a:solidFill>
                <a:latin typeface="Arial" panose="020B0604020202020204" pitchFamily="34" charset="0"/>
                <a:ea typeface="Calibri"/>
                <a:cs typeface="Arial" panose="020B0604020202020204" pitchFamily="34" charset="0"/>
              </a:rPr>
              <a:t>The agency must submit a completed IT Business Case to accompany the project to the ITS Board for approval</a:t>
            </a:r>
          </a:p>
        </p:txBody>
      </p:sp>
    </p:spTree>
    <p:extLst>
      <p:ext uri="{BB962C8B-B14F-4D97-AF65-F5344CB8AC3E}">
        <p14:creationId xmlns:p14="http://schemas.microsoft.com/office/powerpoint/2010/main" val="3514528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3890DC-3CC5-4BBE-AEBF-3BD8A30FC970}"/>
              </a:ext>
            </a:extLst>
          </p:cNvPr>
          <p:cNvSpPr/>
          <p:nvPr/>
        </p:nvSpPr>
        <p:spPr>
          <a:xfrm>
            <a:off x="0" y="6172200"/>
            <a:ext cx="2286000" cy="457200"/>
          </a:xfrm>
          <a:prstGeom prst="rect">
            <a:avLst/>
          </a:prstGeom>
          <a:solidFill>
            <a:srgbClr val="BD5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D5627"/>
              </a:solidFill>
            </a:endParaRPr>
          </a:p>
        </p:txBody>
      </p:sp>
      <p:sp>
        <p:nvSpPr>
          <p:cNvPr id="3" name="TextBox 2">
            <a:extLst>
              <a:ext uri="{FF2B5EF4-FFF2-40B4-BE49-F238E27FC236}">
                <a16:creationId xmlns:a16="http://schemas.microsoft.com/office/drawing/2014/main" id="{A20AC4CD-D82E-4D93-9A4E-04C3A51E858F}"/>
              </a:ext>
            </a:extLst>
          </p:cNvPr>
          <p:cNvSpPr txBox="1"/>
          <p:nvPr/>
        </p:nvSpPr>
        <p:spPr>
          <a:xfrm>
            <a:off x="228600" y="6204589"/>
            <a:ext cx="1828800" cy="369332"/>
          </a:xfrm>
          <a:prstGeom prst="rect">
            <a:avLst/>
          </a:prstGeom>
          <a:noFill/>
        </p:spPr>
        <p:txBody>
          <a:bodyPr wrap="square" rtlCol="0">
            <a:spAutoFit/>
          </a:bodyPr>
          <a:lstStyle/>
          <a:p>
            <a:pPr algn="ctr"/>
            <a:r>
              <a:rPr lang="en-US" dirty="0">
                <a:solidFill>
                  <a:schemeClr val="bg1"/>
                </a:solidFill>
              </a:rPr>
              <a:t>www.its.ms.gov</a:t>
            </a:r>
          </a:p>
        </p:txBody>
      </p:sp>
      <p:sp>
        <p:nvSpPr>
          <p:cNvPr id="4" name="Rectangle 3">
            <a:extLst>
              <a:ext uri="{FF2B5EF4-FFF2-40B4-BE49-F238E27FC236}">
                <a16:creationId xmlns:a16="http://schemas.microsoft.com/office/drawing/2014/main" id="{6CD3AAA8-8239-47D8-90CF-9EA16553E135}"/>
              </a:ext>
            </a:extLst>
          </p:cNvPr>
          <p:cNvSpPr/>
          <p:nvPr/>
        </p:nvSpPr>
        <p:spPr>
          <a:xfrm>
            <a:off x="2362200" y="6172200"/>
            <a:ext cx="9829800" cy="457200"/>
          </a:xfrm>
          <a:prstGeom prst="rect">
            <a:avLst/>
          </a:prstGeom>
          <a:solidFill>
            <a:srgbClr val="013D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3D5B"/>
              </a:solidFill>
            </a:endParaRPr>
          </a:p>
        </p:txBody>
      </p:sp>
      <p:sp>
        <p:nvSpPr>
          <p:cNvPr id="7" name="TextBox 6">
            <a:extLst>
              <a:ext uri="{FF2B5EF4-FFF2-40B4-BE49-F238E27FC236}">
                <a16:creationId xmlns:a16="http://schemas.microsoft.com/office/drawing/2014/main" id="{51D28EB7-06C3-451D-897E-0E9CED13C582}"/>
              </a:ext>
            </a:extLst>
          </p:cNvPr>
          <p:cNvSpPr txBox="1"/>
          <p:nvPr/>
        </p:nvSpPr>
        <p:spPr>
          <a:xfrm>
            <a:off x="0" y="1371600"/>
            <a:ext cx="2286000" cy="215444"/>
          </a:xfrm>
          <a:prstGeom prst="rect">
            <a:avLst/>
          </a:prstGeom>
          <a:solidFill>
            <a:srgbClr val="BD5627"/>
          </a:solidFill>
        </p:spPr>
        <p:txBody>
          <a:bodyPr wrap="square" rtlCol="0">
            <a:spAutoFit/>
          </a:bodyPr>
          <a:lstStyle/>
          <a:p>
            <a:endParaRPr lang="en-US" sz="800" dirty="0"/>
          </a:p>
        </p:txBody>
      </p:sp>
      <p:sp>
        <p:nvSpPr>
          <p:cNvPr id="8" name="TextBox 7">
            <a:extLst>
              <a:ext uri="{FF2B5EF4-FFF2-40B4-BE49-F238E27FC236}">
                <a16:creationId xmlns:a16="http://schemas.microsoft.com/office/drawing/2014/main" id="{537D7F98-FCC1-4EF4-ACFE-6A005699C86A}"/>
              </a:ext>
            </a:extLst>
          </p:cNvPr>
          <p:cNvSpPr txBox="1"/>
          <p:nvPr/>
        </p:nvSpPr>
        <p:spPr>
          <a:xfrm>
            <a:off x="2362200" y="1371600"/>
            <a:ext cx="9829800" cy="215444"/>
          </a:xfrm>
          <a:prstGeom prst="rect">
            <a:avLst/>
          </a:prstGeom>
          <a:solidFill>
            <a:srgbClr val="013D5B"/>
          </a:solidFill>
        </p:spPr>
        <p:txBody>
          <a:bodyPr wrap="square" rtlCol="0">
            <a:spAutoFit/>
          </a:bodyPr>
          <a:lstStyle/>
          <a:p>
            <a:endParaRPr lang="en-US" sz="800" dirty="0"/>
          </a:p>
        </p:txBody>
      </p:sp>
      <p:pic>
        <p:nvPicPr>
          <p:cNvPr id="9" name="Picture 8">
            <a:extLst>
              <a:ext uri="{FF2B5EF4-FFF2-40B4-BE49-F238E27FC236}">
                <a16:creationId xmlns:a16="http://schemas.microsoft.com/office/drawing/2014/main" id="{C4E466A9-06F0-4AE3-BA1B-3911E20B7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972" y="277536"/>
            <a:ext cx="1656856" cy="1017864"/>
          </a:xfrm>
          <a:prstGeom prst="rect">
            <a:avLst/>
          </a:prstGeom>
        </p:spPr>
      </p:pic>
      <p:sp>
        <p:nvSpPr>
          <p:cNvPr id="13" name="Title 1">
            <a:extLst>
              <a:ext uri="{FF2B5EF4-FFF2-40B4-BE49-F238E27FC236}">
                <a16:creationId xmlns:a16="http://schemas.microsoft.com/office/drawing/2014/main" id="{8BBC21A3-0EC7-41DE-AE32-8DBA74E81B3B}"/>
              </a:ext>
            </a:extLst>
          </p:cNvPr>
          <p:cNvSpPr txBox="1">
            <a:spLocks/>
          </p:cNvSpPr>
          <p:nvPr/>
        </p:nvSpPr>
        <p:spPr>
          <a:xfrm>
            <a:off x="2362200" y="0"/>
            <a:ext cx="9829799"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800" kern="1200">
                <a:solidFill>
                  <a:schemeClr val="tx1"/>
                </a:solidFill>
                <a:latin typeface="+mj-lt"/>
                <a:ea typeface="+mj-ea"/>
                <a:cs typeface="+mj-cs"/>
              </a:defRPr>
            </a:lvl1pPr>
          </a:lstStyle>
          <a:p>
            <a:r>
              <a:rPr lang="en-US" altLang="en-US" sz="3400" b="1" u="none" dirty="0">
                <a:solidFill>
                  <a:srgbClr val="004976"/>
                </a:solidFill>
                <a:latin typeface="Arial" panose="020B0604020202020204" pitchFamily="34" charset="0"/>
                <a:ea typeface="Calibri" panose="020F0502020204030204" pitchFamily="34" charset="0"/>
                <a:cs typeface="Arial" panose="020B0604020202020204" pitchFamily="34" charset="0"/>
              </a:rPr>
              <a:t>Business Case</a:t>
            </a:r>
          </a:p>
        </p:txBody>
      </p:sp>
      <p:sp>
        <p:nvSpPr>
          <p:cNvPr id="14" name="Rectangle 13">
            <a:extLst>
              <a:ext uri="{FF2B5EF4-FFF2-40B4-BE49-F238E27FC236}">
                <a16:creationId xmlns:a16="http://schemas.microsoft.com/office/drawing/2014/main" id="{C4557166-E122-47ED-8FAF-998A18C0F7C1}"/>
              </a:ext>
            </a:extLst>
          </p:cNvPr>
          <p:cNvSpPr/>
          <p:nvPr/>
        </p:nvSpPr>
        <p:spPr>
          <a:xfrm>
            <a:off x="304800" y="1672054"/>
            <a:ext cx="11887198" cy="4485843"/>
          </a:xfrm>
          <a:prstGeom prst="rect">
            <a:avLst/>
          </a:prstGeom>
        </p:spPr>
        <p:txBody>
          <a:bodyPr wrap="square">
            <a:spAutoFit/>
          </a:bodyPr>
          <a:lstStyle/>
          <a:p>
            <a:pPr lvl="0">
              <a:lnSpc>
                <a:spcPct val="115000"/>
              </a:lnSpc>
              <a:spcBef>
                <a:spcPts val="0"/>
              </a:spcBef>
              <a:spcAft>
                <a:spcPts val="0"/>
              </a:spcAft>
            </a:pPr>
            <a:r>
              <a:rPr lang="en-US" sz="2600" b="1" u="none" dirty="0">
                <a:solidFill>
                  <a:srgbClr val="004976"/>
                </a:solidFill>
                <a:latin typeface="Arial" panose="020B0604020202020204" pitchFamily="34" charset="0"/>
                <a:ea typeface="Calibri"/>
                <a:cs typeface="Arial" panose="020B0604020202020204" pitchFamily="34" charset="0"/>
              </a:rPr>
              <a:t>What is a Business Case? </a:t>
            </a:r>
          </a:p>
          <a:p>
            <a:pPr lvl="0">
              <a:lnSpc>
                <a:spcPct val="115000"/>
              </a:lnSpc>
              <a:spcBef>
                <a:spcPts val="0"/>
              </a:spcBef>
              <a:spcAft>
                <a:spcPts val="0"/>
              </a:spcAft>
            </a:pPr>
            <a:r>
              <a:rPr lang="en-US" sz="2400" b="1" u="none" dirty="0">
                <a:solidFill>
                  <a:prstClr val="black"/>
                </a:solidFill>
                <a:latin typeface="Arial" panose="020B0604020202020204" pitchFamily="34" charset="0"/>
                <a:ea typeface="Calibri"/>
                <a:cs typeface="Arial" panose="020B0604020202020204" pitchFamily="34" charset="0"/>
              </a:rPr>
              <a:t>A document that identifies the following:</a:t>
            </a:r>
            <a:endParaRPr lang="en-US" sz="2400" u="none" dirty="0">
              <a:solidFill>
                <a:prstClr val="black"/>
              </a:solidFill>
              <a:latin typeface="Arial" panose="020B0604020202020204" pitchFamily="34" charset="0"/>
              <a:ea typeface="Calibri"/>
              <a:cs typeface="Arial" panose="020B0604020202020204" pitchFamily="34" charset="0"/>
            </a:endParaRPr>
          </a:p>
          <a:p>
            <a:pPr marL="576263" lvl="0" indent="-342900">
              <a:spcBef>
                <a:spcPts val="0"/>
              </a:spcBef>
              <a:spcAft>
                <a:spcPts val="0"/>
              </a:spcAft>
              <a:buFont typeface="Arial" panose="020B0604020202020204" pitchFamily="34" charset="0"/>
              <a:buChar char="•"/>
              <a:tabLst>
                <a:tab pos="457200" algn="l"/>
              </a:tabLst>
            </a:pPr>
            <a:r>
              <a:rPr lang="en-US" sz="2400" b="1" u="none" dirty="0">
                <a:solidFill>
                  <a:prstClr val="black"/>
                </a:solidFill>
                <a:latin typeface="Arial" panose="020B0604020202020204" pitchFamily="34" charset="0"/>
                <a:ea typeface="Calibri"/>
                <a:cs typeface="Arial" panose="020B0604020202020204" pitchFamily="34" charset="0"/>
              </a:rPr>
              <a:t>Reasons for initiating the project including background information</a:t>
            </a:r>
          </a:p>
          <a:p>
            <a:pPr marL="576263" lvl="0" indent="-342900">
              <a:spcBef>
                <a:spcPts val="0"/>
              </a:spcBef>
              <a:spcAft>
                <a:spcPts val="0"/>
              </a:spcAft>
              <a:tabLst>
                <a:tab pos="457200" algn="l"/>
              </a:tabLst>
            </a:pPr>
            <a:endParaRPr lang="en-US" sz="600" u="none" dirty="0">
              <a:solidFill>
                <a:prstClr val="black"/>
              </a:solidFill>
              <a:latin typeface="Arial" panose="020B0604020202020204" pitchFamily="34" charset="0"/>
              <a:ea typeface="Calibri"/>
              <a:cs typeface="Arial" panose="020B0604020202020204" pitchFamily="34" charset="0"/>
            </a:endParaRPr>
          </a:p>
          <a:p>
            <a:pPr marL="576263" lvl="0" indent="-342900">
              <a:spcBef>
                <a:spcPts val="0"/>
              </a:spcBef>
              <a:spcAft>
                <a:spcPts val="0"/>
              </a:spcAft>
              <a:buFont typeface="Arial" panose="020B0604020202020204" pitchFamily="34" charset="0"/>
              <a:buChar char="•"/>
              <a:tabLst>
                <a:tab pos="457200" algn="l"/>
              </a:tabLst>
            </a:pPr>
            <a:r>
              <a:rPr lang="en-US" sz="2400" b="1" u="none" dirty="0">
                <a:solidFill>
                  <a:prstClr val="black"/>
                </a:solidFill>
                <a:latin typeface="Arial" panose="020B0604020202020204" pitchFamily="34" charset="0"/>
                <a:ea typeface="Calibri"/>
                <a:cs typeface="Arial" panose="020B0604020202020204" pitchFamily="34" charset="0"/>
              </a:rPr>
              <a:t>Expected benefits when the project is completed</a:t>
            </a:r>
          </a:p>
          <a:p>
            <a:pPr marL="576263" lvl="0" indent="-342900">
              <a:spcBef>
                <a:spcPts val="0"/>
              </a:spcBef>
              <a:spcAft>
                <a:spcPts val="0"/>
              </a:spcAft>
              <a:tabLst>
                <a:tab pos="457200" algn="l"/>
              </a:tabLst>
            </a:pPr>
            <a:endParaRPr lang="en-US" sz="600" u="none" dirty="0">
              <a:solidFill>
                <a:prstClr val="black"/>
              </a:solidFill>
              <a:latin typeface="Arial" panose="020B0604020202020204" pitchFamily="34" charset="0"/>
              <a:ea typeface="Calibri"/>
              <a:cs typeface="Arial" panose="020B0604020202020204" pitchFamily="34" charset="0"/>
            </a:endParaRPr>
          </a:p>
          <a:p>
            <a:pPr marL="576263" lvl="0" indent="-342900">
              <a:spcBef>
                <a:spcPts val="0"/>
              </a:spcBef>
              <a:spcAft>
                <a:spcPts val="0"/>
              </a:spcAft>
              <a:buFont typeface="Arial" panose="020B0604020202020204" pitchFamily="34" charset="0"/>
              <a:buChar char="•"/>
              <a:tabLst>
                <a:tab pos="457200" algn="l"/>
              </a:tabLst>
            </a:pPr>
            <a:r>
              <a:rPr lang="en-US" sz="2400" b="1" u="none" dirty="0">
                <a:solidFill>
                  <a:prstClr val="black"/>
                </a:solidFill>
                <a:latin typeface="Arial" panose="020B0604020202020204" pitchFamily="34" charset="0"/>
                <a:ea typeface="Calibri"/>
                <a:cs typeface="Arial" panose="020B0604020202020204" pitchFamily="34" charset="0"/>
              </a:rPr>
              <a:t>Critical success factors, risks, assumptions, or dependencies</a:t>
            </a:r>
          </a:p>
          <a:p>
            <a:pPr marL="576263" lvl="0" indent="-342900">
              <a:spcBef>
                <a:spcPts val="0"/>
              </a:spcBef>
              <a:spcAft>
                <a:spcPts val="0"/>
              </a:spcAft>
              <a:tabLst>
                <a:tab pos="457200" algn="l"/>
              </a:tabLst>
            </a:pPr>
            <a:endParaRPr lang="en-US" sz="600" u="none" dirty="0">
              <a:solidFill>
                <a:prstClr val="black"/>
              </a:solidFill>
              <a:latin typeface="Arial" panose="020B0604020202020204" pitchFamily="34" charset="0"/>
              <a:ea typeface="Calibri"/>
              <a:cs typeface="Arial" panose="020B0604020202020204" pitchFamily="34" charset="0"/>
            </a:endParaRPr>
          </a:p>
          <a:p>
            <a:pPr marL="576263" lvl="0" indent="-342900">
              <a:spcBef>
                <a:spcPts val="0"/>
              </a:spcBef>
              <a:spcAft>
                <a:spcPts val="0"/>
              </a:spcAft>
              <a:buFont typeface="Arial" panose="020B0604020202020204" pitchFamily="34" charset="0"/>
              <a:buChar char="•"/>
              <a:tabLst>
                <a:tab pos="457200" algn="l"/>
              </a:tabLst>
            </a:pPr>
            <a:r>
              <a:rPr lang="en-US" sz="2400" b="1" u="none" dirty="0">
                <a:solidFill>
                  <a:prstClr val="black"/>
                </a:solidFill>
                <a:latin typeface="Arial" panose="020B0604020202020204" pitchFamily="34" charset="0"/>
                <a:ea typeface="Calibri"/>
                <a:cs typeface="Arial" panose="020B0604020202020204" pitchFamily="34" charset="0"/>
              </a:rPr>
              <a:t>Impact if the project is not initiated</a:t>
            </a:r>
          </a:p>
          <a:p>
            <a:pPr marL="576263" lvl="0" indent="-342900">
              <a:spcBef>
                <a:spcPts val="0"/>
              </a:spcBef>
              <a:spcAft>
                <a:spcPts val="0"/>
              </a:spcAft>
              <a:tabLst>
                <a:tab pos="457200" algn="l"/>
              </a:tabLst>
            </a:pPr>
            <a:endParaRPr lang="en-US" sz="600" u="none" dirty="0">
              <a:solidFill>
                <a:prstClr val="black"/>
              </a:solidFill>
              <a:latin typeface="Arial" panose="020B0604020202020204" pitchFamily="34" charset="0"/>
              <a:ea typeface="Calibri"/>
              <a:cs typeface="Arial" panose="020B0604020202020204" pitchFamily="34" charset="0"/>
            </a:endParaRPr>
          </a:p>
          <a:p>
            <a:pPr marL="576263" lvl="0" indent="-342900">
              <a:spcBef>
                <a:spcPts val="0"/>
              </a:spcBef>
              <a:spcAft>
                <a:spcPts val="0"/>
              </a:spcAft>
              <a:buFont typeface="Arial" panose="020B0604020202020204" pitchFamily="34" charset="0"/>
              <a:buChar char="•"/>
              <a:tabLst>
                <a:tab pos="457200" algn="l"/>
              </a:tabLst>
            </a:pPr>
            <a:r>
              <a:rPr lang="en-US" sz="2400" b="1" u="none" dirty="0">
                <a:solidFill>
                  <a:prstClr val="black"/>
                </a:solidFill>
                <a:latin typeface="Arial" panose="020B0604020202020204" pitchFamily="34" charset="0"/>
                <a:ea typeface="Calibri"/>
                <a:cs typeface="Arial" panose="020B0604020202020204" pitchFamily="34" charset="0"/>
              </a:rPr>
              <a:t>Funding and project cost estimates</a:t>
            </a:r>
          </a:p>
          <a:p>
            <a:pPr marL="576263" lvl="0" indent="-342900">
              <a:spcBef>
                <a:spcPts val="0"/>
              </a:spcBef>
              <a:spcAft>
                <a:spcPts val="0"/>
              </a:spcAft>
              <a:tabLst>
                <a:tab pos="457200" algn="l"/>
              </a:tabLst>
            </a:pPr>
            <a:endParaRPr lang="en-US" sz="600" u="none" dirty="0">
              <a:solidFill>
                <a:prstClr val="black"/>
              </a:solidFill>
              <a:latin typeface="Arial" panose="020B0604020202020204" pitchFamily="34" charset="0"/>
              <a:ea typeface="Calibri"/>
              <a:cs typeface="Arial" panose="020B0604020202020204" pitchFamily="34" charset="0"/>
            </a:endParaRPr>
          </a:p>
          <a:p>
            <a:pPr marL="576263" lvl="0" indent="-342900">
              <a:spcBef>
                <a:spcPts val="0"/>
              </a:spcBef>
              <a:spcAft>
                <a:spcPts val="0"/>
              </a:spcAft>
              <a:buFont typeface="Arial" panose="020B0604020202020204" pitchFamily="34" charset="0"/>
              <a:buChar char="•"/>
              <a:tabLst>
                <a:tab pos="457200" algn="l"/>
              </a:tabLst>
            </a:pPr>
            <a:r>
              <a:rPr lang="en-US" sz="2400" b="1" u="none" dirty="0">
                <a:solidFill>
                  <a:prstClr val="black"/>
                </a:solidFill>
                <a:latin typeface="Arial" panose="020B0604020202020204" pitchFamily="34" charset="0"/>
                <a:ea typeface="Calibri"/>
                <a:cs typeface="Arial" panose="020B0604020202020204" pitchFamily="34" charset="0"/>
              </a:rPr>
              <a:t>Cost benefit analysis or return on investment include any </a:t>
            </a:r>
            <a:r>
              <a:rPr lang="en-US" altLang="en-US" sz="2400" b="1" u="none" dirty="0">
                <a:solidFill>
                  <a:prstClr val="black"/>
                </a:solidFill>
                <a:latin typeface="Arial" panose="020B0604020202020204" pitchFamily="34" charset="0"/>
                <a:cs typeface="Arial" panose="020B0604020202020204" pitchFamily="34" charset="0"/>
              </a:rPr>
              <a:t>quantifiable and unquantifiable benefits</a:t>
            </a:r>
          </a:p>
          <a:p>
            <a:pPr marL="576263" lvl="0" indent="-342900">
              <a:spcBef>
                <a:spcPts val="0"/>
              </a:spcBef>
              <a:spcAft>
                <a:spcPts val="0"/>
              </a:spcAft>
              <a:tabLst>
                <a:tab pos="457200" algn="l"/>
              </a:tabLst>
            </a:pPr>
            <a:endParaRPr lang="en-US" sz="600" u="none" dirty="0">
              <a:solidFill>
                <a:prstClr val="black"/>
              </a:solidFill>
              <a:latin typeface="Arial" panose="020B0604020202020204" pitchFamily="34" charset="0"/>
              <a:ea typeface="Calibri"/>
              <a:cs typeface="Arial" panose="020B0604020202020204" pitchFamily="34" charset="0"/>
            </a:endParaRPr>
          </a:p>
          <a:p>
            <a:pPr marL="576263" lvl="0" indent="-342900">
              <a:spcBef>
                <a:spcPts val="0"/>
              </a:spcBef>
              <a:spcAft>
                <a:spcPts val="0"/>
              </a:spcAft>
              <a:buFont typeface="Arial" panose="020B0604020202020204" pitchFamily="34" charset="0"/>
              <a:buChar char="•"/>
              <a:tabLst>
                <a:tab pos="457200" algn="l"/>
              </a:tabLst>
            </a:pPr>
            <a:r>
              <a:rPr lang="en-US" sz="2400" b="1" u="none" dirty="0">
                <a:solidFill>
                  <a:prstClr val="black"/>
                </a:solidFill>
                <a:latin typeface="Arial" panose="020B0604020202020204" pitchFamily="34" charset="0"/>
                <a:ea typeface="Calibri"/>
                <a:cs typeface="Arial" panose="020B0604020202020204" pitchFamily="34" charset="0"/>
              </a:rPr>
              <a:t>Other options considered and why they would not work </a:t>
            </a:r>
            <a:endParaRPr lang="en-US" sz="2400" u="none" dirty="0">
              <a:solidFill>
                <a:prstClr val="black"/>
              </a:solidFill>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1988182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3890DC-3CC5-4BBE-AEBF-3BD8A30FC970}"/>
              </a:ext>
            </a:extLst>
          </p:cNvPr>
          <p:cNvSpPr/>
          <p:nvPr/>
        </p:nvSpPr>
        <p:spPr>
          <a:xfrm>
            <a:off x="0" y="6172200"/>
            <a:ext cx="2286000" cy="457200"/>
          </a:xfrm>
          <a:prstGeom prst="rect">
            <a:avLst/>
          </a:prstGeom>
          <a:solidFill>
            <a:srgbClr val="BD5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D5627"/>
              </a:solidFill>
            </a:endParaRPr>
          </a:p>
        </p:txBody>
      </p:sp>
      <p:sp>
        <p:nvSpPr>
          <p:cNvPr id="3" name="TextBox 2">
            <a:extLst>
              <a:ext uri="{FF2B5EF4-FFF2-40B4-BE49-F238E27FC236}">
                <a16:creationId xmlns:a16="http://schemas.microsoft.com/office/drawing/2014/main" id="{A20AC4CD-D82E-4D93-9A4E-04C3A51E858F}"/>
              </a:ext>
            </a:extLst>
          </p:cNvPr>
          <p:cNvSpPr txBox="1"/>
          <p:nvPr/>
        </p:nvSpPr>
        <p:spPr>
          <a:xfrm>
            <a:off x="228600" y="6204589"/>
            <a:ext cx="1828800" cy="369332"/>
          </a:xfrm>
          <a:prstGeom prst="rect">
            <a:avLst/>
          </a:prstGeom>
          <a:noFill/>
        </p:spPr>
        <p:txBody>
          <a:bodyPr wrap="square" rtlCol="0">
            <a:spAutoFit/>
          </a:bodyPr>
          <a:lstStyle/>
          <a:p>
            <a:pPr algn="ctr"/>
            <a:r>
              <a:rPr lang="en-US" dirty="0">
                <a:solidFill>
                  <a:schemeClr val="bg1"/>
                </a:solidFill>
              </a:rPr>
              <a:t>www.its.ms.gov</a:t>
            </a:r>
          </a:p>
        </p:txBody>
      </p:sp>
      <p:sp>
        <p:nvSpPr>
          <p:cNvPr id="4" name="Rectangle 3">
            <a:extLst>
              <a:ext uri="{FF2B5EF4-FFF2-40B4-BE49-F238E27FC236}">
                <a16:creationId xmlns:a16="http://schemas.microsoft.com/office/drawing/2014/main" id="{6CD3AAA8-8239-47D8-90CF-9EA16553E135}"/>
              </a:ext>
            </a:extLst>
          </p:cNvPr>
          <p:cNvSpPr/>
          <p:nvPr/>
        </p:nvSpPr>
        <p:spPr>
          <a:xfrm>
            <a:off x="2362200" y="6172200"/>
            <a:ext cx="9829800" cy="457200"/>
          </a:xfrm>
          <a:prstGeom prst="rect">
            <a:avLst/>
          </a:prstGeom>
          <a:solidFill>
            <a:srgbClr val="013D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3D5B"/>
              </a:solidFill>
            </a:endParaRPr>
          </a:p>
        </p:txBody>
      </p:sp>
      <p:sp>
        <p:nvSpPr>
          <p:cNvPr id="7" name="TextBox 6">
            <a:extLst>
              <a:ext uri="{FF2B5EF4-FFF2-40B4-BE49-F238E27FC236}">
                <a16:creationId xmlns:a16="http://schemas.microsoft.com/office/drawing/2014/main" id="{51D28EB7-06C3-451D-897E-0E9CED13C582}"/>
              </a:ext>
            </a:extLst>
          </p:cNvPr>
          <p:cNvSpPr txBox="1"/>
          <p:nvPr/>
        </p:nvSpPr>
        <p:spPr>
          <a:xfrm>
            <a:off x="0" y="1371600"/>
            <a:ext cx="2286000" cy="215444"/>
          </a:xfrm>
          <a:prstGeom prst="rect">
            <a:avLst/>
          </a:prstGeom>
          <a:solidFill>
            <a:srgbClr val="BD5627"/>
          </a:solidFill>
        </p:spPr>
        <p:txBody>
          <a:bodyPr wrap="square" rtlCol="0">
            <a:spAutoFit/>
          </a:bodyPr>
          <a:lstStyle/>
          <a:p>
            <a:endParaRPr lang="en-US" sz="800" dirty="0"/>
          </a:p>
        </p:txBody>
      </p:sp>
      <p:sp>
        <p:nvSpPr>
          <p:cNvPr id="8" name="TextBox 7">
            <a:extLst>
              <a:ext uri="{FF2B5EF4-FFF2-40B4-BE49-F238E27FC236}">
                <a16:creationId xmlns:a16="http://schemas.microsoft.com/office/drawing/2014/main" id="{537D7F98-FCC1-4EF4-ACFE-6A005699C86A}"/>
              </a:ext>
            </a:extLst>
          </p:cNvPr>
          <p:cNvSpPr txBox="1"/>
          <p:nvPr/>
        </p:nvSpPr>
        <p:spPr>
          <a:xfrm>
            <a:off x="2362200" y="1371600"/>
            <a:ext cx="9829800" cy="215444"/>
          </a:xfrm>
          <a:prstGeom prst="rect">
            <a:avLst/>
          </a:prstGeom>
          <a:solidFill>
            <a:srgbClr val="013D5B"/>
          </a:solidFill>
        </p:spPr>
        <p:txBody>
          <a:bodyPr wrap="square" rtlCol="0">
            <a:spAutoFit/>
          </a:bodyPr>
          <a:lstStyle/>
          <a:p>
            <a:endParaRPr lang="en-US" sz="800" dirty="0"/>
          </a:p>
        </p:txBody>
      </p:sp>
      <p:pic>
        <p:nvPicPr>
          <p:cNvPr id="9" name="Picture 8">
            <a:extLst>
              <a:ext uri="{FF2B5EF4-FFF2-40B4-BE49-F238E27FC236}">
                <a16:creationId xmlns:a16="http://schemas.microsoft.com/office/drawing/2014/main" id="{C4E466A9-06F0-4AE3-BA1B-3911E20B7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972" y="277536"/>
            <a:ext cx="1656856" cy="1017864"/>
          </a:xfrm>
          <a:prstGeom prst="rect">
            <a:avLst/>
          </a:prstGeom>
        </p:spPr>
      </p:pic>
      <p:sp>
        <p:nvSpPr>
          <p:cNvPr id="13" name="Title 1">
            <a:extLst>
              <a:ext uri="{FF2B5EF4-FFF2-40B4-BE49-F238E27FC236}">
                <a16:creationId xmlns:a16="http://schemas.microsoft.com/office/drawing/2014/main" id="{70D4FA39-DA8C-42B0-868C-CCC1E51A7A01}"/>
              </a:ext>
            </a:extLst>
          </p:cNvPr>
          <p:cNvSpPr txBox="1">
            <a:spLocks/>
          </p:cNvSpPr>
          <p:nvPr/>
        </p:nvSpPr>
        <p:spPr>
          <a:xfrm>
            <a:off x="2362200" y="0"/>
            <a:ext cx="9829799"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800" kern="1200">
                <a:solidFill>
                  <a:schemeClr val="tx1"/>
                </a:solidFill>
                <a:latin typeface="+mj-lt"/>
                <a:ea typeface="+mj-ea"/>
                <a:cs typeface="+mj-cs"/>
              </a:defRPr>
            </a:lvl1pPr>
          </a:lstStyle>
          <a:p>
            <a:r>
              <a:rPr lang="en-US" altLang="en-US" sz="3400" b="1" u="none" dirty="0">
                <a:solidFill>
                  <a:srgbClr val="004976"/>
                </a:solidFill>
                <a:latin typeface="Arial" panose="020B0604020202020204" pitchFamily="34" charset="0"/>
                <a:ea typeface="Calibri" panose="020F0502020204030204" pitchFamily="34" charset="0"/>
                <a:cs typeface="Arial" panose="020B0604020202020204" pitchFamily="34" charset="0"/>
              </a:rPr>
              <a:t>Business Case</a:t>
            </a:r>
          </a:p>
        </p:txBody>
      </p:sp>
      <p:sp>
        <p:nvSpPr>
          <p:cNvPr id="14" name="Rectangle 13">
            <a:extLst>
              <a:ext uri="{FF2B5EF4-FFF2-40B4-BE49-F238E27FC236}">
                <a16:creationId xmlns:a16="http://schemas.microsoft.com/office/drawing/2014/main" id="{06B783C8-22F4-480E-85E9-5C82AEB2E858}"/>
              </a:ext>
            </a:extLst>
          </p:cNvPr>
          <p:cNvSpPr/>
          <p:nvPr/>
        </p:nvSpPr>
        <p:spPr>
          <a:xfrm>
            <a:off x="261257" y="1674673"/>
            <a:ext cx="11800114" cy="4247317"/>
          </a:xfrm>
          <a:prstGeom prst="rect">
            <a:avLst/>
          </a:prstGeom>
        </p:spPr>
        <p:txBody>
          <a:bodyPr wrap="square">
            <a:spAutoFit/>
          </a:bodyPr>
          <a:lstStyle/>
          <a:p>
            <a:pPr lvl="0"/>
            <a:r>
              <a:rPr lang="en-US" sz="2600" b="1" dirty="0">
                <a:solidFill>
                  <a:srgbClr val="004976"/>
                </a:solidFill>
                <a:latin typeface="Arial" panose="020B0604020202020204" pitchFamily="34" charset="0"/>
                <a:cs typeface="Arial" panose="020B0604020202020204" pitchFamily="34" charset="0"/>
              </a:rPr>
              <a:t>A Business Case should support a specific business need of the agency.</a:t>
            </a:r>
            <a:endParaRPr lang="en-US" sz="2600" dirty="0">
              <a:solidFill>
                <a:srgbClr val="004976"/>
              </a:solidFill>
              <a:latin typeface="Arial" panose="020B0604020202020204" pitchFamily="34" charset="0"/>
              <a:cs typeface="Arial" panose="020B0604020202020204" pitchFamily="34" charset="0"/>
            </a:endParaRPr>
          </a:p>
          <a:p>
            <a:pPr lvl="0">
              <a:spcBef>
                <a:spcPts val="1200"/>
              </a:spcBef>
              <a:tabLst>
                <a:tab pos="346075" algn="l"/>
              </a:tabLst>
            </a:pPr>
            <a:r>
              <a:rPr lang="en-US" sz="2400" b="1" dirty="0">
                <a:latin typeface="Arial" panose="020B0604020202020204" pitchFamily="34" charset="0"/>
                <a:cs typeface="Arial" panose="020B0604020202020204" pitchFamily="34" charset="0"/>
              </a:rPr>
              <a:t>Example:  </a:t>
            </a:r>
            <a:r>
              <a:rPr lang="en-US" sz="2400" dirty="0">
                <a:latin typeface="Arial" panose="020B0604020202020204" pitchFamily="34" charset="0"/>
                <a:cs typeface="Arial" panose="020B0604020202020204" pitchFamily="34" charset="0"/>
              </a:rPr>
              <a:t>A software upgrade might improve system performance, but the business case would describe that “improved system performance” would increase customer satisfaction, require less staff time, or reduce system maintenance costs. </a:t>
            </a:r>
          </a:p>
          <a:p>
            <a:pPr lvl="0">
              <a:spcBef>
                <a:spcPts val="1200"/>
              </a:spcBef>
              <a:tabLst>
                <a:tab pos="346075" algn="l"/>
              </a:tabLst>
            </a:pPr>
            <a:endParaRPr lang="en-US" sz="100" dirty="0">
              <a:latin typeface="Arial" panose="020B0604020202020204" pitchFamily="34" charset="0"/>
              <a:cs typeface="Arial" panose="020B0604020202020204" pitchFamily="34" charset="0"/>
            </a:endParaRPr>
          </a:p>
          <a:p>
            <a:pPr lvl="0">
              <a:spcBef>
                <a:spcPts val="1200"/>
              </a:spcBef>
            </a:pPr>
            <a:r>
              <a:rPr lang="en-US" sz="2400" b="1" dirty="0">
                <a:latin typeface="Arial" panose="020B0604020202020204" pitchFamily="34" charset="0"/>
                <a:cs typeface="Arial" panose="020B0604020202020204" pitchFamily="34" charset="0"/>
              </a:rPr>
              <a:t>ITS provides </a:t>
            </a:r>
            <a:r>
              <a:rPr lang="en-US" sz="2400" b="1" u="sng" dirty="0">
                <a:latin typeface="Arial" panose="020B0604020202020204" pitchFamily="34" charset="0"/>
                <a:cs typeface="Arial" panose="020B0604020202020204" pitchFamily="34" charset="0"/>
              </a:rPr>
              <a:t>Business Case Templates and Workbooks</a:t>
            </a:r>
            <a:r>
              <a:rPr lang="en-US" sz="2400" b="1" dirty="0">
                <a:latin typeface="Arial" panose="020B0604020202020204" pitchFamily="34" charset="0"/>
                <a:cs typeface="Arial" panose="020B0604020202020204" pitchFamily="34" charset="0"/>
              </a:rPr>
              <a:t> to assist agencies in preparing the required documentation for both IT Projects and IT Consulting Resources (available at the link below).</a:t>
            </a:r>
          </a:p>
          <a:p>
            <a:pPr lvl="0">
              <a:spcBef>
                <a:spcPts val="1200"/>
              </a:spcBef>
            </a:pPr>
            <a:r>
              <a:rPr lang="en-US" sz="100" b="1" dirty="0">
                <a:latin typeface="Arial" panose="020B0604020202020204" pitchFamily="34" charset="0"/>
                <a:cs typeface="Arial" panose="020B0604020202020204" pitchFamily="34" charset="0"/>
              </a:rPr>
              <a:t>3</a:t>
            </a:r>
            <a:endParaRPr lang="en-US" sz="100" dirty="0">
              <a:latin typeface="Arial" panose="020B0604020202020204" pitchFamily="34" charset="0"/>
              <a:cs typeface="Arial" panose="020B0604020202020204" pitchFamily="34" charset="0"/>
            </a:endParaRPr>
          </a:p>
          <a:p>
            <a:pPr lvl="0">
              <a:spcBef>
                <a:spcPts val="1200"/>
              </a:spcBef>
            </a:pPr>
            <a:r>
              <a:rPr lang="en-US" sz="2400" b="1" dirty="0">
                <a:latin typeface="Arial" panose="020B0604020202020204" pitchFamily="34" charset="0"/>
                <a:cs typeface="Arial" panose="020B0604020202020204" pitchFamily="34" charset="0"/>
              </a:rPr>
              <a:t>For more information, visit the ITS website under Services, Agency IT Planning at </a:t>
            </a:r>
            <a:r>
              <a:rPr lang="en-US" sz="2400" b="1"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https://www.its.ms.gov/services/planning-agency-it-plans</a:t>
            </a:r>
            <a:r>
              <a:rPr lang="en-US" sz="2400" b="1" dirty="0">
                <a:latin typeface="Arial" panose="020B0604020202020204" pitchFamily="34" charset="0"/>
                <a:cs typeface="Arial" panose="020B0604020202020204" pitchFamily="34" charset="0"/>
              </a:rPr>
              <a:t>.</a:t>
            </a:r>
            <a:r>
              <a:rPr lang="en-US" sz="2400" b="1" dirty="0">
                <a:solidFill>
                  <a:srgbClr val="0000FF"/>
                </a:solidFill>
                <a:latin typeface="Arial" panose="020B0604020202020204" pitchFamily="34" charset="0"/>
                <a:cs typeface="Arial" panose="020B0604020202020204" pitchFamily="34" charset="0"/>
              </a:rPr>
              <a:t> </a:t>
            </a:r>
            <a:endParaRPr lang="en-US" sz="2400"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4567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3890DC-3CC5-4BBE-AEBF-3BD8A30FC970}"/>
              </a:ext>
            </a:extLst>
          </p:cNvPr>
          <p:cNvSpPr/>
          <p:nvPr/>
        </p:nvSpPr>
        <p:spPr>
          <a:xfrm>
            <a:off x="0" y="6172200"/>
            <a:ext cx="2286000" cy="457200"/>
          </a:xfrm>
          <a:prstGeom prst="rect">
            <a:avLst/>
          </a:prstGeom>
          <a:solidFill>
            <a:srgbClr val="BD5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D5627"/>
              </a:solidFill>
            </a:endParaRPr>
          </a:p>
        </p:txBody>
      </p:sp>
      <p:sp>
        <p:nvSpPr>
          <p:cNvPr id="3" name="TextBox 2">
            <a:extLst>
              <a:ext uri="{FF2B5EF4-FFF2-40B4-BE49-F238E27FC236}">
                <a16:creationId xmlns:a16="http://schemas.microsoft.com/office/drawing/2014/main" id="{A20AC4CD-D82E-4D93-9A4E-04C3A51E858F}"/>
              </a:ext>
            </a:extLst>
          </p:cNvPr>
          <p:cNvSpPr txBox="1"/>
          <p:nvPr/>
        </p:nvSpPr>
        <p:spPr>
          <a:xfrm>
            <a:off x="228600" y="6204589"/>
            <a:ext cx="1828800" cy="369332"/>
          </a:xfrm>
          <a:prstGeom prst="rect">
            <a:avLst/>
          </a:prstGeom>
          <a:noFill/>
        </p:spPr>
        <p:txBody>
          <a:bodyPr wrap="square" rtlCol="0">
            <a:spAutoFit/>
          </a:bodyPr>
          <a:lstStyle/>
          <a:p>
            <a:pPr algn="ctr"/>
            <a:r>
              <a:rPr lang="en-US" dirty="0">
                <a:solidFill>
                  <a:schemeClr val="bg1"/>
                </a:solidFill>
              </a:rPr>
              <a:t>www.its.ms.gov</a:t>
            </a:r>
          </a:p>
        </p:txBody>
      </p:sp>
      <p:sp>
        <p:nvSpPr>
          <p:cNvPr id="4" name="Rectangle 3">
            <a:extLst>
              <a:ext uri="{FF2B5EF4-FFF2-40B4-BE49-F238E27FC236}">
                <a16:creationId xmlns:a16="http://schemas.microsoft.com/office/drawing/2014/main" id="{6CD3AAA8-8239-47D8-90CF-9EA16553E135}"/>
              </a:ext>
            </a:extLst>
          </p:cNvPr>
          <p:cNvSpPr/>
          <p:nvPr/>
        </p:nvSpPr>
        <p:spPr>
          <a:xfrm>
            <a:off x="2362200" y="6172200"/>
            <a:ext cx="9829800" cy="457200"/>
          </a:xfrm>
          <a:prstGeom prst="rect">
            <a:avLst/>
          </a:prstGeom>
          <a:solidFill>
            <a:srgbClr val="013D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3D5B"/>
              </a:solidFill>
            </a:endParaRPr>
          </a:p>
        </p:txBody>
      </p:sp>
      <p:sp>
        <p:nvSpPr>
          <p:cNvPr id="7" name="TextBox 6">
            <a:extLst>
              <a:ext uri="{FF2B5EF4-FFF2-40B4-BE49-F238E27FC236}">
                <a16:creationId xmlns:a16="http://schemas.microsoft.com/office/drawing/2014/main" id="{51D28EB7-06C3-451D-897E-0E9CED13C582}"/>
              </a:ext>
            </a:extLst>
          </p:cNvPr>
          <p:cNvSpPr txBox="1"/>
          <p:nvPr/>
        </p:nvSpPr>
        <p:spPr>
          <a:xfrm>
            <a:off x="0" y="1371600"/>
            <a:ext cx="2286000" cy="215444"/>
          </a:xfrm>
          <a:prstGeom prst="rect">
            <a:avLst/>
          </a:prstGeom>
          <a:solidFill>
            <a:srgbClr val="BD5627"/>
          </a:solidFill>
        </p:spPr>
        <p:txBody>
          <a:bodyPr wrap="square" rtlCol="0">
            <a:spAutoFit/>
          </a:bodyPr>
          <a:lstStyle/>
          <a:p>
            <a:endParaRPr lang="en-US" sz="800" dirty="0"/>
          </a:p>
        </p:txBody>
      </p:sp>
      <p:sp>
        <p:nvSpPr>
          <p:cNvPr id="8" name="TextBox 7">
            <a:extLst>
              <a:ext uri="{FF2B5EF4-FFF2-40B4-BE49-F238E27FC236}">
                <a16:creationId xmlns:a16="http://schemas.microsoft.com/office/drawing/2014/main" id="{537D7F98-FCC1-4EF4-ACFE-6A005699C86A}"/>
              </a:ext>
            </a:extLst>
          </p:cNvPr>
          <p:cNvSpPr txBox="1"/>
          <p:nvPr/>
        </p:nvSpPr>
        <p:spPr>
          <a:xfrm>
            <a:off x="2362200" y="1371600"/>
            <a:ext cx="9829800" cy="215444"/>
          </a:xfrm>
          <a:prstGeom prst="rect">
            <a:avLst/>
          </a:prstGeom>
          <a:solidFill>
            <a:srgbClr val="013D5B"/>
          </a:solidFill>
        </p:spPr>
        <p:txBody>
          <a:bodyPr wrap="square" rtlCol="0">
            <a:spAutoFit/>
          </a:bodyPr>
          <a:lstStyle/>
          <a:p>
            <a:endParaRPr lang="en-US" sz="800" dirty="0"/>
          </a:p>
        </p:txBody>
      </p:sp>
      <p:pic>
        <p:nvPicPr>
          <p:cNvPr id="9" name="Picture 8">
            <a:extLst>
              <a:ext uri="{FF2B5EF4-FFF2-40B4-BE49-F238E27FC236}">
                <a16:creationId xmlns:a16="http://schemas.microsoft.com/office/drawing/2014/main" id="{C4E466A9-06F0-4AE3-BA1B-3911E20B7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972" y="277536"/>
            <a:ext cx="1656856" cy="1017864"/>
          </a:xfrm>
          <a:prstGeom prst="rect">
            <a:avLst/>
          </a:prstGeom>
        </p:spPr>
      </p:pic>
      <p:sp>
        <p:nvSpPr>
          <p:cNvPr id="13" name="Title 1">
            <a:extLst>
              <a:ext uri="{FF2B5EF4-FFF2-40B4-BE49-F238E27FC236}">
                <a16:creationId xmlns:a16="http://schemas.microsoft.com/office/drawing/2014/main" id="{F92E76B3-B3F0-43AF-9DB9-A947BC4F82C2}"/>
              </a:ext>
            </a:extLst>
          </p:cNvPr>
          <p:cNvSpPr txBox="1">
            <a:spLocks/>
          </p:cNvSpPr>
          <p:nvPr/>
        </p:nvSpPr>
        <p:spPr>
          <a:xfrm>
            <a:off x="2200028" y="406120"/>
            <a:ext cx="9991971" cy="10940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800" kern="1200">
                <a:solidFill>
                  <a:schemeClr val="tx1"/>
                </a:solidFill>
                <a:latin typeface="+mj-lt"/>
                <a:ea typeface="+mj-ea"/>
                <a:cs typeface="+mj-cs"/>
              </a:defRPr>
            </a:lvl1pPr>
          </a:lstStyle>
          <a:p>
            <a:r>
              <a:rPr lang="en-US" altLang="en-US" sz="3400" b="1" u="none" dirty="0">
                <a:solidFill>
                  <a:srgbClr val="004976"/>
                </a:solidFill>
                <a:latin typeface="Arial" panose="020B0604020202020204" pitchFamily="34" charset="0"/>
                <a:ea typeface="Calibri" panose="020F0502020204030204" pitchFamily="34" charset="0"/>
                <a:cs typeface="Arial" panose="020B0604020202020204" pitchFamily="34" charset="0"/>
              </a:rPr>
              <a:t>IT Planning Resources</a:t>
            </a:r>
            <a:endParaRPr lang="en-US" sz="600" b="1"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endParaRPr>
          </a:p>
          <a:p>
            <a:r>
              <a:rPr lang="en-US" sz="2400" b="1"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https://www.its.ms.gov/services/planning-agency-it-plans</a:t>
            </a:r>
            <a:endParaRPr lang="en-US" sz="2400" b="1" dirty="0">
              <a:solidFill>
                <a:srgbClr val="0000FF"/>
              </a:solidFill>
              <a:latin typeface="Arial" panose="020B0604020202020204" pitchFamily="34" charset="0"/>
              <a:cs typeface="Arial" panose="020B0604020202020204" pitchFamily="34" charset="0"/>
            </a:endParaRPr>
          </a:p>
          <a:p>
            <a:endParaRPr lang="en-US" altLang="en-US" sz="900" b="1" u="none" dirty="0">
              <a:solidFill>
                <a:srgbClr val="004976"/>
              </a:solidFill>
              <a:latin typeface="Arial" panose="020B0604020202020204" pitchFamily="34" charset="0"/>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97BBABD-BF94-1245-AE89-0435D8BF843A}"/>
              </a:ext>
            </a:extLst>
          </p:cNvPr>
          <p:cNvPicPr>
            <a:picLocks noChangeAspect="1"/>
          </p:cNvPicPr>
          <p:nvPr/>
        </p:nvPicPr>
        <p:blipFill>
          <a:blip r:embed="rId4"/>
          <a:stretch>
            <a:fillRect/>
          </a:stretch>
        </p:blipFill>
        <p:spPr>
          <a:xfrm>
            <a:off x="1477617" y="1673312"/>
            <a:ext cx="9236765" cy="4443409"/>
          </a:xfrm>
          <a:prstGeom prst="rect">
            <a:avLst/>
          </a:prstGeom>
        </p:spPr>
      </p:pic>
    </p:spTree>
    <p:extLst>
      <p:ext uri="{BB962C8B-B14F-4D97-AF65-F5344CB8AC3E}">
        <p14:creationId xmlns:p14="http://schemas.microsoft.com/office/powerpoint/2010/main" val="26281979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0DEAD28-9F3C-4BA6-AFDC-2A84591D5468}"/>
              </a:ext>
            </a:extLst>
          </p:cNvPr>
          <p:cNvSpPr/>
          <p:nvPr/>
        </p:nvSpPr>
        <p:spPr>
          <a:xfrm>
            <a:off x="0" y="6172200"/>
            <a:ext cx="2286000" cy="457200"/>
          </a:xfrm>
          <a:prstGeom prst="rect">
            <a:avLst/>
          </a:prstGeom>
          <a:solidFill>
            <a:srgbClr val="BD5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D5627"/>
              </a:solidFill>
            </a:endParaRPr>
          </a:p>
        </p:txBody>
      </p:sp>
      <p:sp>
        <p:nvSpPr>
          <p:cNvPr id="3" name="TextBox 2">
            <a:extLst>
              <a:ext uri="{FF2B5EF4-FFF2-40B4-BE49-F238E27FC236}">
                <a16:creationId xmlns:a16="http://schemas.microsoft.com/office/drawing/2014/main" id="{5BCBD163-35E8-4F27-BE4A-EFE00FD4BF01}"/>
              </a:ext>
            </a:extLst>
          </p:cNvPr>
          <p:cNvSpPr txBox="1"/>
          <p:nvPr/>
        </p:nvSpPr>
        <p:spPr>
          <a:xfrm>
            <a:off x="228600" y="6204589"/>
            <a:ext cx="1828800" cy="369332"/>
          </a:xfrm>
          <a:prstGeom prst="rect">
            <a:avLst/>
          </a:prstGeom>
          <a:noFill/>
        </p:spPr>
        <p:txBody>
          <a:bodyPr wrap="square" rtlCol="0">
            <a:spAutoFit/>
          </a:bodyPr>
          <a:lstStyle/>
          <a:p>
            <a:pPr algn="ctr"/>
            <a:r>
              <a:rPr lang="en-US" dirty="0">
                <a:solidFill>
                  <a:schemeClr val="bg1"/>
                </a:solidFill>
              </a:rPr>
              <a:t>www.its.ms.gov</a:t>
            </a:r>
          </a:p>
        </p:txBody>
      </p:sp>
      <p:sp>
        <p:nvSpPr>
          <p:cNvPr id="4" name="Rectangle 3">
            <a:extLst>
              <a:ext uri="{FF2B5EF4-FFF2-40B4-BE49-F238E27FC236}">
                <a16:creationId xmlns:a16="http://schemas.microsoft.com/office/drawing/2014/main" id="{815E09DB-BB20-4A9E-8B27-C234C3F0C5FC}"/>
              </a:ext>
            </a:extLst>
          </p:cNvPr>
          <p:cNvSpPr/>
          <p:nvPr/>
        </p:nvSpPr>
        <p:spPr>
          <a:xfrm>
            <a:off x="2362200" y="6172200"/>
            <a:ext cx="9829800" cy="457200"/>
          </a:xfrm>
          <a:prstGeom prst="rect">
            <a:avLst/>
          </a:prstGeom>
          <a:solidFill>
            <a:srgbClr val="013D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3D5B"/>
              </a:solidFill>
            </a:endParaRPr>
          </a:p>
        </p:txBody>
      </p:sp>
      <p:sp>
        <p:nvSpPr>
          <p:cNvPr id="5" name="TextBox 4">
            <a:extLst>
              <a:ext uri="{FF2B5EF4-FFF2-40B4-BE49-F238E27FC236}">
                <a16:creationId xmlns:a16="http://schemas.microsoft.com/office/drawing/2014/main" id="{03AAED07-37FD-4736-964A-150954E9FABA}"/>
              </a:ext>
            </a:extLst>
          </p:cNvPr>
          <p:cNvSpPr txBox="1"/>
          <p:nvPr/>
        </p:nvSpPr>
        <p:spPr>
          <a:xfrm>
            <a:off x="0" y="1371600"/>
            <a:ext cx="2286000" cy="215444"/>
          </a:xfrm>
          <a:prstGeom prst="rect">
            <a:avLst/>
          </a:prstGeom>
          <a:solidFill>
            <a:srgbClr val="BD5627"/>
          </a:solidFill>
        </p:spPr>
        <p:txBody>
          <a:bodyPr wrap="square" rtlCol="0">
            <a:spAutoFit/>
          </a:bodyPr>
          <a:lstStyle/>
          <a:p>
            <a:endParaRPr lang="en-US" sz="800" dirty="0"/>
          </a:p>
        </p:txBody>
      </p:sp>
      <p:sp>
        <p:nvSpPr>
          <p:cNvPr id="6" name="TextBox 5">
            <a:extLst>
              <a:ext uri="{FF2B5EF4-FFF2-40B4-BE49-F238E27FC236}">
                <a16:creationId xmlns:a16="http://schemas.microsoft.com/office/drawing/2014/main" id="{1CEC2E78-BF2A-4925-A44E-B58FCF38A6A2}"/>
              </a:ext>
            </a:extLst>
          </p:cNvPr>
          <p:cNvSpPr txBox="1"/>
          <p:nvPr/>
        </p:nvSpPr>
        <p:spPr>
          <a:xfrm>
            <a:off x="2362200" y="1371600"/>
            <a:ext cx="9829800" cy="215444"/>
          </a:xfrm>
          <a:prstGeom prst="rect">
            <a:avLst/>
          </a:prstGeom>
          <a:solidFill>
            <a:srgbClr val="013D5B"/>
          </a:solidFill>
        </p:spPr>
        <p:txBody>
          <a:bodyPr wrap="square" rtlCol="0">
            <a:spAutoFit/>
          </a:bodyPr>
          <a:lstStyle/>
          <a:p>
            <a:endParaRPr lang="en-US" sz="800" dirty="0"/>
          </a:p>
        </p:txBody>
      </p:sp>
      <p:pic>
        <p:nvPicPr>
          <p:cNvPr id="7" name="Picture 6">
            <a:extLst>
              <a:ext uri="{FF2B5EF4-FFF2-40B4-BE49-F238E27FC236}">
                <a16:creationId xmlns:a16="http://schemas.microsoft.com/office/drawing/2014/main" id="{7BE57686-3E77-472F-81B3-AF12208AD0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972" y="277536"/>
            <a:ext cx="1656856" cy="1017864"/>
          </a:xfrm>
          <a:prstGeom prst="rect">
            <a:avLst/>
          </a:prstGeom>
        </p:spPr>
      </p:pic>
      <p:sp>
        <p:nvSpPr>
          <p:cNvPr id="8" name="Title 1">
            <a:extLst>
              <a:ext uri="{FF2B5EF4-FFF2-40B4-BE49-F238E27FC236}">
                <a16:creationId xmlns:a16="http://schemas.microsoft.com/office/drawing/2014/main" id="{ECE66156-2B85-4E31-A55D-DCCEB076422E}"/>
              </a:ext>
            </a:extLst>
          </p:cNvPr>
          <p:cNvSpPr txBox="1">
            <a:spLocks/>
          </p:cNvSpPr>
          <p:nvPr/>
        </p:nvSpPr>
        <p:spPr>
          <a:xfrm>
            <a:off x="2362200" y="0"/>
            <a:ext cx="9829799"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800" kern="1200">
                <a:solidFill>
                  <a:schemeClr val="tx1"/>
                </a:solidFill>
                <a:latin typeface="+mj-lt"/>
                <a:ea typeface="+mj-ea"/>
                <a:cs typeface="+mj-cs"/>
              </a:defRPr>
            </a:lvl1pPr>
          </a:lstStyle>
          <a:p>
            <a:r>
              <a:rPr lang="en-US" altLang="en-US" sz="3400" b="1" u="none" dirty="0">
                <a:solidFill>
                  <a:srgbClr val="004976"/>
                </a:solidFill>
                <a:latin typeface="Arial" panose="020B0604020202020204" pitchFamily="34" charset="0"/>
                <a:ea typeface="Calibri" panose="020F0502020204030204" pitchFamily="34" charset="0"/>
                <a:cs typeface="Arial" panose="020B0604020202020204" pitchFamily="34" charset="0"/>
              </a:rPr>
              <a:t>Contact ITS</a:t>
            </a:r>
          </a:p>
        </p:txBody>
      </p:sp>
      <p:sp>
        <p:nvSpPr>
          <p:cNvPr id="10" name="Rectangle 3">
            <a:extLst>
              <a:ext uri="{FF2B5EF4-FFF2-40B4-BE49-F238E27FC236}">
                <a16:creationId xmlns:a16="http://schemas.microsoft.com/office/drawing/2014/main" id="{08AA54DE-7639-47D6-9B84-9BCF17E74D8A}"/>
              </a:ext>
            </a:extLst>
          </p:cNvPr>
          <p:cNvSpPr txBox="1">
            <a:spLocks noChangeArrowheads="1"/>
          </p:cNvSpPr>
          <p:nvPr/>
        </p:nvSpPr>
        <p:spPr>
          <a:xfrm>
            <a:off x="466972" y="1787236"/>
            <a:ext cx="8095137" cy="4361874"/>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defRPr/>
            </a:pPr>
            <a:r>
              <a:rPr lang="en-US" sz="2100" b="1" dirty="0">
                <a:solidFill>
                  <a:srgbClr val="004976"/>
                </a:solidFill>
                <a:latin typeface="Arial" panose="020B0604020202020204" pitchFamily="34" charset="0"/>
                <a:cs typeface="Arial" panose="020B0604020202020204" pitchFamily="34" charset="0"/>
              </a:rPr>
              <a:t>ITS Website</a:t>
            </a:r>
            <a:br>
              <a:rPr lang="en-US" sz="2100" b="1" dirty="0">
                <a:latin typeface="Arial" panose="020B0604020202020204" pitchFamily="34" charset="0"/>
                <a:cs typeface="Arial" panose="020B0604020202020204" pitchFamily="34" charset="0"/>
              </a:rPr>
            </a:br>
            <a:r>
              <a:rPr lang="en-US" sz="21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http://www.its.ms.gov</a:t>
            </a:r>
            <a:endParaRPr lang="en-US" sz="2100" dirty="0">
              <a:solidFill>
                <a:srgbClr val="0000FF"/>
              </a:solidFill>
              <a:latin typeface="Arial" panose="020B0604020202020204" pitchFamily="34" charset="0"/>
              <a:cs typeface="Arial" panose="020B0604020202020204" pitchFamily="34" charset="0"/>
            </a:endParaRPr>
          </a:p>
          <a:p>
            <a:pPr marL="0" indent="0">
              <a:lnSpc>
                <a:spcPct val="80000"/>
              </a:lnSpc>
              <a:buNone/>
              <a:defRPr/>
            </a:pPr>
            <a:endParaRPr lang="en-US" sz="100" dirty="0">
              <a:latin typeface="Arial" panose="020B0604020202020204" pitchFamily="34" charset="0"/>
              <a:cs typeface="Arial" panose="020B0604020202020204" pitchFamily="34" charset="0"/>
            </a:endParaRPr>
          </a:p>
          <a:p>
            <a:pPr>
              <a:lnSpc>
                <a:spcPct val="80000"/>
              </a:lnSpc>
              <a:defRPr/>
            </a:pPr>
            <a:r>
              <a:rPr lang="en-US" sz="2100" b="1" dirty="0">
                <a:solidFill>
                  <a:srgbClr val="004976"/>
                </a:solidFill>
                <a:latin typeface="Arial" panose="020B0604020202020204" pitchFamily="34" charset="0"/>
                <a:cs typeface="Arial" panose="020B0604020202020204" pitchFamily="34" charset="0"/>
              </a:rPr>
              <a:t>Planning (Agency IT Plans)</a:t>
            </a:r>
          </a:p>
          <a:p>
            <a:pPr marL="228600" indent="0">
              <a:spcBef>
                <a:spcPts val="0"/>
              </a:spcBef>
              <a:buNone/>
              <a:defRPr/>
            </a:pPr>
            <a:r>
              <a:rPr lang="en-US" sz="2100" dirty="0">
                <a:solidFill>
                  <a:srgbClr val="0000FF"/>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https://www.its.ms.gov/services/planning-agency-it-plans</a:t>
            </a:r>
            <a:endParaRPr lang="en-US" sz="2100" dirty="0">
              <a:solidFill>
                <a:srgbClr val="0000FF"/>
              </a:solidFill>
              <a:latin typeface="Arial" panose="020B0604020202020204" pitchFamily="34" charset="0"/>
              <a:cs typeface="Arial" panose="020B0604020202020204" pitchFamily="34" charset="0"/>
            </a:endParaRPr>
          </a:p>
          <a:p>
            <a:pPr marL="228600" indent="0">
              <a:spcBef>
                <a:spcPts val="0"/>
              </a:spcBef>
              <a:buNone/>
              <a:defRPr/>
            </a:pPr>
            <a:endParaRPr lang="en-US" sz="1600" b="1" dirty="0">
              <a:latin typeface="Arial" panose="020B0604020202020204" pitchFamily="34" charset="0"/>
              <a:cs typeface="Arial" panose="020B0604020202020204" pitchFamily="34" charset="0"/>
            </a:endParaRPr>
          </a:p>
          <a:p>
            <a:pPr>
              <a:spcBef>
                <a:spcPts val="0"/>
              </a:spcBef>
              <a:defRPr/>
            </a:pPr>
            <a:r>
              <a:rPr lang="en-US" sz="2100" b="1" dirty="0">
                <a:solidFill>
                  <a:srgbClr val="004976"/>
                </a:solidFill>
                <a:latin typeface="Arial" panose="020B0604020202020204" pitchFamily="34" charset="0"/>
                <a:cs typeface="Arial" panose="020B0604020202020204" pitchFamily="34" charset="0"/>
              </a:rPr>
              <a:t>Kevin Gray</a:t>
            </a:r>
          </a:p>
          <a:p>
            <a:pPr>
              <a:spcBef>
                <a:spcPts val="0"/>
              </a:spcBef>
              <a:buFontTx/>
              <a:buNone/>
              <a:defRPr/>
            </a:pPr>
            <a:r>
              <a:rPr lang="en-US" sz="2100" b="1" dirty="0">
                <a:latin typeface="Arial" panose="020B0604020202020204" pitchFamily="34" charset="0"/>
                <a:cs typeface="Arial" panose="020B0604020202020204" pitchFamily="34" charset="0"/>
              </a:rPr>
              <a:t>	</a:t>
            </a:r>
            <a:r>
              <a:rPr lang="en-US" sz="2100" b="1" i="1" dirty="0">
                <a:latin typeface="Arial" panose="020B0604020202020204" pitchFamily="34" charset="0"/>
                <a:cs typeface="Arial" panose="020B0604020202020204" pitchFamily="34" charset="0"/>
              </a:rPr>
              <a:t>IT Planning Coordinator</a:t>
            </a:r>
            <a:br>
              <a:rPr lang="en-US" sz="2100" b="1" i="1" dirty="0">
                <a:latin typeface="Arial" panose="020B0604020202020204" pitchFamily="34" charset="0"/>
                <a:cs typeface="Arial" panose="020B0604020202020204" pitchFamily="34" charset="0"/>
              </a:rPr>
            </a:br>
            <a:r>
              <a:rPr lang="en-US" sz="2100" b="1" dirty="0">
                <a:latin typeface="Arial" panose="020B0604020202020204" pitchFamily="34" charset="0"/>
                <a:cs typeface="Arial" panose="020B0604020202020204" pitchFamily="34" charset="0"/>
              </a:rPr>
              <a:t>(601) 432-8048</a:t>
            </a:r>
            <a:br>
              <a:rPr lang="en-US" sz="2100" dirty="0">
                <a:latin typeface="Arial" panose="020B0604020202020204" pitchFamily="34" charset="0"/>
                <a:cs typeface="Arial" panose="020B0604020202020204" pitchFamily="34" charset="0"/>
              </a:rPr>
            </a:br>
            <a:r>
              <a:rPr lang="en-US" sz="2100" dirty="0">
                <a:solidFill>
                  <a:srgbClr val="0000FF"/>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kevin.gray@its.ms.gov</a:t>
            </a:r>
            <a:endParaRPr lang="en-US" sz="2100" b="1" u="sng" dirty="0">
              <a:solidFill>
                <a:srgbClr val="0000FF"/>
              </a:solidFill>
              <a:latin typeface="Trebuchet MS" pitchFamily="34" charset="0"/>
            </a:endParaRPr>
          </a:p>
        </p:txBody>
      </p:sp>
    </p:spTree>
    <p:extLst>
      <p:ext uri="{BB962C8B-B14F-4D97-AF65-F5344CB8AC3E}">
        <p14:creationId xmlns:p14="http://schemas.microsoft.com/office/powerpoint/2010/main" val="2698723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3890DC-3CC5-4BBE-AEBF-3BD8A30FC970}"/>
              </a:ext>
            </a:extLst>
          </p:cNvPr>
          <p:cNvSpPr/>
          <p:nvPr/>
        </p:nvSpPr>
        <p:spPr>
          <a:xfrm>
            <a:off x="0" y="6172200"/>
            <a:ext cx="2286000" cy="457200"/>
          </a:xfrm>
          <a:prstGeom prst="rect">
            <a:avLst/>
          </a:prstGeom>
          <a:solidFill>
            <a:srgbClr val="BD5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D5627"/>
              </a:solidFill>
            </a:endParaRPr>
          </a:p>
        </p:txBody>
      </p:sp>
      <p:sp>
        <p:nvSpPr>
          <p:cNvPr id="3" name="TextBox 2">
            <a:extLst>
              <a:ext uri="{FF2B5EF4-FFF2-40B4-BE49-F238E27FC236}">
                <a16:creationId xmlns:a16="http://schemas.microsoft.com/office/drawing/2014/main" id="{A20AC4CD-D82E-4D93-9A4E-04C3A51E858F}"/>
              </a:ext>
            </a:extLst>
          </p:cNvPr>
          <p:cNvSpPr txBox="1"/>
          <p:nvPr/>
        </p:nvSpPr>
        <p:spPr>
          <a:xfrm>
            <a:off x="228600" y="6204589"/>
            <a:ext cx="1828800" cy="369332"/>
          </a:xfrm>
          <a:prstGeom prst="rect">
            <a:avLst/>
          </a:prstGeom>
          <a:noFill/>
        </p:spPr>
        <p:txBody>
          <a:bodyPr wrap="square" rtlCol="0">
            <a:spAutoFit/>
          </a:bodyPr>
          <a:lstStyle/>
          <a:p>
            <a:pPr algn="ctr"/>
            <a:r>
              <a:rPr lang="en-US" dirty="0">
                <a:solidFill>
                  <a:schemeClr val="bg1"/>
                </a:solidFill>
              </a:rPr>
              <a:t>www.its.ms.gov</a:t>
            </a:r>
          </a:p>
        </p:txBody>
      </p:sp>
      <p:sp>
        <p:nvSpPr>
          <p:cNvPr id="4" name="Rectangle 3">
            <a:extLst>
              <a:ext uri="{FF2B5EF4-FFF2-40B4-BE49-F238E27FC236}">
                <a16:creationId xmlns:a16="http://schemas.microsoft.com/office/drawing/2014/main" id="{6CD3AAA8-8239-47D8-90CF-9EA16553E135}"/>
              </a:ext>
            </a:extLst>
          </p:cNvPr>
          <p:cNvSpPr/>
          <p:nvPr/>
        </p:nvSpPr>
        <p:spPr>
          <a:xfrm>
            <a:off x="2362200" y="6172200"/>
            <a:ext cx="9829800" cy="457200"/>
          </a:xfrm>
          <a:prstGeom prst="rect">
            <a:avLst/>
          </a:prstGeom>
          <a:solidFill>
            <a:srgbClr val="013D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3D5B"/>
              </a:solidFill>
            </a:endParaRPr>
          </a:p>
        </p:txBody>
      </p:sp>
      <p:sp>
        <p:nvSpPr>
          <p:cNvPr id="7" name="TextBox 6">
            <a:extLst>
              <a:ext uri="{FF2B5EF4-FFF2-40B4-BE49-F238E27FC236}">
                <a16:creationId xmlns:a16="http://schemas.microsoft.com/office/drawing/2014/main" id="{51D28EB7-06C3-451D-897E-0E9CED13C582}"/>
              </a:ext>
            </a:extLst>
          </p:cNvPr>
          <p:cNvSpPr txBox="1"/>
          <p:nvPr/>
        </p:nvSpPr>
        <p:spPr>
          <a:xfrm>
            <a:off x="0" y="1371600"/>
            <a:ext cx="2286000" cy="215444"/>
          </a:xfrm>
          <a:prstGeom prst="rect">
            <a:avLst/>
          </a:prstGeom>
          <a:solidFill>
            <a:srgbClr val="BD5627"/>
          </a:solidFill>
        </p:spPr>
        <p:txBody>
          <a:bodyPr wrap="square" rtlCol="0">
            <a:spAutoFit/>
          </a:bodyPr>
          <a:lstStyle/>
          <a:p>
            <a:endParaRPr lang="en-US" sz="800" dirty="0"/>
          </a:p>
        </p:txBody>
      </p:sp>
      <p:sp>
        <p:nvSpPr>
          <p:cNvPr id="8" name="TextBox 7">
            <a:extLst>
              <a:ext uri="{FF2B5EF4-FFF2-40B4-BE49-F238E27FC236}">
                <a16:creationId xmlns:a16="http://schemas.microsoft.com/office/drawing/2014/main" id="{537D7F98-FCC1-4EF4-ACFE-6A005699C86A}"/>
              </a:ext>
            </a:extLst>
          </p:cNvPr>
          <p:cNvSpPr txBox="1"/>
          <p:nvPr/>
        </p:nvSpPr>
        <p:spPr>
          <a:xfrm>
            <a:off x="2362200" y="1371600"/>
            <a:ext cx="9829800" cy="215444"/>
          </a:xfrm>
          <a:prstGeom prst="rect">
            <a:avLst/>
          </a:prstGeom>
          <a:solidFill>
            <a:srgbClr val="013D5B"/>
          </a:solidFill>
        </p:spPr>
        <p:txBody>
          <a:bodyPr wrap="square" rtlCol="0">
            <a:spAutoFit/>
          </a:bodyPr>
          <a:lstStyle/>
          <a:p>
            <a:endParaRPr lang="en-US" sz="800" dirty="0"/>
          </a:p>
        </p:txBody>
      </p:sp>
      <p:pic>
        <p:nvPicPr>
          <p:cNvPr id="9" name="Picture 8">
            <a:extLst>
              <a:ext uri="{FF2B5EF4-FFF2-40B4-BE49-F238E27FC236}">
                <a16:creationId xmlns:a16="http://schemas.microsoft.com/office/drawing/2014/main" id="{C4E466A9-06F0-4AE3-BA1B-3911E20B7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972" y="277536"/>
            <a:ext cx="1656856" cy="1017864"/>
          </a:xfrm>
          <a:prstGeom prst="rect">
            <a:avLst/>
          </a:prstGeom>
        </p:spPr>
      </p:pic>
      <p:sp>
        <p:nvSpPr>
          <p:cNvPr id="14" name="Rectangle 2">
            <a:extLst>
              <a:ext uri="{FF2B5EF4-FFF2-40B4-BE49-F238E27FC236}">
                <a16:creationId xmlns:a16="http://schemas.microsoft.com/office/drawing/2014/main" id="{3551CC35-709E-41DF-BAAC-45D73746E106}"/>
              </a:ext>
            </a:extLst>
          </p:cNvPr>
          <p:cNvSpPr txBox="1">
            <a:spLocks noChangeArrowheads="1"/>
          </p:cNvSpPr>
          <p:nvPr/>
        </p:nvSpPr>
        <p:spPr>
          <a:xfrm>
            <a:off x="2362200" y="0"/>
            <a:ext cx="9829801" cy="1371600"/>
          </a:xfrm>
          <a:prstGeom prst="rect">
            <a:avLst/>
          </a:prstGeom>
        </p:spPr>
        <p:txBody>
          <a:bodyPr anchor="ctr">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b="1" dirty="0">
                <a:solidFill>
                  <a:srgbClr val="004976"/>
                </a:solidFill>
                <a:latin typeface="Arial" panose="020B0604020202020204" pitchFamily="34" charset="0"/>
                <a:ea typeface="+mn-ea"/>
                <a:cs typeface="Arial" panose="020B0604020202020204" pitchFamily="34" charset="0"/>
              </a:rPr>
              <a:t>ITS Law: Responsibilities and Authority</a:t>
            </a:r>
          </a:p>
        </p:txBody>
      </p:sp>
      <p:sp>
        <p:nvSpPr>
          <p:cNvPr id="15" name="Rectangle 3">
            <a:extLst>
              <a:ext uri="{FF2B5EF4-FFF2-40B4-BE49-F238E27FC236}">
                <a16:creationId xmlns:a16="http://schemas.microsoft.com/office/drawing/2014/main" id="{BA72DEC6-62CC-42A8-9513-3E01340B5DFE}"/>
              </a:ext>
            </a:extLst>
          </p:cNvPr>
          <p:cNvSpPr txBox="1">
            <a:spLocks noChangeArrowheads="1"/>
          </p:cNvSpPr>
          <p:nvPr/>
        </p:nvSpPr>
        <p:spPr>
          <a:xfrm>
            <a:off x="338785" y="1690698"/>
            <a:ext cx="11559977" cy="4481502"/>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1913" indent="-61913">
              <a:buFont typeface="Arial" panose="020B0604020202020204" pitchFamily="34" charset="0"/>
              <a:buNone/>
            </a:pPr>
            <a:r>
              <a:rPr lang="en-US" b="1" dirty="0">
                <a:solidFill>
                  <a:srgbClr val="004976"/>
                </a:solidFill>
                <a:latin typeface="Arial" panose="020B0604020202020204" pitchFamily="34" charset="0"/>
                <a:cs typeface="Arial" panose="020B0604020202020204" pitchFamily="34" charset="0"/>
              </a:rPr>
              <a:t>For legislative information, the MS Code of 1972 can be found at: </a:t>
            </a:r>
          </a:p>
          <a:p>
            <a:pPr marL="61913" indent="-61913">
              <a:buFont typeface="Arial" panose="020B0604020202020204" pitchFamily="34" charset="0"/>
              <a:buNone/>
            </a:pPr>
            <a:r>
              <a:rPr lang="en-US" sz="2200" b="1"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https://www.sos.ms.gov/index.php/communications-publications/mississippi-law</a:t>
            </a:r>
            <a:endParaRPr lang="en-US" sz="2200" b="1" dirty="0">
              <a:solidFill>
                <a:srgbClr val="0000FF"/>
              </a:solidFill>
              <a:latin typeface="Arial" panose="020B0604020202020204" pitchFamily="34" charset="0"/>
              <a:cs typeface="Arial" panose="020B0604020202020204" pitchFamily="34" charset="0"/>
            </a:endParaRPr>
          </a:p>
          <a:p>
            <a:pPr marL="61913" indent="-61913">
              <a:buFont typeface="Arial" panose="020B0604020202020204" pitchFamily="34" charset="0"/>
              <a:buNone/>
            </a:pPr>
            <a:endParaRPr lang="en-US" sz="600" b="1" dirty="0">
              <a:latin typeface="Arial" panose="020B0604020202020204" pitchFamily="34" charset="0"/>
              <a:cs typeface="Arial" panose="020B0604020202020204" pitchFamily="34" charset="0"/>
            </a:endParaRPr>
          </a:p>
          <a:p>
            <a:pPr marL="61913" indent="-61913">
              <a:buFont typeface="Arial" panose="020B0604020202020204" pitchFamily="34" charset="0"/>
              <a:buNone/>
            </a:pPr>
            <a:r>
              <a:rPr lang="en-US" sz="2400" b="1" dirty="0">
                <a:latin typeface="Arial" panose="020B0604020202020204" pitchFamily="34" charset="0"/>
                <a:cs typeface="Arial" panose="020B0604020202020204" pitchFamily="34" charset="0"/>
              </a:rPr>
              <a:t>Once there, you can search for specific legislation by clicking on:</a:t>
            </a:r>
          </a:p>
          <a:p>
            <a:pPr marL="0" indent="0">
              <a:lnSpc>
                <a:spcPct val="150000"/>
              </a:lnSpc>
              <a:buFont typeface="Arial" panose="020B0604020202020204" pitchFamily="34" charset="0"/>
              <a:buNone/>
            </a:pPr>
            <a:endParaRPr lang="en-US" sz="2400" b="1"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00" b="1"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2400" b="1" dirty="0">
                <a:latin typeface="Arial" panose="020B0604020202020204" pitchFamily="34" charset="0"/>
                <a:cs typeface="Arial" panose="020B0604020202020204" pitchFamily="34" charset="0"/>
              </a:rPr>
              <a:t>ITS Statute: Title 25, Chapter 53</a:t>
            </a:r>
          </a:p>
          <a:p>
            <a:pPr lvl="1"/>
            <a:r>
              <a:rPr lang="en-US" b="1" dirty="0">
                <a:latin typeface="Arial" panose="020B0604020202020204" pitchFamily="34" charset="0"/>
                <a:cs typeface="Arial" panose="020B0604020202020204" pitchFamily="34" charset="0"/>
              </a:rPr>
              <a:t>Code Sections 25-53-1 through 25-53-191</a:t>
            </a:r>
          </a:p>
          <a:p>
            <a:pPr lvl="1"/>
            <a:r>
              <a:rPr lang="en-US" b="1" dirty="0">
                <a:latin typeface="Arial" panose="020B0604020202020204" pitchFamily="34" charset="0"/>
                <a:cs typeface="Arial" panose="020B0604020202020204" pitchFamily="34" charset="0"/>
              </a:rPr>
              <a:t>Code Section 25-53-29 (1) (b) specifically deal with planning: </a:t>
            </a:r>
            <a:r>
              <a:rPr lang="en-US" sz="2200" b="1" dirty="0">
                <a:solidFill>
                  <a:srgbClr val="0000FF"/>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https://www.its.ms.gov/sites/default/files/ServicesPDFs/PlanningLegislation.pdf</a:t>
            </a:r>
            <a:endParaRPr lang="en-US" sz="2200" b="1" dirty="0">
              <a:solidFill>
                <a:srgbClr val="0000FF"/>
              </a:solidFill>
              <a:latin typeface="Arial" panose="020B0604020202020204" pitchFamily="34" charset="0"/>
              <a:cs typeface="Arial" panose="020B0604020202020204" pitchFamily="34" charset="0"/>
            </a:endParaRPr>
          </a:p>
          <a:p>
            <a:pPr lvl="1"/>
            <a:endParaRPr lang="en-US" sz="2300" b="1" dirty="0"/>
          </a:p>
        </p:txBody>
      </p:sp>
      <p:pic>
        <p:nvPicPr>
          <p:cNvPr id="16" name="Picture 15">
            <a:extLst>
              <a:ext uri="{FF2B5EF4-FFF2-40B4-BE49-F238E27FC236}">
                <a16:creationId xmlns:a16="http://schemas.microsoft.com/office/drawing/2014/main" id="{3A442511-58AF-4B26-ACAE-459DD294ACFA}"/>
              </a:ext>
            </a:extLst>
          </p:cNvPr>
          <p:cNvPicPr>
            <a:picLocks noChangeAspect="1"/>
          </p:cNvPicPr>
          <p:nvPr/>
        </p:nvPicPr>
        <p:blipFill>
          <a:blip r:embed="rId5"/>
          <a:stretch>
            <a:fillRect/>
          </a:stretch>
        </p:blipFill>
        <p:spPr>
          <a:xfrm>
            <a:off x="436938" y="3185477"/>
            <a:ext cx="11363672" cy="729778"/>
          </a:xfrm>
          <a:prstGeom prst="rect">
            <a:avLst/>
          </a:prstGeom>
        </p:spPr>
      </p:pic>
    </p:spTree>
    <p:extLst>
      <p:ext uri="{BB962C8B-B14F-4D97-AF65-F5344CB8AC3E}">
        <p14:creationId xmlns:p14="http://schemas.microsoft.com/office/powerpoint/2010/main" val="2397737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3890DC-3CC5-4BBE-AEBF-3BD8A30FC970}"/>
              </a:ext>
            </a:extLst>
          </p:cNvPr>
          <p:cNvSpPr/>
          <p:nvPr/>
        </p:nvSpPr>
        <p:spPr>
          <a:xfrm>
            <a:off x="0" y="6172200"/>
            <a:ext cx="2286000" cy="457200"/>
          </a:xfrm>
          <a:prstGeom prst="rect">
            <a:avLst/>
          </a:prstGeom>
          <a:solidFill>
            <a:srgbClr val="BD5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D5627"/>
              </a:solidFill>
            </a:endParaRPr>
          </a:p>
        </p:txBody>
      </p:sp>
      <p:sp>
        <p:nvSpPr>
          <p:cNvPr id="3" name="TextBox 2">
            <a:extLst>
              <a:ext uri="{FF2B5EF4-FFF2-40B4-BE49-F238E27FC236}">
                <a16:creationId xmlns:a16="http://schemas.microsoft.com/office/drawing/2014/main" id="{A20AC4CD-D82E-4D93-9A4E-04C3A51E858F}"/>
              </a:ext>
            </a:extLst>
          </p:cNvPr>
          <p:cNvSpPr txBox="1"/>
          <p:nvPr/>
        </p:nvSpPr>
        <p:spPr>
          <a:xfrm>
            <a:off x="228600" y="6204589"/>
            <a:ext cx="1828800" cy="369332"/>
          </a:xfrm>
          <a:prstGeom prst="rect">
            <a:avLst/>
          </a:prstGeom>
          <a:noFill/>
        </p:spPr>
        <p:txBody>
          <a:bodyPr wrap="square" rtlCol="0">
            <a:spAutoFit/>
          </a:bodyPr>
          <a:lstStyle/>
          <a:p>
            <a:pPr algn="ctr"/>
            <a:r>
              <a:rPr lang="en-US" dirty="0">
                <a:solidFill>
                  <a:schemeClr val="bg1"/>
                </a:solidFill>
              </a:rPr>
              <a:t>www.its.ms.gov</a:t>
            </a:r>
          </a:p>
        </p:txBody>
      </p:sp>
      <p:sp>
        <p:nvSpPr>
          <p:cNvPr id="4" name="Rectangle 3">
            <a:extLst>
              <a:ext uri="{FF2B5EF4-FFF2-40B4-BE49-F238E27FC236}">
                <a16:creationId xmlns:a16="http://schemas.microsoft.com/office/drawing/2014/main" id="{6CD3AAA8-8239-47D8-90CF-9EA16553E135}"/>
              </a:ext>
            </a:extLst>
          </p:cNvPr>
          <p:cNvSpPr/>
          <p:nvPr/>
        </p:nvSpPr>
        <p:spPr>
          <a:xfrm>
            <a:off x="2362200" y="6172200"/>
            <a:ext cx="9829800" cy="457200"/>
          </a:xfrm>
          <a:prstGeom prst="rect">
            <a:avLst/>
          </a:prstGeom>
          <a:solidFill>
            <a:srgbClr val="013D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3D5B"/>
              </a:solidFill>
            </a:endParaRPr>
          </a:p>
        </p:txBody>
      </p:sp>
      <p:sp>
        <p:nvSpPr>
          <p:cNvPr id="7" name="TextBox 6">
            <a:extLst>
              <a:ext uri="{FF2B5EF4-FFF2-40B4-BE49-F238E27FC236}">
                <a16:creationId xmlns:a16="http://schemas.microsoft.com/office/drawing/2014/main" id="{51D28EB7-06C3-451D-897E-0E9CED13C582}"/>
              </a:ext>
            </a:extLst>
          </p:cNvPr>
          <p:cNvSpPr txBox="1"/>
          <p:nvPr/>
        </p:nvSpPr>
        <p:spPr>
          <a:xfrm>
            <a:off x="0" y="1371600"/>
            <a:ext cx="2286000" cy="215444"/>
          </a:xfrm>
          <a:prstGeom prst="rect">
            <a:avLst/>
          </a:prstGeom>
          <a:solidFill>
            <a:srgbClr val="BD5627"/>
          </a:solidFill>
        </p:spPr>
        <p:txBody>
          <a:bodyPr wrap="square" rtlCol="0">
            <a:spAutoFit/>
          </a:bodyPr>
          <a:lstStyle/>
          <a:p>
            <a:endParaRPr lang="en-US" sz="800" dirty="0"/>
          </a:p>
        </p:txBody>
      </p:sp>
      <p:sp>
        <p:nvSpPr>
          <p:cNvPr id="8" name="TextBox 7">
            <a:extLst>
              <a:ext uri="{FF2B5EF4-FFF2-40B4-BE49-F238E27FC236}">
                <a16:creationId xmlns:a16="http://schemas.microsoft.com/office/drawing/2014/main" id="{537D7F98-FCC1-4EF4-ACFE-6A005699C86A}"/>
              </a:ext>
            </a:extLst>
          </p:cNvPr>
          <p:cNvSpPr txBox="1"/>
          <p:nvPr/>
        </p:nvSpPr>
        <p:spPr>
          <a:xfrm>
            <a:off x="2362200" y="1371600"/>
            <a:ext cx="9829800" cy="215444"/>
          </a:xfrm>
          <a:prstGeom prst="rect">
            <a:avLst/>
          </a:prstGeom>
          <a:solidFill>
            <a:srgbClr val="013D5B"/>
          </a:solidFill>
        </p:spPr>
        <p:txBody>
          <a:bodyPr wrap="square" rtlCol="0">
            <a:spAutoFit/>
          </a:bodyPr>
          <a:lstStyle/>
          <a:p>
            <a:endParaRPr lang="en-US" sz="800" dirty="0"/>
          </a:p>
        </p:txBody>
      </p:sp>
      <p:pic>
        <p:nvPicPr>
          <p:cNvPr id="9" name="Picture 8">
            <a:extLst>
              <a:ext uri="{FF2B5EF4-FFF2-40B4-BE49-F238E27FC236}">
                <a16:creationId xmlns:a16="http://schemas.microsoft.com/office/drawing/2014/main" id="{C4E466A9-06F0-4AE3-BA1B-3911E20B7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972" y="277536"/>
            <a:ext cx="1656856" cy="1017864"/>
          </a:xfrm>
          <a:prstGeom prst="rect">
            <a:avLst/>
          </a:prstGeom>
        </p:spPr>
      </p:pic>
      <p:sp>
        <p:nvSpPr>
          <p:cNvPr id="14" name="Rectangle 2">
            <a:extLst>
              <a:ext uri="{FF2B5EF4-FFF2-40B4-BE49-F238E27FC236}">
                <a16:creationId xmlns:a16="http://schemas.microsoft.com/office/drawing/2014/main" id="{72DD6B52-03E3-4344-822E-F88C3A58BFA4}"/>
              </a:ext>
            </a:extLst>
          </p:cNvPr>
          <p:cNvSpPr txBox="1">
            <a:spLocks noChangeArrowheads="1"/>
          </p:cNvSpPr>
          <p:nvPr/>
        </p:nvSpPr>
        <p:spPr>
          <a:xfrm>
            <a:off x="2362201" y="0"/>
            <a:ext cx="9829800" cy="1371600"/>
          </a:xfrm>
          <a:prstGeom prst="rect">
            <a:avLst/>
          </a:prstGeom>
        </p:spPr>
        <p:txBody>
          <a:bodyPr anchor="ctr">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b="1" dirty="0">
                <a:solidFill>
                  <a:srgbClr val="004976"/>
                </a:solidFill>
                <a:latin typeface="Arial" panose="020B0604020202020204" pitchFamily="34" charset="0"/>
                <a:ea typeface="+mn-ea"/>
                <a:cs typeface="Arial" panose="020B0604020202020204" pitchFamily="34" charset="0"/>
              </a:rPr>
              <a:t>ITS Law: Responsibilities and Authority</a:t>
            </a:r>
          </a:p>
        </p:txBody>
      </p:sp>
      <p:sp>
        <p:nvSpPr>
          <p:cNvPr id="15" name="Rectangle 3">
            <a:extLst>
              <a:ext uri="{FF2B5EF4-FFF2-40B4-BE49-F238E27FC236}">
                <a16:creationId xmlns:a16="http://schemas.microsoft.com/office/drawing/2014/main" id="{02BA8B0A-F28E-404F-BAFA-57708EB39BA0}"/>
              </a:ext>
            </a:extLst>
          </p:cNvPr>
          <p:cNvSpPr txBox="1">
            <a:spLocks noChangeArrowheads="1"/>
          </p:cNvSpPr>
          <p:nvPr/>
        </p:nvSpPr>
        <p:spPr>
          <a:xfrm>
            <a:off x="369102" y="1746022"/>
            <a:ext cx="11822898" cy="4267200"/>
          </a:xfrm>
          <a:prstGeom prst="rect">
            <a:avLst/>
          </a:prstGeom>
        </p:spPr>
        <p:txBody>
          <a:bodyPr vert="horz" lIns="91440" tIns="45720" rIns="91440" bIns="45720" rtlCol="0">
            <a:normAutofit lnSpcReduction="1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rgbClr val="004976"/>
                </a:solidFill>
                <a:latin typeface="Arial" panose="020B0604020202020204" pitchFamily="34" charset="0"/>
                <a:cs typeface="Arial" panose="020B0604020202020204" pitchFamily="34" charset="0"/>
              </a:rPr>
              <a:t>By Law, ITS must:</a:t>
            </a:r>
          </a:p>
          <a:p>
            <a:pPr marL="0" indent="0">
              <a:buFont typeface="Arial" panose="020B0604020202020204" pitchFamily="34" charset="0"/>
              <a:buNone/>
            </a:pPr>
            <a:endParaRPr lang="en-US" sz="300" b="1" dirty="0">
              <a:solidFill>
                <a:srgbClr val="4A6183"/>
              </a:solidFill>
              <a:latin typeface="Arial" panose="020B0604020202020204" pitchFamily="34" charset="0"/>
              <a:cs typeface="Arial" panose="020B0604020202020204" pitchFamily="34" charset="0"/>
            </a:endParaRPr>
          </a:p>
          <a:p>
            <a:pPr marL="571500">
              <a:spcBef>
                <a:spcPts val="0"/>
              </a:spcBef>
            </a:pPr>
            <a:r>
              <a:rPr lang="en-US" sz="2600" b="1" dirty="0">
                <a:latin typeface="Arial" panose="020B0604020202020204" pitchFamily="34" charset="0"/>
                <a:cs typeface="Arial" panose="020B0604020202020204" pitchFamily="34" charset="0"/>
              </a:rPr>
              <a:t>Adopt rules governing the acquisition of all computer and telecom equipment and services</a:t>
            </a:r>
          </a:p>
          <a:p>
            <a:pPr marL="342906" indent="0">
              <a:spcBef>
                <a:spcPts val="0"/>
              </a:spcBef>
              <a:buNone/>
            </a:pPr>
            <a:endParaRPr lang="en-US" sz="600" b="1" dirty="0">
              <a:latin typeface="Arial" panose="020B0604020202020204" pitchFamily="34" charset="0"/>
              <a:cs typeface="Arial" panose="020B0604020202020204" pitchFamily="34" charset="0"/>
            </a:endParaRPr>
          </a:p>
          <a:p>
            <a:pPr marL="342906" indent="0">
              <a:spcBef>
                <a:spcPts val="0"/>
              </a:spcBef>
              <a:buNone/>
            </a:pPr>
            <a:endParaRPr lang="en-US" sz="100" b="1" dirty="0">
              <a:latin typeface="Arial" panose="020B0604020202020204" pitchFamily="34" charset="0"/>
              <a:cs typeface="Arial" panose="020B0604020202020204" pitchFamily="34" charset="0"/>
            </a:endParaRPr>
          </a:p>
          <a:p>
            <a:pPr marL="571500">
              <a:spcBef>
                <a:spcPts val="0"/>
              </a:spcBef>
            </a:pPr>
            <a:r>
              <a:rPr lang="en-US" sz="2600" b="1" dirty="0">
                <a:latin typeface="Arial" panose="020B0604020202020204" pitchFamily="34" charset="0"/>
                <a:cs typeface="Arial" panose="020B0604020202020204" pitchFamily="34" charset="0"/>
              </a:rPr>
              <a:t>Review all IT procurements by agencies &amp; IHLs for approval (or disapproval)</a:t>
            </a:r>
          </a:p>
          <a:p>
            <a:pPr marL="914400" lvl="1" indent="-342900">
              <a:spcBef>
                <a:spcPts val="0"/>
              </a:spcBef>
              <a:buFont typeface="Courier New" panose="02070309020205020404" pitchFamily="49" charset="0"/>
              <a:buChar char="o"/>
            </a:pPr>
            <a:r>
              <a:rPr lang="en-US" sz="2500" b="1" dirty="0">
                <a:latin typeface="Arial" panose="020B0604020202020204" pitchFamily="34" charset="0"/>
                <a:cs typeface="Arial" panose="020B0604020202020204" pitchFamily="34" charset="0"/>
              </a:rPr>
              <a:t>Note – ITS purview could be removed for legislatively mandated projects</a:t>
            </a:r>
          </a:p>
          <a:p>
            <a:pPr marL="342906" indent="0">
              <a:spcBef>
                <a:spcPts val="0"/>
              </a:spcBef>
              <a:buNone/>
            </a:pPr>
            <a:endParaRPr lang="en-US" sz="800" b="1" dirty="0">
              <a:latin typeface="Arial" panose="020B0604020202020204" pitchFamily="34" charset="0"/>
              <a:cs typeface="Arial" panose="020B0604020202020204" pitchFamily="34" charset="0"/>
            </a:endParaRPr>
          </a:p>
          <a:p>
            <a:pPr marL="342906" indent="0">
              <a:spcBef>
                <a:spcPts val="0"/>
              </a:spcBef>
              <a:buNone/>
            </a:pPr>
            <a:endParaRPr lang="en-US" sz="100" b="1" dirty="0">
              <a:latin typeface="Arial" panose="020B0604020202020204" pitchFamily="34" charset="0"/>
              <a:cs typeface="Arial" panose="020B0604020202020204" pitchFamily="34" charset="0"/>
            </a:endParaRPr>
          </a:p>
          <a:p>
            <a:pPr marL="571500">
              <a:spcBef>
                <a:spcPts val="0"/>
              </a:spcBef>
            </a:pPr>
            <a:r>
              <a:rPr lang="en-US" sz="2600" b="1" dirty="0">
                <a:latin typeface="Arial" panose="020B0604020202020204" pitchFamily="34" charset="0"/>
                <a:cs typeface="Arial" panose="020B0604020202020204" pitchFamily="34" charset="0"/>
              </a:rPr>
              <a:t>Execute all contracts for IT equipment and services - ITS Executive Director is “contracting agent” for all technology contracts</a:t>
            </a:r>
          </a:p>
          <a:p>
            <a:pPr marL="342906" indent="0">
              <a:spcBef>
                <a:spcPts val="0"/>
              </a:spcBef>
              <a:buNone/>
            </a:pPr>
            <a:endParaRPr lang="en-US" sz="800" b="1" dirty="0">
              <a:latin typeface="Arial" panose="020B0604020202020204" pitchFamily="34" charset="0"/>
              <a:cs typeface="Arial" panose="020B0604020202020204" pitchFamily="34" charset="0"/>
            </a:endParaRPr>
          </a:p>
          <a:p>
            <a:pPr marL="342906" indent="0">
              <a:spcBef>
                <a:spcPts val="0"/>
              </a:spcBef>
              <a:buNone/>
            </a:pPr>
            <a:endParaRPr lang="en-US" sz="100" b="1" dirty="0">
              <a:latin typeface="Arial" panose="020B0604020202020204" pitchFamily="34" charset="0"/>
              <a:cs typeface="Arial" panose="020B0604020202020204" pitchFamily="34" charset="0"/>
            </a:endParaRPr>
          </a:p>
          <a:p>
            <a:pPr marL="571500">
              <a:spcBef>
                <a:spcPts val="0"/>
              </a:spcBef>
            </a:pPr>
            <a:r>
              <a:rPr lang="en-US" sz="2600" b="1" dirty="0">
                <a:latin typeface="Arial" panose="020B0604020202020204" pitchFamily="34" charset="0"/>
                <a:cs typeface="Arial" panose="020B0604020202020204" pitchFamily="34" charset="0"/>
              </a:rPr>
              <a:t>Advertise competitive specifications for all acquisitions above $75,000 total lifecycle cost and award to the “lowest and best”</a:t>
            </a:r>
          </a:p>
        </p:txBody>
      </p:sp>
    </p:spTree>
    <p:extLst>
      <p:ext uri="{BB962C8B-B14F-4D97-AF65-F5344CB8AC3E}">
        <p14:creationId xmlns:p14="http://schemas.microsoft.com/office/powerpoint/2010/main" val="145427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3890DC-3CC5-4BBE-AEBF-3BD8A30FC970}"/>
              </a:ext>
            </a:extLst>
          </p:cNvPr>
          <p:cNvSpPr/>
          <p:nvPr/>
        </p:nvSpPr>
        <p:spPr>
          <a:xfrm>
            <a:off x="0" y="6172200"/>
            <a:ext cx="2286000" cy="457200"/>
          </a:xfrm>
          <a:prstGeom prst="rect">
            <a:avLst/>
          </a:prstGeom>
          <a:solidFill>
            <a:srgbClr val="BD5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D5627"/>
              </a:solidFill>
            </a:endParaRPr>
          </a:p>
        </p:txBody>
      </p:sp>
      <p:sp>
        <p:nvSpPr>
          <p:cNvPr id="3" name="TextBox 2">
            <a:extLst>
              <a:ext uri="{FF2B5EF4-FFF2-40B4-BE49-F238E27FC236}">
                <a16:creationId xmlns:a16="http://schemas.microsoft.com/office/drawing/2014/main" id="{A20AC4CD-D82E-4D93-9A4E-04C3A51E858F}"/>
              </a:ext>
            </a:extLst>
          </p:cNvPr>
          <p:cNvSpPr txBox="1"/>
          <p:nvPr/>
        </p:nvSpPr>
        <p:spPr>
          <a:xfrm>
            <a:off x="228600" y="6204589"/>
            <a:ext cx="1828800" cy="369332"/>
          </a:xfrm>
          <a:prstGeom prst="rect">
            <a:avLst/>
          </a:prstGeom>
          <a:noFill/>
        </p:spPr>
        <p:txBody>
          <a:bodyPr wrap="square" rtlCol="0">
            <a:spAutoFit/>
          </a:bodyPr>
          <a:lstStyle/>
          <a:p>
            <a:pPr algn="ctr"/>
            <a:r>
              <a:rPr lang="en-US" dirty="0">
                <a:solidFill>
                  <a:schemeClr val="bg1"/>
                </a:solidFill>
              </a:rPr>
              <a:t>www.its.ms.gov</a:t>
            </a:r>
          </a:p>
        </p:txBody>
      </p:sp>
      <p:sp>
        <p:nvSpPr>
          <p:cNvPr id="4" name="Rectangle 3">
            <a:extLst>
              <a:ext uri="{FF2B5EF4-FFF2-40B4-BE49-F238E27FC236}">
                <a16:creationId xmlns:a16="http://schemas.microsoft.com/office/drawing/2014/main" id="{6CD3AAA8-8239-47D8-90CF-9EA16553E135}"/>
              </a:ext>
            </a:extLst>
          </p:cNvPr>
          <p:cNvSpPr/>
          <p:nvPr/>
        </p:nvSpPr>
        <p:spPr>
          <a:xfrm>
            <a:off x="2362200" y="6172200"/>
            <a:ext cx="9829800" cy="457200"/>
          </a:xfrm>
          <a:prstGeom prst="rect">
            <a:avLst/>
          </a:prstGeom>
          <a:solidFill>
            <a:srgbClr val="013D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3D5B"/>
              </a:solidFill>
            </a:endParaRPr>
          </a:p>
        </p:txBody>
      </p:sp>
      <p:sp>
        <p:nvSpPr>
          <p:cNvPr id="7" name="TextBox 6">
            <a:extLst>
              <a:ext uri="{FF2B5EF4-FFF2-40B4-BE49-F238E27FC236}">
                <a16:creationId xmlns:a16="http://schemas.microsoft.com/office/drawing/2014/main" id="{51D28EB7-06C3-451D-897E-0E9CED13C582}"/>
              </a:ext>
            </a:extLst>
          </p:cNvPr>
          <p:cNvSpPr txBox="1"/>
          <p:nvPr/>
        </p:nvSpPr>
        <p:spPr>
          <a:xfrm>
            <a:off x="0" y="1371600"/>
            <a:ext cx="2286000" cy="215444"/>
          </a:xfrm>
          <a:prstGeom prst="rect">
            <a:avLst/>
          </a:prstGeom>
          <a:solidFill>
            <a:srgbClr val="BD5627"/>
          </a:solidFill>
        </p:spPr>
        <p:txBody>
          <a:bodyPr wrap="square" rtlCol="0">
            <a:spAutoFit/>
          </a:bodyPr>
          <a:lstStyle/>
          <a:p>
            <a:endParaRPr lang="en-US" sz="800" dirty="0"/>
          </a:p>
        </p:txBody>
      </p:sp>
      <p:sp>
        <p:nvSpPr>
          <p:cNvPr id="8" name="TextBox 7">
            <a:extLst>
              <a:ext uri="{FF2B5EF4-FFF2-40B4-BE49-F238E27FC236}">
                <a16:creationId xmlns:a16="http://schemas.microsoft.com/office/drawing/2014/main" id="{537D7F98-FCC1-4EF4-ACFE-6A005699C86A}"/>
              </a:ext>
            </a:extLst>
          </p:cNvPr>
          <p:cNvSpPr txBox="1"/>
          <p:nvPr/>
        </p:nvSpPr>
        <p:spPr>
          <a:xfrm>
            <a:off x="2362200" y="1371600"/>
            <a:ext cx="9829800" cy="215444"/>
          </a:xfrm>
          <a:prstGeom prst="rect">
            <a:avLst/>
          </a:prstGeom>
          <a:solidFill>
            <a:srgbClr val="013D5B"/>
          </a:solidFill>
        </p:spPr>
        <p:txBody>
          <a:bodyPr wrap="square" rtlCol="0">
            <a:spAutoFit/>
          </a:bodyPr>
          <a:lstStyle/>
          <a:p>
            <a:endParaRPr lang="en-US" sz="800" dirty="0"/>
          </a:p>
        </p:txBody>
      </p:sp>
      <p:pic>
        <p:nvPicPr>
          <p:cNvPr id="9" name="Picture 8">
            <a:extLst>
              <a:ext uri="{FF2B5EF4-FFF2-40B4-BE49-F238E27FC236}">
                <a16:creationId xmlns:a16="http://schemas.microsoft.com/office/drawing/2014/main" id="{C4E466A9-06F0-4AE3-BA1B-3911E20B7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972" y="277536"/>
            <a:ext cx="1656856" cy="1017864"/>
          </a:xfrm>
          <a:prstGeom prst="rect">
            <a:avLst/>
          </a:prstGeom>
        </p:spPr>
      </p:pic>
      <p:sp>
        <p:nvSpPr>
          <p:cNvPr id="13" name="Rectangle 3074">
            <a:extLst>
              <a:ext uri="{FF2B5EF4-FFF2-40B4-BE49-F238E27FC236}">
                <a16:creationId xmlns:a16="http://schemas.microsoft.com/office/drawing/2014/main" id="{C53312B5-E0DF-4D29-9A3D-B1F180EC1DD2}"/>
              </a:ext>
            </a:extLst>
          </p:cNvPr>
          <p:cNvSpPr txBox="1">
            <a:spLocks noChangeArrowheads="1"/>
          </p:cNvSpPr>
          <p:nvPr/>
        </p:nvSpPr>
        <p:spPr>
          <a:xfrm>
            <a:off x="2362197" y="0"/>
            <a:ext cx="9829800" cy="1368134"/>
          </a:xfrm>
          <a:prstGeom prst="rect">
            <a:avLst/>
          </a:prstGeom>
        </p:spPr>
        <p:txBody>
          <a:bodyPr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b="1" dirty="0">
                <a:solidFill>
                  <a:srgbClr val="004976"/>
                </a:solidFill>
                <a:latin typeface="Arial" panose="020B0604020202020204" pitchFamily="34" charset="0"/>
                <a:ea typeface="+mn-ea"/>
                <a:cs typeface="Arial" panose="020B0604020202020204" pitchFamily="34" charset="0"/>
              </a:rPr>
              <a:t>ITS Purview</a:t>
            </a:r>
          </a:p>
        </p:txBody>
      </p:sp>
      <p:sp>
        <p:nvSpPr>
          <p:cNvPr id="14" name="Rectangle 3075">
            <a:extLst>
              <a:ext uri="{FF2B5EF4-FFF2-40B4-BE49-F238E27FC236}">
                <a16:creationId xmlns:a16="http://schemas.microsoft.com/office/drawing/2014/main" id="{F50ED06B-C2EF-4856-A060-A7517648F7BF}"/>
              </a:ext>
            </a:extLst>
          </p:cNvPr>
          <p:cNvSpPr txBox="1">
            <a:spLocks noChangeArrowheads="1"/>
          </p:cNvSpPr>
          <p:nvPr/>
        </p:nvSpPr>
        <p:spPr>
          <a:xfrm>
            <a:off x="341243" y="1766455"/>
            <a:ext cx="10546773" cy="4350266"/>
          </a:xfrm>
          <a:prstGeom prst="rect">
            <a:avLst/>
          </a:prstGeom>
          <a:noFill/>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Font typeface="Arial" panose="020B0604020202020204" pitchFamily="34" charset="0"/>
              <a:buNone/>
            </a:pPr>
            <a:r>
              <a:rPr lang="en-US" sz="2600" b="1" dirty="0">
                <a:solidFill>
                  <a:srgbClr val="004976"/>
                </a:solidFill>
                <a:latin typeface="Arial" panose="020B0604020202020204" pitchFamily="34" charset="0"/>
                <a:ea typeface="Cambria" panose="02040503050406030204" pitchFamily="18" charset="0"/>
                <a:cs typeface="Arial" panose="020B0604020202020204" pitchFamily="34" charset="0"/>
              </a:rPr>
              <a:t>ITS Purview Includes:</a:t>
            </a:r>
          </a:p>
          <a:p>
            <a:pPr marL="571500">
              <a:lnSpc>
                <a:spcPct val="80000"/>
              </a:lnSpc>
            </a:pPr>
            <a:r>
              <a:rPr lang="en-US" sz="2400" b="1" dirty="0">
                <a:latin typeface="Arial" panose="020B0604020202020204" pitchFamily="34" charset="0"/>
                <a:cs typeface="Arial" panose="020B0604020202020204" pitchFamily="34" charset="0"/>
              </a:rPr>
              <a:t>State Agencies</a:t>
            </a:r>
          </a:p>
          <a:p>
            <a:pPr marL="571500">
              <a:lnSpc>
                <a:spcPct val="80000"/>
              </a:lnSpc>
            </a:pPr>
            <a:r>
              <a:rPr lang="en-US" sz="2400" b="1" dirty="0">
                <a:latin typeface="Arial" panose="020B0604020202020204" pitchFamily="34" charset="0"/>
                <a:cs typeface="Arial" panose="020B0604020202020204" pitchFamily="34" charset="0"/>
              </a:rPr>
              <a:t>Institutions of Higher Learning</a:t>
            </a:r>
          </a:p>
          <a:p>
            <a:pPr marL="571500">
              <a:lnSpc>
                <a:spcPct val="80000"/>
              </a:lnSpc>
            </a:pPr>
            <a:r>
              <a:rPr lang="en-US" sz="2400" b="1" dirty="0">
                <a:latin typeface="Arial" panose="020B0604020202020204" pitchFamily="34" charset="0"/>
                <a:cs typeface="Arial" panose="020B0604020202020204" pitchFamily="34" charset="0"/>
              </a:rPr>
              <a:t>Other political subdivisions (on request) – example:</a:t>
            </a:r>
          </a:p>
          <a:p>
            <a:pPr marL="914400" lvl="1" indent="-342900">
              <a:lnSpc>
                <a:spcPct val="80000"/>
              </a:lnSpc>
              <a:buFont typeface="Courier New" panose="02070309020205020404" pitchFamily="49" charset="0"/>
              <a:buChar char="o"/>
            </a:pPr>
            <a:r>
              <a:rPr lang="en-US" dirty="0">
                <a:latin typeface="Arial" panose="020B0604020202020204" pitchFamily="34" charset="0"/>
                <a:cs typeface="Arial" panose="020B0604020202020204" pitchFamily="34" charset="0"/>
              </a:rPr>
              <a:t>Cities</a:t>
            </a:r>
          </a:p>
          <a:p>
            <a:pPr marL="914400" lvl="1" indent="-342900">
              <a:lnSpc>
                <a:spcPct val="80000"/>
              </a:lnSpc>
              <a:buFont typeface="Courier New" panose="02070309020205020404" pitchFamily="49" charset="0"/>
              <a:buChar char="o"/>
            </a:pPr>
            <a:r>
              <a:rPr lang="en-US" dirty="0">
                <a:latin typeface="Arial" panose="020B0604020202020204" pitchFamily="34" charset="0"/>
                <a:cs typeface="Arial" panose="020B0604020202020204" pitchFamily="34" charset="0"/>
              </a:rPr>
              <a:t>Counties</a:t>
            </a:r>
          </a:p>
          <a:p>
            <a:pPr marL="914400" lvl="1" indent="-342900">
              <a:lnSpc>
                <a:spcPct val="80000"/>
              </a:lnSpc>
              <a:buFont typeface="Courier New" panose="02070309020205020404" pitchFamily="49" charset="0"/>
              <a:buChar char="o"/>
            </a:pPr>
            <a:r>
              <a:rPr lang="en-US" dirty="0">
                <a:latin typeface="Arial" panose="020B0604020202020204" pitchFamily="34" charset="0"/>
                <a:cs typeface="Arial" panose="020B0604020202020204" pitchFamily="34" charset="0"/>
              </a:rPr>
              <a:t>K-12 Schools</a:t>
            </a:r>
          </a:p>
          <a:p>
            <a:pPr marL="914400" lvl="1" indent="-342900">
              <a:lnSpc>
                <a:spcPct val="80000"/>
              </a:lnSpc>
              <a:buFont typeface="Courier New" panose="02070309020205020404" pitchFamily="49" charset="0"/>
              <a:buChar char="o"/>
            </a:pPr>
            <a:r>
              <a:rPr lang="en-US" dirty="0">
                <a:latin typeface="Arial" panose="020B0604020202020204" pitchFamily="34" charset="0"/>
                <a:cs typeface="Arial" panose="020B0604020202020204" pitchFamily="34" charset="0"/>
              </a:rPr>
              <a:t>Community Colleges</a:t>
            </a:r>
          </a:p>
        </p:txBody>
      </p:sp>
    </p:spTree>
    <p:extLst>
      <p:ext uri="{BB962C8B-B14F-4D97-AF65-F5344CB8AC3E}">
        <p14:creationId xmlns:p14="http://schemas.microsoft.com/office/powerpoint/2010/main" val="3843167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3890DC-3CC5-4BBE-AEBF-3BD8A30FC970}"/>
              </a:ext>
            </a:extLst>
          </p:cNvPr>
          <p:cNvSpPr/>
          <p:nvPr/>
        </p:nvSpPr>
        <p:spPr>
          <a:xfrm>
            <a:off x="0" y="6172200"/>
            <a:ext cx="2286000" cy="457200"/>
          </a:xfrm>
          <a:prstGeom prst="rect">
            <a:avLst/>
          </a:prstGeom>
          <a:solidFill>
            <a:srgbClr val="BD5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D5627"/>
              </a:solidFill>
            </a:endParaRPr>
          </a:p>
        </p:txBody>
      </p:sp>
      <p:sp>
        <p:nvSpPr>
          <p:cNvPr id="3" name="TextBox 2">
            <a:extLst>
              <a:ext uri="{FF2B5EF4-FFF2-40B4-BE49-F238E27FC236}">
                <a16:creationId xmlns:a16="http://schemas.microsoft.com/office/drawing/2014/main" id="{A20AC4CD-D82E-4D93-9A4E-04C3A51E858F}"/>
              </a:ext>
            </a:extLst>
          </p:cNvPr>
          <p:cNvSpPr txBox="1"/>
          <p:nvPr/>
        </p:nvSpPr>
        <p:spPr>
          <a:xfrm>
            <a:off x="228600" y="6204589"/>
            <a:ext cx="1828800" cy="369332"/>
          </a:xfrm>
          <a:prstGeom prst="rect">
            <a:avLst/>
          </a:prstGeom>
          <a:noFill/>
        </p:spPr>
        <p:txBody>
          <a:bodyPr wrap="square" rtlCol="0">
            <a:spAutoFit/>
          </a:bodyPr>
          <a:lstStyle/>
          <a:p>
            <a:pPr algn="ctr"/>
            <a:r>
              <a:rPr lang="en-US" dirty="0">
                <a:solidFill>
                  <a:schemeClr val="bg1"/>
                </a:solidFill>
              </a:rPr>
              <a:t>www.its.ms.gov</a:t>
            </a:r>
          </a:p>
        </p:txBody>
      </p:sp>
      <p:sp>
        <p:nvSpPr>
          <p:cNvPr id="4" name="Rectangle 3">
            <a:extLst>
              <a:ext uri="{FF2B5EF4-FFF2-40B4-BE49-F238E27FC236}">
                <a16:creationId xmlns:a16="http://schemas.microsoft.com/office/drawing/2014/main" id="{6CD3AAA8-8239-47D8-90CF-9EA16553E135}"/>
              </a:ext>
            </a:extLst>
          </p:cNvPr>
          <p:cNvSpPr/>
          <p:nvPr/>
        </p:nvSpPr>
        <p:spPr>
          <a:xfrm>
            <a:off x="2362200" y="6172200"/>
            <a:ext cx="9829800" cy="457200"/>
          </a:xfrm>
          <a:prstGeom prst="rect">
            <a:avLst/>
          </a:prstGeom>
          <a:solidFill>
            <a:srgbClr val="013D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3D5B"/>
              </a:solidFill>
            </a:endParaRPr>
          </a:p>
        </p:txBody>
      </p:sp>
      <p:sp>
        <p:nvSpPr>
          <p:cNvPr id="7" name="TextBox 6">
            <a:extLst>
              <a:ext uri="{FF2B5EF4-FFF2-40B4-BE49-F238E27FC236}">
                <a16:creationId xmlns:a16="http://schemas.microsoft.com/office/drawing/2014/main" id="{51D28EB7-06C3-451D-897E-0E9CED13C582}"/>
              </a:ext>
            </a:extLst>
          </p:cNvPr>
          <p:cNvSpPr txBox="1"/>
          <p:nvPr/>
        </p:nvSpPr>
        <p:spPr>
          <a:xfrm>
            <a:off x="0" y="1371600"/>
            <a:ext cx="2286000" cy="215444"/>
          </a:xfrm>
          <a:prstGeom prst="rect">
            <a:avLst/>
          </a:prstGeom>
          <a:solidFill>
            <a:srgbClr val="BD5627"/>
          </a:solidFill>
        </p:spPr>
        <p:txBody>
          <a:bodyPr wrap="square" rtlCol="0">
            <a:spAutoFit/>
          </a:bodyPr>
          <a:lstStyle/>
          <a:p>
            <a:endParaRPr lang="en-US" sz="800" dirty="0"/>
          </a:p>
        </p:txBody>
      </p:sp>
      <p:sp>
        <p:nvSpPr>
          <p:cNvPr id="8" name="TextBox 7">
            <a:extLst>
              <a:ext uri="{FF2B5EF4-FFF2-40B4-BE49-F238E27FC236}">
                <a16:creationId xmlns:a16="http://schemas.microsoft.com/office/drawing/2014/main" id="{537D7F98-FCC1-4EF4-ACFE-6A005699C86A}"/>
              </a:ext>
            </a:extLst>
          </p:cNvPr>
          <p:cNvSpPr txBox="1"/>
          <p:nvPr/>
        </p:nvSpPr>
        <p:spPr>
          <a:xfrm>
            <a:off x="2362200" y="1371600"/>
            <a:ext cx="9829800" cy="215444"/>
          </a:xfrm>
          <a:prstGeom prst="rect">
            <a:avLst/>
          </a:prstGeom>
          <a:solidFill>
            <a:srgbClr val="013D5B"/>
          </a:solidFill>
        </p:spPr>
        <p:txBody>
          <a:bodyPr wrap="square" rtlCol="0">
            <a:spAutoFit/>
          </a:bodyPr>
          <a:lstStyle/>
          <a:p>
            <a:endParaRPr lang="en-US" sz="800" dirty="0"/>
          </a:p>
        </p:txBody>
      </p:sp>
      <p:pic>
        <p:nvPicPr>
          <p:cNvPr id="9" name="Picture 8">
            <a:extLst>
              <a:ext uri="{FF2B5EF4-FFF2-40B4-BE49-F238E27FC236}">
                <a16:creationId xmlns:a16="http://schemas.microsoft.com/office/drawing/2014/main" id="{C4E466A9-06F0-4AE3-BA1B-3911E20B7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972" y="277536"/>
            <a:ext cx="1656856" cy="1017864"/>
          </a:xfrm>
          <a:prstGeom prst="rect">
            <a:avLst/>
          </a:prstGeom>
        </p:spPr>
      </p:pic>
      <p:sp>
        <p:nvSpPr>
          <p:cNvPr id="13" name="Rectangle 2">
            <a:extLst>
              <a:ext uri="{FF2B5EF4-FFF2-40B4-BE49-F238E27FC236}">
                <a16:creationId xmlns:a16="http://schemas.microsoft.com/office/drawing/2014/main" id="{2C7F0A85-0D49-4668-A889-5261013EA0E8}"/>
              </a:ext>
            </a:extLst>
          </p:cNvPr>
          <p:cNvSpPr txBox="1">
            <a:spLocks noChangeArrowheads="1"/>
          </p:cNvSpPr>
          <p:nvPr/>
        </p:nvSpPr>
        <p:spPr>
          <a:xfrm>
            <a:off x="2362197" y="0"/>
            <a:ext cx="9829800" cy="1371600"/>
          </a:xfrm>
          <a:prstGeom prst="rect">
            <a:avLst/>
          </a:prstGeom>
        </p:spPr>
        <p:txBody>
          <a:bodyPr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b="1" dirty="0">
                <a:solidFill>
                  <a:srgbClr val="004976"/>
                </a:solidFill>
                <a:latin typeface="Arial" panose="020B0604020202020204" pitchFamily="34" charset="0"/>
                <a:ea typeface="+mn-ea"/>
                <a:cs typeface="Arial" panose="020B0604020202020204" pitchFamily="34" charset="0"/>
              </a:rPr>
              <a:t>ITS Board</a:t>
            </a:r>
            <a:endParaRPr lang="en-US" sz="3400" dirty="0">
              <a:solidFill>
                <a:srgbClr val="004976"/>
              </a:solidFill>
              <a:latin typeface="Arial" panose="020B0604020202020204" pitchFamily="34" charset="0"/>
              <a:cs typeface="Arial" panose="020B0604020202020204" pitchFamily="34" charset="0"/>
            </a:endParaRPr>
          </a:p>
        </p:txBody>
      </p:sp>
      <p:sp>
        <p:nvSpPr>
          <p:cNvPr id="14" name="Rectangle 3">
            <a:extLst>
              <a:ext uri="{FF2B5EF4-FFF2-40B4-BE49-F238E27FC236}">
                <a16:creationId xmlns:a16="http://schemas.microsoft.com/office/drawing/2014/main" id="{EA98016A-F258-4114-B8D1-C218F660245D}"/>
              </a:ext>
            </a:extLst>
          </p:cNvPr>
          <p:cNvSpPr txBox="1">
            <a:spLocks noChangeArrowheads="1"/>
          </p:cNvSpPr>
          <p:nvPr/>
        </p:nvSpPr>
        <p:spPr>
          <a:xfrm>
            <a:off x="330701" y="1728629"/>
            <a:ext cx="11756571" cy="4420481"/>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b="1" dirty="0">
                <a:solidFill>
                  <a:srgbClr val="004976"/>
                </a:solidFill>
                <a:latin typeface="Arial" panose="020B0604020202020204" pitchFamily="34" charset="0"/>
                <a:cs typeface="Arial" panose="020B0604020202020204" pitchFamily="34" charset="0"/>
              </a:rPr>
              <a:t>Role of ITS Board</a:t>
            </a:r>
          </a:p>
          <a:p>
            <a:pPr marL="571500"/>
            <a:r>
              <a:rPr lang="en-US" sz="2400" b="1" dirty="0">
                <a:latin typeface="Arial" panose="020B0604020202020204" pitchFamily="34" charset="0"/>
                <a:cs typeface="Arial" panose="020B0604020202020204" pitchFamily="34" charset="0"/>
              </a:rPr>
              <a:t>Hire ITS Executive Director</a:t>
            </a:r>
          </a:p>
          <a:p>
            <a:pPr marL="571500"/>
            <a:r>
              <a:rPr lang="en-US" sz="2400" b="1" dirty="0">
                <a:latin typeface="Arial" panose="020B0604020202020204" pitchFamily="34" charset="0"/>
                <a:cs typeface="Arial" panose="020B0604020202020204" pitchFamily="34" charset="0"/>
              </a:rPr>
              <a:t>Set technology direction for state government</a:t>
            </a:r>
          </a:p>
          <a:p>
            <a:pPr marL="571500"/>
            <a:r>
              <a:rPr lang="en-US" sz="2400" b="1" dirty="0">
                <a:latin typeface="Arial" panose="020B0604020202020204" pitchFamily="34" charset="0"/>
                <a:cs typeface="Arial" panose="020B0604020202020204" pitchFamily="34" charset="0"/>
              </a:rPr>
              <a:t>Monitor strategic IT projects undertaken by agency and IHL customers</a:t>
            </a:r>
          </a:p>
          <a:p>
            <a:pPr marL="571500"/>
            <a:r>
              <a:rPr lang="en-US" sz="2400" b="1" dirty="0">
                <a:latin typeface="Arial" panose="020B0604020202020204" pitchFamily="34" charset="0"/>
                <a:cs typeface="Arial" panose="020B0604020202020204" pitchFamily="34" charset="0"/>
              </a:rPr>
              <a:t>Adopt rules and regulations for fulfilling the procurement and strategic IT oversight charged in ITS legislation</a:t>
            </a:r>
          </a:p>
          <a:p>
            <a:pPr marL="571500"/>
            <a:r>
              <a:rPr lang="en-US" sz="2400" b="1" dirty="0">
                <a:latin typeface="Arial" panose="020B0604020202020204" pitchFamily="34" charset="0"/>
                <a:cs typeface="Arial" panose="020B0604020202020204" pitchFamily="34" charset="0"/>
              </a:rPr>
              <a:t>Approve procurements, including exemptions, above the Director Approval Threshold</a:t>
            </a:r>
          </a:p>
          <a:p>
            <a:endParaRPr lang="en-US" dirty="0">
              <a:latin typeface="Trebuchet MS" pitchFamily="34" charset="0"/>
            </a:endParaRPr>
          </a:p>
          <a:p>
            <a:endParaRPr lang="en-US" sz="2400" dirty="0"/>
          </a:p>
        </p:txBody>
      </p:sp>
    </p:spTree>
    <p:extLst>
      <p:ext uri="{BB962C8B-B14F-4D97-AF65-F5344CB8AC3E}">
        <p14:creationId xmlns:p14="http://schemas.microsoft.com/office/powerpoint/2010/main" val="1382130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3890DC-3CC5-4BBE-AEBF-3BD8A30FC970}"/>
              </a:ext>
            </a:extLst>
          </p:cNvPr>
          <p:cNvSpPr/>
          <p:nvPr/>
        </p:nvSpPr>
        <p:spPr>
          <a:xfrm>
            <a:off x="0" y="6172200"/>
            <a:ext cx="2286000" cy="457200"/>
          </a:xfrm>
          <a:prstGeom prst="rect">
            <a:avLst/>
          </a:prstGeom>
          <a:solidFill>
            <a:srgbClr val="BD5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D5627"/>
              </a:solidFill>
            </a:endParaRPr>
          </a:p>
        </p:txBody>
      </p:sp>
      <p:sp>
        <p:nvSpPr>
          <p:cNvPr id="3" name="TextBox 2">
            <a:extLst>
              <a:ext uri="{FF2B5EF4-FFF2-40B4-BE49-F238E27FC236}">
                <a16:creationId xmlns:a16="http://schemas.microsoft.com/office/drawing/2014/main" id="{A20AC4CD-D82E-4D93-9A4E-04C3A51E858F}"/>
              </a:ext>
            </a:extLst>
          </p:cNvPr>
          <p:cNvSpPr txBox="1"/>
          <p:nvPr/>
        </p:nvSpPr>
        <p:spPr>
          <a:xfrm>
            <a:off x="228600" y="6204589"/>
            <a:ext cx="1828800" cy="369332"/>
          </a:xfrm>
          <a:prstGeom prst="rect">
            <a:avLst/>
          </a:prstGeom>
          <a:noFill/>
        </p:spPr>
        <p:txBody>
          <a:bodyPr wrap="square" rtlCol="0">
            <a:spAutoFit/>
          </a:bodyPr>
          <a:lstStyle/>
          <a:p>
            <a:pPr algn="ctr"/>
            <a:r>
              <a:rPr lang="en-US" dirty="0">
                <a:solidFill>
                  <a:schemeClr val="bg1"/>
                </a:solidFill>
              </a:rPr>
              <a:t>www.its.ms.gov</a:t>
            </a:r>
          </a:p>
        </p:txBody>
      </p:sp>
      <p:sp>
        <p:nvSpPr>
          <p:cNvPr id="4" name="Rectangle 3">
            <a:extLst>
              <a:ext uri="{FF2B5EF4-FFF2-40B4-BE49-F238E27FC236}">
                <a16:creationId xmlns:a16="http://schemas.microsoft.com/office/drawing/2014/main" id="{6CD3AAA8-8239-47D8-90CF-9EA16553E135}"/>
              </a:ext>
            </a:extLst>
          </p:cNvPr>
          <p:cNvSpPr/>
          <p:nvPr/>
        </p:nvSpPr>
        <p:spPr>
          <a:xfrm>
            <a:off x="2362200" y="6172200"/>
            <a:ext cx="9829800" cy="457200"/>
          </a:xfrm>
          <a:prstGeom prst="rect">
            <a:avLst/>
          </a:prstGeom>
          <a:solidFill>
            <a:srgbClr val="013D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3D5B"/>
              </a:solidFill>
            </a:endParaRPr>
          </a:p>
        </p:txBody>
      </p:sp>
      <p:sp>
        <p:nvSpPr>
          <p:cNvPr id="7" name="TextBox 6">
            <a:extLst>
              <a:ext uri="{FF2B5EF4-FFF2-40B4-BE49-F238E27FC236}">
                <a16:creationId xmlns:a16="http://schemas.microsoft.com/office/drawing/2014/main" id="{51D28EB7-06C3-451D-897E-0E9CED13C582}"/>
              </a:ext>
            </a:extLst>
          </p:cNvPr>
          <p:cNvSpPr txBox="1"/>
          <p:nvPr/>
        </p:nvSpPr>
        <p:spPr>
          <a:xfrm>
            <a:off x="0" y="1371600"/>
            <a:ext cx="2286000" cy="215444"/>
          </a:xfrm>
          <a:prstGeom prst="rect">
            <a:avLst/>
          </a:prstGeom>
          <a:solidFill>
            <a:srgbClr val="BD5627"/>
          </a:solidFill>
        </p:spPr>
        <p:txBody>
          <a:bodyPr wrap="square" rtlCol="0">
            <a:spAutoFit/>
          </a:bodyPr>
          <a:lstStyle/>
          <a:p>
            <a:endParaRPr lang="en-US" sz="800" dirty="0"/>
          </a:p>
        </p:txBody>
      </p:sp>
      <p:sp>
        <p:nvSpPr>
          <p:cNvPr id="8" name="TextBox 7">
            <a:extLst>
              <a:ext uri="{FF2B5EF4-FFF2-40B4-BE49-F238E27FC236}">
                <a16:creationId xmlns:a16="http://schemas.microsoft.com/office/drawing/2014/main" id="{537D7F98-FCC1-4EF4-ACFE-6A005699C86A}"/>
              </a:ext>
            </a:extLst>
          </p:cNvPr>
          <p:cNvSpPr txBox="1"/>
          <p:nvPr/>
        </p:nvSpPr>
        <p:spPr>
          <a:xfrm>
            <a:off x="2362200" y="1371600"/>
            <a:ext cx="9829800" cy="215444"/>
          </a:xfrm>
          <a:prstGeom prst="rect">
            <a:avLst/>
          </a:prstGeom>
          <a:solidFill>
            <a:srgbClr val="013D5B"/>
          </a:solidFill>
        </p:spPr>
        <p:txBody>
          <a:bodyPr wrap="square" rtlCol="0">
            <a:spAutoFit/>
          </a:bodyPr>
          <a:lstStyle/>
          <a:p>
            <a:endParaRPr lang="en-US" sz="800" dirty="0"/>
          </a:p>
        </p:txBody>
      </p:sp>
      <p:pic>
        <p:nvPicPr>
          <p:cNvPr id="9" name="Picture 8">
            <a:extLst>
              <a:ext uri="{FF2B5EF4-FFF2-40B4-BE49-F238E27FC236}">
                <a16:creationId xmlns:a16="http://schemas.microsoft.com/office/drawing/2014/main" id="{C4E466A9-06F0-4AE3-BA1B-3911E20B7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972" y="277536"/>
            <a:ext cx="1656856" cy="1017864"/>
          </a:xfrm>
          <a:prstGeom prst="rect">
            <a:avLst/>
          </a:prstGeom>
        </p:spPr>
      </p:pic>
      <p:sp>
        <p:nvSpPr>
          <p:cNvPr id="13" name="Rectangle 2">
            <a:extLst>
              <a:ext uri="{FF2B5EF4-FFF2-40B4-BE49-F238E27FC236}">
                <a16:creationId xmlns:a16="http://schemas.microsoft.com/office/drawing/2014/main" id="{202990E2-2EBD-4D14-8BDD-95C1392E4781}"/>
              </a:ext>
            </a:extLst>
          </p:cNvPr>
          <p:cNvSpPr txBox="1">
            <a:spLocks noChangeArrowheads="1"/>
          </p:cNvSpPr>
          <p:nvPr/>
        </p:nvSpPr>
        <p:spPr>
          <a:xfrm>
            <a:off x="2362198" y="0"/>
            <a:ext cx="9829799" cy="1371600"/>
          </a:xfrm>
          <a:prstGeom prst="rect">
            <a:avLst/>
          </a:prstGeom>
        </p:spPr>
        <p:txBody>
          <a:bodyPr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b="1" dirty="0">
                <a:solidFill>
                  <a:srgbClr val="004976"/>
                </a:solidFill>
                <a:latin typeface="Arial" panose="020B0604020202020204" pitchFamily="34" charset="0"/>
                <a:ea typeface="+mn-ea"/>
                <a:cs typeface="Arial" panose="020B0604020202020204" pitchFamily="34" charset="0"/>
              </a:rPr>
              <a:t>ITS Organization</a:t>
            </a:r>
          </a:p>
        </p:txBody>
      </p:sp>
      <p:pic>
        <p:nvPicPr>
          <p:cNvPr id="6" name="Picture 5">
            <a:extLst>
              <a:ext uri="{FF2B5EF4-FFF2-40B4-BE49-F238E27FC236}">
                <a16:creationId xmlns:a16="http://schemas.microsoft.com/office/drawing/2014/main" id="{2DA0BCC1-C4AC-2FBF-7996-94D733BCAA7D}"/>
              </a:ext>
            </a:extLst>
          </p:cNvPr>
          <p:cNvPicPr>
            <a:picLocks noChangeAspect="1"/>
          </p:cNvPicPr>
          <p:nvPr/>
        </p:nvPicPr>
        <p:blipFill>
          <a:blip r:embed="rId3"/>
          <a:stretch>
            <a:fillRect/>
          </a:stretch>
        </p:blipFill>
        <p:spPr>
          <a:xfrm>
            <a:off x="1726095" y="1843540"/>
            <a:ext cx="8739809" cy="4072163"/>
          </a:xfrm>
          <a:prstGeom prst="rect">
            <a:avLst/>
          </a:prstGeom>
        </p:spPr>
      </p:pic>
    </p:spTree>
    <p:extLst>
      <p:ext uri="{BB962C8B-B14F-4D97-AF65-F5344CB8AC3E}">
        <p14:creationId xmlns:p14="http://schemas.microsoft.com/office/powerpoint/2010/main" val="3707699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3890DC-3CC5-4BBE-AEBF-3BD8A30FC970}"/>
              </a:ext>
            </a:extLst>
          </p:cNvPr>
          <p:cNvSpPr/>
          <p:nvPr/>
        </p:nvSpPr>
        <p:spPr>
          <a:xfrm>
            <a:off x="0" y="6172200"/>
            <a:ext cx="2286000" cy="457200"/>
          </a:xfrm>
          <a:prstGeom prst="rect">
            <a:avLst/>
          </a:prstGeom>
          <a:solidFill>
            <a:srgbClr val="BD5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D5627"/>
              </a:solidFill>
            </a:endParaRPr>
          </a:p>
        </p:txBody>
      </p:sp>
      <p:sp>
        <p:nvSpPr>
          <p:cNvPr id="3" name="TextBox 2">
            <a:extLst>
              <a:ext uri="{FF2B5EF4-FFF2-40B4-BE49-F238E27FC236}">
                <a16:creationId xmlns:a16="http://schemas.microsoft.com/office/drawing/2014/main" id="{A20AC4CD-D82E-4D93-9A4E-04C3A51E858F}"/>
              </a:ext>
            </a:extLst>
          </p:cNvPr>
          <p:cNvSpPr txBox="1"/>
          <p:nvPr/>
        </p:nvSpPr>
        <p:spPr>
          <a:xfrm>
            <a:off x="228600" y="6204589"/>
            <a:ext cx="1828800" cy="369332"/>
          </a:xfrm>
          <a:prstGeom prst="rect">
            <a:avLst/>
          </a:prstGeom>
          <a:noFill/>
        </p:spPr>
        <p:txBody>
          <a:bodyPr wrap="square" rtlCol="0">
            <a:spAutoFit/>
          </a:bodyPr>
          <a:lstStyle/>
          <a:p>
            <a:pPr algn="ctr"/>
            <a:r>
              <a:rPr lang="en-US" dirty="0">
                <a:solidFill>
                  <a:schemeClr val="bg1"/>
                </a:solidFill>
              </a:rPr>
              <a:t>www.its.ms.gov</a:t>
            </a:r>
          </a:p>
        </p:txBody>
      </p:sp>
      <p:sp>
        <p:nvSpPr>
          <p:cNvPr id="4" name="Rectangle 3">
            <a:extLst>
              <a:ext uri="{FF2B5EF4-FFF2-40B4-BE49-F238E27FC236}">
                <a16:creationId xmlns:a16="http://schemas.microsoft.com/office/drawing/2014/main" id="{6CD3AAA8-8239-47D8-90CF-9EA16553E135}"/>
              </a:ext>
            </a:extLst>
          </p:cNvPr>
          <p:cNvSpPr/>
          <p:nvPr/>
        </p:nvSpPr>
        <p:spPr>
          <a:xfrm>
            <a:off x="2362200" y="6172200"/>
            <a:ext cx="9829800" cy="457200"/>
          </a:xfrm>
          <a:prstGeom prst="rect">
            <a:avLst/>
          </a:prstGeom>
          <a:solidFill>
            <a:srgbClr val="013D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3D5B"/>
              </a:solidFill>
            </a:endParaRPr>
          </a:p>
        </p:txBody>
      </p:sp>
      <p:sp>
        <p:nvSpPr>
          <p:cNvPr id="7" name="TextBox 6">
            <a:extLst>
              <a:ext uri="{FF2B5EF4-FFF2-40B4-BE49-F238E27FC236}">
                <a16:creationId xmlns:a16="http://schemas.microsoft.com/office/drawing/2014/main" id="{51D28EB7-06C3-451D-897E-0E9CED13C582}"/>
              </a:ext>
            </a:extLst>
          </p:cNvPr>
          <p:cNvSpPr txBox="1"/>
          <p:nvPr/>
        </p:nvSpPr>
        <p:spPr>
          <a:xfrm>
            <a:off x="0" y="1371600"/>
            <a:ext cx="2286000" cy="215444"/>
          </a:xfrm>
          <a:prstGeom prst="rect">
            <a:avLst/>
          </a:prstGeom>
          <a:solidFill>
            <a:srgbClr val="BD5627"/>
          </a:solidFill>
        </p:spPr>
        <p:txBody>
          <a:bodyPr wrap="square" rtlCol="0">
            <a:spAutoFit/>
          </a:bodyPr>
          <a:lstStyle/>
          <a:p>
            <a:endParaRPr lang="en-US" sz="800" dirty="0"/>
          </a:p>
        </p:txBody>
      </p:sp>
      <p:sp>
        <p:nvSpPr>
          <p:cNvPr id="8" name="TextBox 7">
            <a:extLst>
              <a:ext uri="{FF2B5EF4-FFF2-40B4-BE49-F238E27FC236}">
                <a16:creationId xmlns:a16="http://schemas.microsoft.com/office/drawing/2014/main" id="{537D7F98-FCC1-4EF4-ACFE-6A005699C86A}"/>
              </a:ext>
            </a:extLst>
          </p:cNvPr>
          <p:cNvSpPr txBox="1"/>
          <p:nvPr/>
        </p:nvSpPr>
        <p:spPr>
          <a:xfrm>
            <a:off x="2362200" y="1371600"/>
            <a:ext cx="9829800" cy="215444"/>
          </a:xfrm>
          <a:prstGeom prst="rect">
            <a:avLst/>
          </a:prstGeom>
          <a:solidFill>
            <a:srgbClr val="013D5B"/>
          </a:solidFill>
        </p:spPr>
        <p:txBody>
          <a:bodyPr wrap="square" rtlCol="0">
            <a:spAutoFit/>
          </a:bodyPr>
          <a:lstStyle/>
          <a:p>
            <a:endParaRPr lang="en-US" sz="800" dirty="0"/>
          </a:p>
        </p:txBody>
      </p:sp>
      <p:sp>
        <p:nvSpPr>
          <p:cNvPr id="13" name="Title 1">
            <a:extLst>
              <a:ext uri="{FF2B5EF4-FFF2-40B4-BE49-F238E27FC236}">
                <a16:creationId xmlns:a16="http://schemas.microsoft.com/office/drawing/2014/main" id="{864C63F6-66A7-4D1A-9960-9025E7469B63}"/>
              </a:ext>
            </a:extLst>
          </p:cNvPr>
          <p:cNvSpPr txBox="1">
            <a:spLocks/>
          </p:cNvSpPr>
          <p:nvPr/>
        </p:nvSpPr>
        <p:spPr>
          <a:xfrm>
            <a:off x="2362200" y="0"/>
            <a:ext cx="9829801" cy="1371599"/>
          </a:xfrm>
          <a:prstGeom prst="rect">
            <a:avLst/>
          </a:prstGeom>
        </p:spPr>
        <p:txBody>
          <a:bodyPr anchor="ctr" anchorCtr="0">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b="1" dirty="0">
                <a:solidFill>
                  <a:srgbClr val="004976"/>
                </a:solidFill>
                <a:latin typeface="Arial" panose="020B0604020202020204" pitchFamily="34" charset="0"/>
                <a:cs typeface="Arial" panose="020B0604020202020204" pitchFamily="34" charset="0"/>
              </a:rPr>
              <a:t>Why Plan?</a:t>
            </a:r>
          </a:p>
        </p:txBody>
      </p:sp>
      <p:sp>
        <p:nvSpPr>
          <p:cNvPr id="14" name="Rectangle 13">
            <a:extLst>
              <a:ext uri="{FF2B5EF4-FFF2-40B4-BE49-F238E27FC236}">
                <a16:creationId xmlns:a16="http://schemas.microsoft.com/office/drawing/2014/main" id="{F0D1E39C-E58C-46C4-B26A-6F7E06A43395}"/>
              </a:ext>
            </a:extLst>
          </p:cNvPr>
          <p:cNvSpPr/>
          <p:nvPr/>
        </p:nvSpPr>
        <p:spPr>
          <a:xfrm>
            <a:off x="466972" y="1543239"/>
            <a:ext cx="11218718" cy="4616648"/>
          </a:xfrm>
          <a:prstGeom prst="rect">
            <a:avLst/>
          </a:prstGeom>
        </p:spPr>
        <p:txBody>
          <a:bodyPr wrap="square">
            <a:spAutoFit/>
          </a:bodyPr>
          <a:lstStyle/>
          <a:p>
            <a:r>
              <a:rPr lang="en-US" sz="2600" b="1" u="none" dirty="0">
                <a:solidFill>
                  <a:srgbClr val="004976"/>
                </a:solidFill>
                <a:latin typeface="Arial" panose="020B0604020202020204" pitchFamily="34" charset="0"/>
                <a:cs typeface="Arial" panose="020B0604020202020204" pitchFamily="34" charset="0"/>
              </a:rPr>
              <a:t>Information Technology (IT) has become increasingly important to the efficient and effective operation of state government. </a:t>
            </a:r>
            <a:endParaRPr lang="en-US" sz="2600" u="none" dirty="0">
              <a:solidFill>
                <a:srgbClr val="004976"/>
              </a:solidFill>
              <a:latin typeface="Arial" panose="020B0604020202020204" pitchFamily="34" charset="0"/>
              <a:cs typeface="Arial" panose="020B0604020202020204" pitchFamily="34" charset="0"/>
            </a:endParaRPr>
          </a:p>
          <a:p>
            <a:endParaRPr lang="en-US" sz="800" b="1" u="none" dirty="0">
              <a:latin typeface="Arial" panose="020B0604020202020204" pitchFamily="34" charset="0"/>
              <a:cs typeface="Arial" panose="020B0604020202020204" pitchFamily="34" charset="0"/>
            </a:endParaRPr>
          </a:p>
          <a:p>
            <a:r>
              <a:rPr lang="en-US" sz="2600" b="1" u="none" dirty="0">
                <a:latin typeface="Arial" panose="020B0604020202020204" pitchFamily="34" charset="0"/>
                <a:cs typeface="Arial" panose="020B0604020202020204" pitchFamily="34" charset="0"/>
              </a:rPr>
              <a:t>The planning process provides a method for determining:</a:t>
            </a:r>
          </a:p>
          <a:p>
            <a:endParaRPr lang="en-US" sz="200" u="none" dirty="0">
              <a:latin typeface="Arial" panose="020B0604020202020204" pitchFamily="34" charset="0"/>
              <a:cs typeface="Arial" panose="020B0604020202020204" pitchFamily="34" charset="0"/>
            </a:endParaRPr>
          </a:p>
          <a:p>
            <a:pPr marL="571500" lvl="0" indent="-342900">
              <a:buFont typeface="Arial" panose="020B0604020202020204" pitchFamily="34" charset="0"/>
              <a:buChar char="•"/>
            </a:pPr>
            <a:r>
              <a:rPr lang="en-US" sz="2400" b="1" u="none" dirty="0">
                <a:latin typeface="Arial" panose="020B0604020202020204" pitchFamily="34" charset="0"/>
                <a:cs typeface="Arial" panose="020B0604020202020204" pitchFamily="34" charset="0"/>
              </a:rPr>
              <a:t>How well technology is currently meeting the business needs of the agency</a:t>
            </a:r>
          </a:p>
          <a:p>
            <a:pPr marL="228600" lvl="0"/>
            <a:endParaRPr lang="en-US" sz="600" b="1" u="none" dirty="0">
              <a:latin typeface="Arial" panose="020B0604020202020204" pitchFamily="34" charset="0"/>
              <a:cs typeface="Arial" panose="020B0604020202020204" pitchFamily="34" charset="0"/>
            </a:endParaRPr>
          </a:p>
          <a:p>
            <a:pPr marL="571500" lvl="0" indent="-342900">
              <a:buFont typeface="Arial" panose="020B0604020202020204" pitchFamily="34" charset="0"/>
              <a:buChar char="•"/>
            </a:pPr>
            <a:r>
              <a:rPr lang="en-US" sz="2400" b="1" u="none" dirty="0">
                <a:latin typeface="Arial" panose="020B0604020202020204" pitchFamily="34" charset="0"/>
                <a:cs typeface="Arial" panose="020B0604020202020204" pitchFamily="34" charset="0"/>
              </a:rPr>
              <a:t>Helps to identify technology gaps and technology that could improve services and performance</a:t>
            </a:r>
          </a:p>
          <a:p>
            <a:pPr lvl="0"/>
            <a:endParaRPr lang="en-US" sz="800" u="none" dirty="0">
              <a:latin typeface="Arial" panose="020B0604020202020204" pitchFamily="34" charset="0"/>
              <a:cs typeface="Arial" panose="020B0604020202020204" pitchFamily="34" charset="0"/>
            </a:endParaRPr>
          </a:p>
          <a:p>
            <a:r>
              <a:rPr lang="en-US" sz="2400" b="1" u="none" dirty="0">
                <a:latin typeface="Arial" panose="020B0604020202020204" pitchFamily="34" charset="0"/>
                <a:cs typeface="Arial" panose="020B0604020202020204" pitchFamily="34" charset="0"/>
              </a:rPr>
              <a:t>The Mississippi State Legislation requires the Mississippi Department of Information Technology Services (ITS) to obtain, review, and approve IT plans which include current and proposed IT projects along with their associated costs.</a:t>
            </a:r>
            <a:endParaRPr lang="en-US" sz="2400" u="none"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6DD6E20C-E14D-4760-AF2E-ED43F35231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972" y="277536"/>
            <a:ext cx="1656856" cy="1017864"/>
          </a:xfrm>
          <a:prstGeom prst="rect">
            <a:avLst/>
          </a:prstGeom>
        </p:spPr>
      </p:pic>
    </p:spTree>
    <p:extLst>
      <p:ext uri="{BB962C8B-B14F-4D97-AF65-F5344CB8AC3E}">
        <p14:creationId xmlns:p14="http://schemas.microsoft.com/office/powerpoint/2010/main" val="1470625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3890DC-3CC5-4BBE-AEBF-3BD8A30FC970}"/>
              </a:ext>
            </a:extLst>
          </p:cNvPr>
          <p:cNvSpPr/>
          <p:nvPr/>
        </p:nvSpPr>
        <p:spPr>
          <a:xfrm>
            <a:off x="0" y="6172200"/>
            <a:ext cx="2286000" cy="457200"/>
          </a:xfrm>
          <a:prstGeom prst="rect">
            <a:avLst/>
          </a:prstGeom>
          <a:solidFill>
            <a:srgbClr val="BD5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D5627"/>
              </a:solidFill>
            </a:endParaRPr>
          </a:p>
        </p:txBody>
      </p:sp>
      <p:sp>
        <p:nvSpPr>
          <p:cNvPr id="3" name="TextBox 2">
            <a:extLst>
              <a:ext uri="{FF2B5EF4-FFF2-40B4-BE49-F238E27FC236}">
                <a16:creationId xmlns:a16="http://schemas.microsoft.com/office/drawing/2014/main" id="{A20AC4CD-D82E-4D93-9A4E-04C3A51E858F}"/>
              </a:ext>
            </a:extLst>
          </p:cNvPr>
          <p:cNvSpPr txBox="1"/>
          <p:nvPr/>
        </p:nvSpPr>
        <p:spPr>
          <a:xfrm>
            <a:off x="228600" y="6204589"/>
            <a:ext cx="1828800" cy="369332"/>
          </a:xfrm>
          <a:prstGeom prst="rect">
            <a:avLst/>
          </a:prstGeom>
          <a:noFill/>
        </p:spPr>
        <p:txBody>
          <a:bodyPr wrap="square" rtlCol="0">
            <a:spAutoFit/>
          </a:bodyPr>
          <a:lstStyle/>
          <a:p>
            <a:pPr algn="ctr"/>
            <a:r>
              <a:rPr lang="en-US" dirty="0">
                <a:solidFill>
                  <a:schemeClr val="bg1"/>
                </a:solidFill>
              </a:rPr>
              <a:t>www.its.ms.gov</a:t>
            </a:r>
          </a:p>
        </p:txBody>
      </p:sp>
      <p:sp>
        <p:nvSpPr>
          <p:cNvPr id="4" name="Rectangle 3">
            <a:extLst>
              <a:ext uri="{FF2B5EF4-FFF2-40B4-BE49-F238E27FC236}">
                <a16:creationId xmlns:a16="http://schemas.microsoft.com/office/drawing/2014/main" id="{6CD3AAA8-8239-47D8-90CF-9EA16553E135}"/>
              </a:ext>
            </a:extLst>
          </p:cNvPr>
          <p:cNvSpPr/>
          <p:nvPr/>
        </p:nvSpPr>
        <p:spPr>
          <a:xfrm>
            <a:off x="2362200" y="6172200"/>
            <a:ext cx="9829800" cy="457200"/>
          </a:xfrm>
          <a:prstGeom prst="rect">
            <a:avLst/>
          </a:prstGeom>
          <a:solidFill>
            <a:srgbClr val="013D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3D5B"/>
              </a:solidFill>
            </a:endParaRPr>
          </a:p>
        </p:txBody>
      </p:sp>
      <p:sp>
        <p:nvSpPr>
          <p:cNvPr id="7" name="TextBox 6">
            <a:extLst>
              <a:ext uri="{FF2B5EF4-FFF2-40B4-BE49-F238E27FC236}">
                <a16:creationId xmlns:a16="http://schemas.microsoft.com/office/drawing/2014/main" id="{51D28EB7-06C3-451D-897E-0E9CED13C582}"/>
              </a:ext>
            </a:extLst>
          </p:cNvPr>
          <p:cNvSpPr txBox="1"/>
          <p:nvPr/>
        </p:nvSpPr>
        <p:spPr>
          <a:xfrm>
            <a:off x="0" y="1371600"/>
            <a:ext cx="2286000" cy="215444"/>
          </a:xfrm>
          <a:prstGeom prst="rect">
            <a:avLst/>
          </a:prstGeom>
          <a:solidFill>
            <a:srgbClr val="BD5627"/>
          </a:solidFill>
        </p:spPr>
        <p:txBody>
          <a:bodyPr wrap="square" rtlCol="0">
            <a:spAutoFit/>
          </a:bodyPr>
          <a:lstStyle/>
          <a:p>
            <a:endParaRPr lang="en-US" sz="800" dirty="0"/>
          </a:p>
        </p:txBody>
      </p:sp>
      <p:sp>
        <p:nvSpPr>
          <p:cNvPr id="8" name="TextBox 7">
            <a:extLst>
              <a:ext uri="{FF2B5EF4-FFF2-40B4-BE49-F238E27FC236}">
                <a16:creationId xmlns:a16="http://schemas.microsoft.com/office/drawing/2014/main" id="{537D7F98-FCC1-4EF4-ACFE-6A005699C86A}"/>
              </a:ext>
            </a:extLst>
          </p:cNvPr>
          <p:cNvSpPr txBox="1"/>
          <p:nvPr/>
        </p:nvSpPr>
        <p:spPr>
          <a:xfrm>
            <a:off x="2362200" y="1371600"/>
            <a:ext cx="9829800" cy="215444"/>
          </a:xfrm>
          <a:prstGeom prst="rect">
            <a:avLst/>
          </a:prstGeom>
          <a:solidFill>
            <a:srgbClr val="013D5B"/>
          </a:solidFill>
        </p:spPr>
        <p:txBody>
          <a:bodyPr wrap="square" rtlCol="0">
            <a:spAutoFit/>
          </a:bodyPr>
          <a:lstStyle/>
          <a:p>
            <a:endParaRPr lang="en-US" sz="800" dirty="0"/>
          </a:p>
        </p:txBody>
      </p:sp>
      <p:sp>
        <p:nvSpPr>
          <p:cNvPr id="13" name="Rectangle 10">
            <a:extLst>
              <a:ext uri="{FF2B5EF4-FFF2-40B4-BE49-F238E27FC236}">
                <a16:creationId xmlns:a16="http://schemas.microsoft.com/office/drawing/2014/main" id="{B5011C6B-93C4-44F7-8ECF-0A3ACCE6FD98}"/>
              </a:ext>
            </a:extLst>
          </p:cNvPr>
          <p:cNvSpPr>
            <a:spLocks noChangeArrowheads="1"/>
          </p:cNvSpPr>
          <p:nvPr/>
        </p:nvSpPr>
        <p:spPr bwMode="auto">
          <a:xfrm>
            <a:off x="466972" y="1552033"/>
            <a:ext cx="11575473" cy="4837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A9BACB"/>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9pPr>
          </a:lstStyle>
          <a:p>
            <a:pPr>
              <a:buNone/>
            </a:pPr>
            <a:r>
              <a:rPr lang="en-US" sz="2600" b="1" dirty="0">
                <a:solidFill>
                  <a:srgbClr val="004976"/>
                </a:solidFill>
                <a:latin typeface="Arial" panose="020B0604020202020204" pitchFamily="34" charset="0"/>
                <a:cs typeface="Arial" panose="020B0604020202020204" pitchFamily="34" charset="0"/>
              </a:rPr>
              <a:t>IT plans are collected and reviewed, then the information is compiled into reports that are evaluated for: </a:t>
            </a:r>
          </a:p>
          <a:p>
            <a:pPr marL="571500" indent="-342900">
              <a:buClr>
                <a:schemeClr val="tx1"/>
              </a:buClr>
              <a:buFont typeface="Symbol" panose="05050102010706020507" pitchFamily="18" charset="2"/>
              <a:buChar char="·"/>
            </a:pPr>
            <a:r>
              <a:rPr lang="en-US" sz="2350" b="1" dirty="0">
                <a:latin typeface="Arial" panose="020B0604020202020204" pitchFamily="34" charset="0"/>
                <a:cs typeface="Arial" panose="020B0604020202020204" pitchFamily="34" charset="0"/>
              </a:rPr>
              <a:t>Statewide infrastructure impact and needs</a:t>
            </a:r>
          </a:p>
          <a:p>
            <a:pPr marL="571500" indent="-342900">
              <a:buClr>
                <a:schemeClr val="tx1"/>
              </a:buClr>
              <a:buFont typeface="Symbol" panose="05050102010706020507" pitchFamily="18" charset="2"/>
              <a:buChar char="·"/>
            </a:pPr>
            <a:r>
              <a:rPr lang="en-US" sz="2350" b="1" dirty="0">
                <a:latin typeface="Arial" panose="020B0604020202020204" pitchFamily="34" charset="0"/>
                <a:cs typeface="Arial" panose="020B0604020202020204" pitchFamily="34" charset="0"/>
              </a:rPr>
              <a:t>Projects within the plan that could take advantage of volume purchase agreements</a:t>
            </a:r>
          </a:p>
          <a:p>
            <a:pPr marL="571500" indent="-342900">
              <a:buClr>
                <a:schemeClr val="tx1"/>
              </a:buClr>
              <a:buFont typeface="Symbol" panose="05050102010706020507" pitchFamily="18" charset="2"/>
              <a:buChar char="·"/>
            </a:pPr>
            <a:r>
              <a:rPr lang="en-US" sz="2350" b="1" dirty="0">
                <a:latin typeface="Arial" panose="020B0604020202020204" pitchFamily="34" charset="0"/>
                <a:cs typeface="Arial" panose="020B0604020202020204" pitchFamily="34" charset="0"/>
              </a:rPr>
              <a:t>IT training and education opportunities</a:t>
            </a:r>
          </a:p>
          <a:p>
            <a:pPr marL="571500" indent="-342900">
              <a:buClr>
                <a:schemeClr val="tx1"/>
              </a:buClr>
              <a:buFont typeface="Symbol" panose="05050102010706020507" pitchFamily="18" charset="2"/>
              <a:buChar char="·"/>
            </a:pPr>
            <a:r>
              <a:rPr lang="en-US" sz="2350" b="1" dirty="0">
                <a:latin typeface="Arial" panose="020B0604020202020204" pitchFamily="34" charset="0"/>
                <a:cs typeface="Arial" panose="020B0604020202020204" pitchFamily="34" charset="0"/>
              </a:rPr>
              <a:t>Consulting service requests</a:t>
            </a:r>
          </a:p>
          <a:p>
            <a:pPr lvl="0">
              <a:buClr>
                <a:schemeClr val="tx1"/>
              </a:buClr>
              <a:buNone/>
            </a:pPr>
            <a:endParaRPr lang="en-US" sz="100" b="1" dirty="0">
              <a:latin typeface="Arial" panose="020B0604020202020204" pitchFamily="34" charset="0"/>
              <a:cs typeface="Arial" panose="020B0604020202020204" pitchFamily="34" charset="0"/>
            </a:endParaRPr>
          </a:p>
          <a:p>
            <a:pPr>
              <a:buNone/>
            </a:pPr>
            <a:r>
              <a:rPr lang="en-US" sz="2350" b="1" dirty="0">
                <a:latin typeface="Arial" panose="020B0604020202020204" pitchFamily="34" charset="0"/>
                <a:cs typeface="Arial" panose="020B0604020202020204" pitchFamily="34" charset="0"/>
              </a:rPr>
              <a:t>The information from the IT plans is also used in the State’s </a:t>
            </a:r>
            <a:r>
              <a:rPr lang="en-US" sz="2350" b="1" i="1" dirty="0">
                <a:latin typeface="Arial" panose="020B0604020202020204" pitchFamily="34" charset="0"/>
                <a:cs typeface="Arial" panose="020B0604020202020204" pitchFamily="34" charset="0"/>
              </a:rPr>
              <a:t>Strategic Master Plan for Information Technology </a:t>
            </a:r>
            <a:r>
              <a:rPr lang="en-US" sz="2350" b="1" dirty="0">
                <a:latin typeface="Arial" panose="020B0604020202020204" pitchFamily="34" charset="0"/>
                <a:cs typeface="Arial" panose="020B0604020202020204" pitchFamily="34" charset="0"/>
              </a:rPr>
              <a:t>presented annually to the Governor and Legislature to assist them in allocating fiscal resources to best achieve statewide IT goals.</a:t>
            </a:r>
            <a:endParaRPr lang="en-US" altLang="en-US" sz="2350" b="1" dirty="0">
              <a:solidFill>
                <a:prstClr val="black"/>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A17069C0-3920-4128-B40D-329148733041}"/>
              </a:ext>
            </a:extLst>
          </p:cNvPr>
          <p:cNvSpPr txBox="1">
            <a:spLocks/>
          </p:cNvSpPr>
          <p:nvPr/>
        </p:nvSpPr>
        <p:spPr>
          <a:xfrm>
            <a:off x="2362197" y="0"/>
            <a:ext cx="9829800" cy="13715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800" kern="1200">
                <a:solidFill>
                  <a:schemeClr val="tx1"/>
                </a:solidFill>
                <a:latin typeface="+mj-lt"/>
                <a:ea typeface="+mj-ea"/>
                <a:cs typeface="+mj-cs"/>
              </a:defRPr>
            </a:lvl1pPr>
          </a:lstStyle>
          <a:p>
            <a:r>
              <a:rPr lang="en-US" altLang="en-US" sz="3400" b="1" dirty="0">
                <a:solidFill>
                  <a:srgbClr val="004976"/>
                </a:solidFill>
                <a:latin typeface="Arial" panose="020B0604020202020204" pitchFamily="34" charset="0"/>
                <a:ea typeface="Calibri" panose="020F0502020204030204" pitchFamily="34" charset="0"/>
                <a:cs typeface="Arial" panose="020B0604020202020204" pitchFamily="34" charset="0"/>
              </a:rPr>
              <a:t>What does ITS do with the information?</a:t>
            </a:r>
          </a:p>
        </p:txBody>
      </p:sp>
      <p:pic>
        <p:nvPicPr>
          <p:cNvPr id="11" name="Picture 10">
            <a:extLst>
              <a:ext uri="{FF2B5EF4-FFF2-40B4-BE49-F238E27FC236}">
                <a16:creationId xmlns:a16="http://schemas.microsoft.com/office/drawing/2014/main" id="{98A22FD7-EE75-4A80-B089-1B300AC5B9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972" y="277536"/>
            <a:ext cx="1656856" cy="1017864"/>
          </a:xfrm>
          <a:prstGeom prst="rect">
            <a:avLst/>
          </a:prstGeom>
        </p:spPr>
      </p:pic>
    </p:spTree>
    <p:extLst>
      <p:ext uri="{BB962C8B-B14F-4D97-AF65-F5344CB8AC3E}">
        <p14:creationId xmlns:p14="http://schemas.microsoft.com/office/powerpoint/2010/main" val="8036155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1487</TotalTime>
  <Words>1957</Words>
  <Application>Microsoft Office PowerPoint</Application>
  <PresentationFormat>Widescreen</PresentationFormat>
  <Paragraphs>231</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Calibri Light</vt:lpstr>
      <vt:lpstr>Courier New</vt:lpstr>
      <vt:lpstr>Symbol</vt:lpstr>
      <vt:lpstr>Trebuchet MS</vt:lpstr>
      <vt:lpstr>Wingdings</vt:lpstr>
      <vt:lpstr>Office Theme</vt:lpstr>
      <vt:lpstr>Introduction to Information Technology Planning for State Agencies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Gray</dc:creator>
  <cp:lastModifiedBy>Kevin Gray</cp:lastModifiedBy>
  <cp:revision>71</cp:revision>
  <dcterms:created xsi:type="dcterms:W3CDTF">2021-04-01T15:35:59Z</dcterms:created>
  <dcterms:modified xsi:type="dcterms:W3CDTF">2023-12-04T19:19:53Z</dcterms:modified>
</cp:coreProperties>
</file>