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61" r:id="rId3"/>
    <p:sldId id="262" r:id="rId4"/>
    <p:sldId id="263" r:id="rId5"/>
    <p:sldId id="278" r:id="rId6"/>
    <p:sldId id="280" r:id="rId7"/>
    <p:sldId id="281" r:id="rId8"/>
    <p:sldId id="288" r:id="rId9"/>
    <p:sldId id="289" r:id="rId10"/>
    <p:sldId id="312" r:id="rId11"/>
    <p:sldId id="290" r:id="rId12"/>
    <p:sldId id="291" r:id="rId13"/>
    <p:sldId id="293" r:id="rId14"/>
    <p:sldId id="292" r:id="rId15"/>
    <p:sldId id="294" r:id="rId16"/>
    <p:sldId id="295" r:id="rId17"/>
    <p:sldId id="299" r:id="rId18"/>
    <p:sldId id="301" r:id="rId19"/>
    <p:sldId id="303" r:id="rId20"/>
    <p:sldId id="304" r:id="rId21"/>
    <p:sldId id="296" r:id="rId22"/>
    <p:sldId id="313" r:id="rId23"/>
    <p:sldId id="302" r:id="rId24"/>
    <p:sldId id="314" r:id="rId25"/>
    <p:sldId id="300" r:id="rId26"/>
    <p:sldId id="305" r:id="rId27"/>
    <p:sldId id="306" r:id="rId28"/>
    <p:sldId id="297" r:id="rId29"/>
    <p:sldId id="311" r:id="rId30"/>
    <p:sldId id="308" r:id="rId31"/>
    <p:sldId id="309" r:id="rId32"/>
    <p:sldId id="310" r:id="rId33"/>
    <p:sldId id="286" r:id="rId34"/>
    <p:sldId id="287" r:id="rId35"/>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0" d="100"/>
          <a:sy n="70" d="100"/>
        </p:scale>
        <p:origin x="41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763" cy="463646"/>
          </a:xfrm>
          <a:prstGeom prst="rect">
            <a:avLst/>
          </a:prstGeom>
        </p:spPr>
        <p:txBody>
          <a:bodyPr vert="horz" lIns="91808" tIns="45904" rIns="91808" bIns="45904" rtlCol="0"/>
          <a:lstStyle>
            <a:lvl1pPr algn="l">
              <a:defRPr sz="1200"/>
            </a:lvl1pPr>
          </a:lstStyle>
          <a:p>
            <a:endParaRPr lang="en-US" dirty="0"/>
          </a:p>
        </p:txBody>
      </p:sp>
      <p:sp>
        <p:nvSpPr>
          <p:cNvPr id="3" name="Date Placeholder 2"/>
          <p:cNvSpPr>
            <a:spLocks noGrp="1"/>
          </p:cNvSpPr>
          <p:nvPr>
            <p:ph type="dt" sz="quarter" idx="1"/>
          </p:nvPr>
        </p:nvSpPr>
        <p:spPr>
          <a:xfrm>
            <a:off x="3939467" y="0"/>
            <a:ext cx="3013763" cy="463646"/>
          </a:xfrm>
          <a:prstGeom prst="rect">
            <a:avLst/>
          </a:prstGeom>
        </p:spPr>
        <p:txBody>
          <a:bodyPr vert="horz" lIns="91808" tIns="45904" rIns="91808" bIns="45904" rtlCol="0"/>
          <a:lstStyle>
            <a:lvl1pPr algn="r">
              <a:defRPr sz="1200"/>
            </a:lvl1pPr>
          </a:lstStyle>
          <a:p>
            <a:fld id="{E3886DBA-3412-4690-9FA3-904D31EAA430}" type="datetimeFigureOut">
              <a:rPr lang="en-US" smtClean="0"/>
              <a:t>9/9/2016</a:t>
            </a:fld>
            <a:endParaRPr lang="en-US" dirty="0"/>
          </a:p>
        </p:txBody>
      </p:sp>
      <p:sp>
        <p:nvSpPr>
          <p:cNvPr id="4" name="Footer Placeholder 3"/>
          <p:cNvSpPr>
            <a:spLocks noGrp="1"/>
          </p:cNvSpPr>
          <p:nvPr>
            <p:ph type="ftr" sz="quarter" idx="2"/>
          </p:nvPr>
        </p:nvSpPr>
        <p:spPr>
          <a:xfrm>
            <a:off x="1" y="8777194"/>
            <a:ext cx="3013763" cy="463645"/>
          </a:xfrm>
          <a:prstGeom prst="rect">
            <a:avLst/>
          </a:prstGeom>
        </p:spPr>
        <p:txBody>
          <a:bodyPr vert="horz" lIns="91808" tIns="45904" rIns="91808" bIns="4590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7" y="8777194"/>
            <a:ext cx="3013763" cy="463645"/>
          </a:xfrm>
          <a:prstGeom prst="rect">
            <a:avLst/>
          </a:prstGeom>
        </p:spPr>
        <p:txBody>
          <a:bodyPr vert="horz" lIns="91808" tIns="45904" rIns="91808" bIns="45904" rtlCol="0" anchor="b"/>
          <a:lstStyle>
            <a:lvl1pPr algn="r">
              <a:defRPr sz="1200"/>
            </a:lvl1pPr>
          </a:lstStyle>
          <a:p>
            <a:fld id="{A042B9A2-493A-4F7E-B309-4BC7CA90D477}" type="slidenum">
              <a:rPr lang="en-US" smtClean="0"/>
              <a:t>‹#›</a:t>
            </a:fld>
            <a:endParaRPr lang="en-US" dirty="0"/>
          </a:p>
        </p:txBody>
      </p:sp>
    </p:spTree>
    <p:extLst>
      <p:ext uri="{BB962C8B-B14F-4D97-AF65-F5344CB8AC3E}">
        <p14:creationId xmlns:p14="http://schemas.microsoft.com/office/powerpoint/2010/main" val="2449583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763" cy="463646"/>
          </a:xfrm>
          <a:prstGeom prst="rect">
            <a:avLst/>
          </a:prstGeom>
        </p:spPr>
        <p:txBody>
          <a:bodyPr vert="horz" lIns="91808" tIns="45904" rIns="91808" bIns="45904" rtlCol="0"/>
          <a:lstStyle>
            <a:lvl1pPr algn="l">
              <a:defRPr sz="1200"/>
            </a:lvl1pPr>
          </a:lstStyle>
          <a:p>
            <a:endParaRPr lang="en-US" dirty="0"/>
          </a:p>
        </p:txBody>
      </p:sp>
      <p:sp>
        <p:nvSpPr>
          <p:cNvPr id="3" name="Date Placeholder 2"/>
          <p:cNvSpPr>
            <a:spLocks noGrp="1"/>
          </p:cNvSpPr>
          <p:nvPr>
            <p:ph type="dt" idx="1"/>
          </p:nvPr>
        </p:nvSpPr>
        <p:spPr>
          <a:xfrm>
            <a:off x="3939467" y="0"/>
            <a:ext cx="3013763" cy="463646"/>
          </a:xfrm>
          <a:prstGeom prst="rect">
            <a:avLst/>
          </a:prstGeom>
        </p:spPr>
        <p:txBody>
          <a:bodyPr vert="horz" lIns="91808" tIns="45904" rIns="91808" bIns="45904" rtlCol="0"/>
          <a:lstStyle>
            <a:lvl1pPr algn="r">
              <a:defRPr sz="1200"/>
            </a:lvl1pPr>
          </a:lstStyle>
          <a:p>
            <a:fld id="{22CAC1BE-7A6E-4EB0-B1E6-17CAD4B4A491}" type="datetimeFigureOut">
              <a:rPr lang="en-US" smtClean="0"/>
              <a:t>9/9/2016</a:t>
            </a:fld>
            <a:endParaRPr lang="en-US" dirty="0"/>
          </a:p>
        </p:txBody>
      </p:sp>
      <p:sp>
        <p:nvSpPr>
          <p:cNvPr id="4" name="Slide Image Placeholder 3"/>
          <p:cNvSpPr>
            <a:spLocks noGrp="1" noRot="1" noChangeAspect="1"/>
          </p:cNvSpPr>
          <p:nvPr>
            <p:ph type="sldImg" idx="2"/>
          </p:nvPr>
        </p:nvSpPr>
        <p:spPr>
          <a:xfrm>
            <a:off x="708025" y="1155700"/>
            <a:ext cx="5540375" cy="3117850"/>
          </a:xfrm>
          <a:prstGeom prst="rect">
            <a:avLst/>
          </a:prstGeom>
          <a:noFill/>
          <a:ln w="12700">
            <a:solidFill>
              <a:prstClr val="black"/>
            </a:solidFill>
          </a:ln>
        </p:spPr>
        <p:txBody>
          <a:bodyPr vert="horz" lIns="91808" tIns="45904" rIns="91808" bIns="45904" rtlCol="0" anchor="ctr"/>
          <a:lstStyle/>
          <a:p>
            <a:endParaRPr lang="en-US" dirty="0"/>
          </a:p>
        </p:txBody>
      </p:sp>
      <p:sp>
        <p:nvSpPr>
          <p:cNvPr id="5" name="Notes Placeholder 4"/>
          <p:cNvSpPr>
            <a:spLocks noGrp="1"/>
          </p:cNvSpPr>
          <p:nvPr>
            <p:ph type="body" sz="quarter" idx="3"/>
          </p:nvPr>
        </p:nvSpPr>
        <p:spPr>
          <a:xfrm>
            <a:off x="695485" y="4447153"/>
            <a:ext cx="5563870" cy="3638580"/>
          </a:xfrm>
          <a:prstGeom prst="rect">
            <a:avLst/>
          </a:prstGeom>
        </p:spPr>
        <p:txBody>
          <a:bodyPr vert="horz" lIns="91808" tIns="45904" rIns="91808" bIns="459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7194"/>
            <a:ext cx="3013763" cy="463645"/>
          </a:xfrm>
          <a:prstGeom prst="rect">
            <a:avLst/>
          </a:prstGeom>
        </p:spPr>
        <p:txBody>
          <a:bodyPr vert="horz" lIns="91808" tIns="45904" rIns="91808" bIns="4590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7" y="8777194"/>
            <a:ext cx="3013763" cy="463645"/>
          </a:xfrm>
          <a:prstGeom prst="rect">
            <a:avLst/>
          </a:prstGeom>
        </p:spPr>
        <p:txBody>
          <a:bodyPr vert="horz" lIns="91808" tIns="45904" rIns="91808" bIns="45904" rtlCol="0" anchor="b"/>
          <a:lstStyle>
            <a:lvl1pPr algn="r">
              <a:defRPr sz="1200"/>
            </a:lvl1pPr>
          </a:lstStyle>
          <a:p>
            <a:fld id="{5D4C081C-9064-4EDC-95CA-BE77B7FAA7AA}" type="slidenum">
              <a:rPr lang="en-US" smtClean="0"/>
              <a:t>‹#›</a:t>
            </a:fld>
            <a:endParaRPr lang="en-US" dirty="0"/>
          </a:p>
        </p:txBody>
      </p:sp>
    </p:spTree>
    <p:extLst>
      <p:ext uri="{BB962C8B-B14F-4D97-AF65-F5344CB8AC3E}">
        <p14:creationId xmlns:p14="http://schemas.microsoft.com/office/powerpoint/2010/main" val="61483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1</a:t>
            </a:fld>
            <a:endParaRPr lang="en-US" dirty="0"/>
          </a:p>
        </p:txBody>
      </p:sp>
    </p:spTree>
    <p:extLst>
      <p:ext uri="{BB962C8B-B14F-4D97-AF65-F5344CB8AC3E}">
        <p14:creationId xmlns:p14="http://schemas.microsoft.com/office/powerpoint/2010/main" val="3275935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16</a:t>
            </a:fld>
            <a:endParaRPr lang="en-US" dirty="0"/>
          </a:p>
        </p:txBody>
      </p:sp>
    </p:spTree>
    <p:extLst>
      <p:ext uri="{BB962C8B-B14F-4D97-AF65-F5344CB8AC3E}">
        <p14:creationId xmlns:p14="http://schemas.microsoft.com/office/powerpoint/2010/main" val="2467195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18</a:t>
            </a:fld>
            <a:endParaRPr lang="en-US" dirty="0"/>
          </a:p>
        </p:txBody>
      </p:sp>
    </p:spTree>
    <p:extLst>
      <p:ext uri="{BB962C8B-B14F-4D97-AF65-F5344CB8AC3E}">
        <p14:creationId xmlns:p14="http://schemas.microsoft.com/office/powerpoint/2010/main" val="2617754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32</a:t>
            </a:fld>
            <a:endParaRPr lang="en-US" dirty="0"/>
          </a:p>
        </p:txBody>
      </p:sp>
    </p:spTree>
    <p:extLst>
      <p:ext uri="{BB962C8B-B14F-4D97-AF65-F5344CB8AC3E}">
        <p14:creationId xmlns:p14="http://schemas.microsoft.com/office/powerpoint/2010/main" val="138569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33</a:t>
            </a:fld>
            <a:endParaRPr lang="en-US" dirty="0"/>
          </a:p>
        </p:txBody>
      </p:sp>
    </p:spTree>
    <p:extLst>
      <p:ext uri="{BB962C8B-B14F-4D97-AF65-F5344CB8AC3E}">
        <p14:creationId xmlns:p14="http://schemas.microsoft.com/office/powerpoint/2010/main" val="54803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34</a:t>
            </a:fld>
            <a:endParaRPr lang="en-US" dirty="0"/>
          </a:p>
        </p:txBody>
      </p:sp>
    </p:spTree>
    <p:extLst>
      <p:ext uri="{BB962C8B-B14F-4D97-AF65-F5344CB8AC3E}">
        <p14:creationId xmlns:p14="http://schemas.microsoft.com/office/powerpoint/2010/main" val="3984105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2</a:t>
            </a:fld>
            <a:endParaRPr lang="en-US" dirty="0"/>
          </a:p>
        </p:txBody>
      </p:sp>
    </p:spTree>
    <p:extLst>
      <p:ext uri="{BB962C8B-B14F-4D97-AF65-F5344CB8AC3E}">
        <p14:creationId xmlns:p14="http://schemas.microsoft.com/office/powerpoint/2010/main" val="1225971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3</a:t>
            </a:fld>
            <a:endParaRPr lang="en-US" dirty="0"/>
          </a:p>
        </p:txBody>
      </p:sp>
    </p:spTree>
    <p:extLst>
      <p:ext uri="{BB962C8B-B14F-4D97-AF65-F5344CB8AC3E}">
        <p14:creationId xmlns:p14="http://schemas.microsoft.com/office/powerpoint/2010/main" val="364675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4</a:t>
            </a:fld>
            <a:endParaRPr lang="en-US" dirty="0"/>
          </a:p>
        </p:txBody>
      </p:sp>
    </p:spTree>
    <p:extLst>
      <p:ext uri="{BB962C8B-B14F-4D97-AF65-F5344CB8AC3E}">
        <p14:creationId xmlns:p14="http://schemas.microsoft.com/office/powerpoint/2010/main" val="4140533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5</a:t>
            </a:fld>
            <a:endParaRPr lang="en-US" dirty="0"/>
          </a:p>
        </p:txBody>
      </p:sp>
    </p:spTree>
    <p:extLst>
      <p:ext uri="{BB962C8B-B14F-4D97-AF65-F5344CB8AC3E}">
        <p14:creationId xmlns:p14="http://schemas.microsoft.com/office/powerpoint/2010/main" val="2863545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6</a:t>
            </a:fld>
            <a:endParaRPr lang="en-US" dirty="0"/>
          </a:p>
        </p:txBody>
      </p:sp>
    </p:spTree>
    <p:extLst>
      <p:ext uri="{BB962C8B-B14F-4D97-AF65-F5344CB8AC3E}">
        <p14:creationId xmlns:p14="http://schemas.microsoft.com/office/powerpoint/2010/main" val="2426785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7</a:t>
            </a:fld>
            <a:endParaRPr lang="en-US" dirty="0"/>
          </a:p>
        </p:txBody>
      </p:sp>
    </p:spTree>
    <p:extLst>
      <p:ext uri="{BB962C8B-B14F-4D97-AF65-F5344CB8AC3E}">
        <p14:creationId xmlns:p14="http://schemas.microsoft.com/office/powerpoint/2010/main" val="4117273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12</a:t>
            </a:fld>
            <a:endParaRPr lang="en-US" dirty="0"/>
          </a:p>
        </p:txBody>
      </p:sp>
    </p:spTree>
    <p:extLst>
      <p:ext uri="{BB962C8B-B14F-4D97-AF65-F5344CB8AC3E}">
        <p14:creationId xmlns:p14="http://schemas.microsoft.com/office/powerpoint/2010/main" val="3949635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C081C-9064-4EDC-95CA-BE77B7FAA7AA}" type="slidenum">
              <a:rPr lang="en-US" smtClean="0"/>
              <a:t>15</a:t>
            </a:fld>
            <a:endParaRPr lang="en-US" dirty="0"/>
          </a:p>
        </p:txBody>
      </p:sp>
    </p:spTree>
    <p:extLst>
      <p:ext uri="{BB962C8B-B14F-4D97-AF65-F5344CB8AC3E}">
        <p14:creationId xmlns:p14="http://schemas.microsoft.com/office/powerpoint/2010/main" val="2697935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7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1982650"/>
            <a:ext cx="10363200" cy="1470025"/>
          </a:xfrm>
          <a:prstGeom prst="rect">
            <a:avLst/>
          </a:prstGeom>
        </p:spPr>
        <p:txBody>
          <a:bodyPr/>
          <a:lstStyle>
            <a:lvl1pPr>
              <a:defRPr>
                <a:solidFill>
                  <a:srgbClr val="223264"/>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10261600" cy="1371600"/>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2800" baseline="0">
                <a:solidFill>
                  <a:srgbClr val="223264"/>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268706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b="83333"/>
          <a:stretch>
            <a:fillRect/>
          </a:stretch>
        </p:blipFill>
        <p:spPr bwMode="auto">
          <a:xfrm>
            <a:off x="0" y="0"/>
            <a:ext cx="12217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09600" y="1600201"/>
            <a:ext cx="109728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3556000" y="51816"/>
            <a:ext cx="54864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p:txBody>
      </p:sp>
      <p:sp>
        <p:nvSpPr>
          <p:cNvPr id="5"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7"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a:t>
            </a:fld>
            <a:endParaRPr lang="en-US" dirty="0"/>
          </a:p>
        </p:txBody>
      </p:sp>
    </p:spTree>
    <p:extLst>
      <p:ext uri="{BB962C8B-B14F-4D97-AF65-F5344CB8AC3E}">
        <p14:creationId xmlns:p14="http://schemas.microsoft.com/office/powerpoint/2010/main" val="84201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b="83333"/>
          <a:stretch>
            <a:fillRect/>
          </a:stretch>
        </p:blipFill>
        <p:spPr bwMode="auto">
          <a:xfrm>
            <a:off x="0" y="0"/>
            <a:ext cx="12217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09600" y="1600201"/>
            <a:ext cx="50800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3"/>
          </p:nvPr>
        </p:nvSpPr>
        <p:spPr>
          <a:xfrm>
            <a:off x="6400800" y="1600200"/>
            <a:ext cx="5384800" cy="4419600"/>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3556000" y="54864"/>
            <a:ext cx="53848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p:txBody>
      </p:sp>
      <p:sp>
        <p:nvSpPr>
          <p:cNvPr id="6" name="Date Placeholder 3"/>
          <p:cNvSpPr>
            <a:spLocks noGrp="1"/>
          </p:cNvSpPr>
          <p:nvPr>
            <p:ph type="dt" sz="half" idx="15"/>
          </p:nvPr>
        </p:nvSpPr>
        <p:spPr>
          <a:xfrm>
            <a:off x="609600" y="628332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7" name="Footer Placeholder 4"/>
          <p:cNvSpPr>
            <a:spLocks noGrp="1"/>
          </p:cNvSpPr>
          <p:nvPr>
            <p:ph type="ftr" sz="quarter" idx="16"/>
          </p:nvPr>
        </p:nvSpPr>
        <p:spPr>
          <a:xfrm>
            <a:off x="4165600" y="628332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Slide Number Placeholder 5"/>
          <p:cNvSpPr>
            <a:spLocks noGrp="1"/>
          </p:cNvSpPr>
          <p:nvPr>
            <p:ph type="sldNum" sz="quarter" idx="17"/>
          </p:nvPr>
        </p:nvSpPr>
        <p:spPr>
          <a:xfrm>
            <a:off x="8737600" y="6283325"/>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a:t>
            </a:fld>
            <a:endParaRPr lang="en-US" dirty="0"/>
          </a:p>
        </p:txBody>
      </p:sp>
    </p:spTree>
    <p:extLst>
      <p:ext uri="{BB962C8B-B14F-4D97-AF65-F5344CB8AC3E}">
        <p14:creationId xmlns:p14="http://schemas.microsoft.com/office/powerpoint/2010/main" val="7110217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r>
              <a:rPr lang="en-US" dirty="0" smtClean="0"/>
              <a:t>Sept. 14-16, 2016 MASBO Fall Conference</a:t>
            </a:r>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r>
              <a:rPr lang="en-US" dirty="0" smtClean="0"/>
              <a:t>Office of School Financial Services</a:t>
            </a: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50DB4D3D-67B9-4C51-A973-4BF689DAD713}" type="slidenum">
              <a:rPr lang="en-US" smtClean="0"/>
              <a:t>‹#›</a:t>
            </a:fld>
            <a:endParaRPr lang="en-US" dirty="0"/>
          </a:p>
        </p:txBody>
      </p:sp>
    </p:spTree>
    <p:extLst>
      <p:ext uri="{BB962C8B-B14F-4D97-AF65-F5344CB8AC3E}">
        <p14:creationId xmlns:p14="http://schemas.microsoft.com/office/powerpoint/2010/main" val="854495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MISSISSIPPI ADEQUATE EDUCATION PROGRAM (MAEP)</a:t>
            </a:r>
            <a:endParaRPr lang="en-US" dirty="0"/>
          </a:p>
        </p:txBody>
      </p:sp>
      <p:sp>
        <p:nvSpPr>
          <p:cNvPr id="3" name="Subtitle 2"/>
          <p:cNvSpPr>
            <a:spLocks noGrp="1"/>
          </p:cNvSpPr>
          <p:nvPr>
            <p:ph type="subTitle" idx="1"/>
          </p:nvPr>
        </p:nvSpPr>
        <p:spPr>
          <a:xfrm>
            <a:off x="914400" y="3505200"/>
            <a:ext cx="10261600" cy="957943"/>
          </a:xfrm>
        </p:spPr>
        <p:txBody>
          <a:bodyPr/>
          <a:lstStyle/>
          <a:p>
            <a:r>
              <a:rPr lang="en-US" dirty="0" smtClean="0">
                <a:solidFill>
                  <a:srgbClr val="002060"/>
                </a:solidFill>
              </a:rPr>
              <a:t>AN OVERVIEW OF HOW THE BASE STUDENT COST (BSC) IS CALCULATED</a:t>
            </a:r>
            <a:endParaRPr lang="en-US" dirty="0">
              <a:solidFill>
                <a:srgbClr val="002060"/>
              </a:solidFill>
            </a:endParaRPr>
          </a:p>
        </p:txBody>
      </p:sp>
    </p:spTree>
    <p:extLst>
      <p:ext uri="{BB962C8B-B14F-4D97-AF65-F5344CB8AC3E}">
        <p14:creationId xmlns:p14="http://schemas.microsoft.com/office/powerpoint/2010/main" val="1509839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734460262"/>
              </p:ext>
            </p:extLst>
          </p:nvPr>
        </p:nvGraphicFramePr>
        <p:xfrm>
          <a:off x="609598" y="1208314"/>
          <a:ext cx="10787745" cy="4541520"/>
        </p:xfrm>
        <a:graphic>
          <a:graphicData uri="http://schemas.openxmlformats.org/drawingml/2006/table">
            <a:tbl>
              <a:tblPr firstRow="1" lastRow="1" bandRow="1">
                <a:tableStyleId>{5C22544A-7EE6-4342-B048-85BDC9FD1C3A}</a:tableStyleId>
              </a:tblPr>
              <a:tblGrid>
                <a:gridCol w="1281467"/>
                <a:gridCol w="1684892"/>
                <a:gridCol w="1802471"/>
                <a:gridCol w="1245487"/>
                <a:gridCol w="1287004"/>
                <a:gridCol w="1747431"/>
                <a:gridCol w="1738993"/>
              </a:tblGrid>
              <a:tr h="798895">
                <a:tc>
                  <a:txBody>
                    <a:bodyPr/>
                    <a:lstStyle/>
                    <a:p>
                      <a:pPr algn="ctr"/>
                      <a:r>
                        <a:rPr lang="en-US" sz="1600" dirty="0" smtClean="0"/>
                        <a:t>District No</a:t>
                      </a:r>
                      <a:endParaRPr lang="en-US" sz="1600" dirty="0"/>
                    </a:p>
                  </a:txBody>
                  <a:tcPr/>
                </a:tc>
                <a:tc>
                  <a:txBody>
                    <a:bodyPr/>
                    <a:lstStyle/>
                    <a:p>
                      <a:pPr algn="ctr"/>
                      <a:r>
                        <a:rPr lang="en-US" sz="1600" dirty="0" smtClean="0"/>
                        <a:t>District Name</a:t>
                      </a:r>
                      <a:endParaRPr lang="en-US" sz="1600" dirty="0"/>
                    </a:p>
                  </a:txBody>
                  <a:tcPr/>
                </a:tc>
                <a:tc>
                  <a:txBody>
                    <a:bodyPr/>
                    <a:lstStyle/>
                    <a:p>
                      <a:pPr algn="ctr"/>
                      <a:r>
                        <a:rPr lang="en-US" sz="1600" dirty="0" smtClean="0"/>
                        <a:t>FY15</a:t>
                      </a:r>
                      <a:r>
                        <a:rPr lang="en-US" sz="1600" baseline="0" dirty="0" smtClean="0"/>
                        <a:t> Months 1-9 ADA (less SC SPED)</a:t>
                      </a:r>
                      <a:endParaRPr lang="en-US" sz="1600" dirty="0"/>
                    </a:p>
                  </a:txBody>
                  <a:tcPr/>
                </a:tc>
                <a:tc>
                  <a:txBody>
                    <a:bodyPr/>
                    <a:lstStyle/>
                    <a:p>
                      <a:r>
                        <a:rPr lang="en-US" sz="1600" dirty="0" smtClean="0"/>
                        <a:t>ADA / 1,000</a:t>
                      </a:r>
                      <a:endParaRPr lang="en-US" sz="1600" dirty="0"/>
                    </a:p>
                  </a:txBody>
                  <a:tcPr/>
                </a:tc>
                <a:tc>
                  <a:txBody>
                    <a:bodyPr/>
                    <a:lstStyle/>
                    <a:p>
                      <a:pPr algn="ctr"/>
                      <a:r>
                        <a:rPr lang="en-US" sz="1600" dirty="0" smtClean="0"/>
                        <a:t>FY15 FTE</a:t>
                      </a:r>
                      <a:r>
                        <a:rPr lang="en-US" sz="1600" baseline="0" dirty="0" smtClean="0"/>
                        <a:t> Classroom Teachers</a:t>
                      </a:r>
                      <a:endParaRPr lang="en-US" sz="1600" dirty="0"/>
                    </a:p>
                  </a:txBody>
                  <a:tcPr/>
                </a:tc>
                <a:tc>
                  <a:txBody>
                    <a:bodyPr/>
                    <a:lstStyle/>
                    <a:p>
                      <a:pPr algn="ctr"/>
                      <a:r>
                        <a:rPr lang="en-US" sz="1600" dirty="0" smtClean="0"/>
                        <a:t>FTE Teachers per 1,000 students in ADA</a:t>
                      </a:r>
                      <a:endParaRPr lang="en-US" sz="1600" dirty="0"/>
                    </a:p>
                  </a:txBody>
                  <a:tcPr/>
                </a:tc>
                <a:tc>
                  <a:txBody>
                    <a:bodyPr/>
                    <a:lstStyle/>
                    <a:p>
                      <a:pPr algn="ctr"/>
                      <a:r>
                        <a:rPr lang="en-US" dirty="0" smtClean="0"/>
                        <a:t>Instructionally Efficient</a:t>
                      </a:r>
                    </a:p>
                  </a:txBody>
                  <a:tcPr/>
                </a:tc>
              </a:tr>
              <a:tr h="274320">
                <a:tc>
                  <a:txBody>
                    <a:bodyPr/>
                    <a:lstStyle/>
                    <a:p>
                      <a:pPr algn="ctr"/>
                      <a:r>
                        <a:rPr lang="en-US" sz="1600" dirty="0" smtClean="0"/>
                        <a:t>1005</a:t>
                      </a:r>
                    </a:p>
                  </a:txBody>
                  <a:tcPr/>
                </a:tc>
                <a:tc>
                  <a:txBody>
                    <a:bodyPr/>
                    <a:lstStyle/>
                    <a:p>
                      <a:r>
                        <a:rPr lang="en-US" sz="1600" dirty="0" smtClean="0"/>
                        <a:t>A County</a:t>
                      </a:r>
                      <a:endParaRPr lang="en-US" sz="1600" dirty="0"/>
                    </a:p>
                  </a:txBody>
                  <a:tcPr/>
                </a:tc>
                <a:tc>
                  <a:txBody>
                    <a:bodyPr/>
                    <a:lstStyle/>
                    <a:p>
                      <a:pPr algn="ctr" fontAlgn="b"/>
                      <a:r>
                        <a:rPr lang="en-US" sz="1600" b="0" i="0" u="none" strike="noStrike" dirty="0">
                          <a:effectLst/>
                          <a:latin typeface="+mn-lt"/>
                        </a:rPr>
                        <a:t>1,959.74</a:t>
                      </a:r>
                    </a:p>
                  </a:txBody>
                  <a:tcPr marL="7620" marR="7620" marT="7620" marB="0" anchor="ctr"/>
                </a:tc>
                <a:tc>
                  <a:txBody>
                    <a:bodyPr/>
                    <a:lstStyle/>
                    <a:p>
                      <a:pPr algn="ctr" fontAlgn="b"/>
                      <a:r>
                        <a:rPr lang="en-US" sz="1600" b="0" i="0" u="none" strike="noStrike" dirty="0">
                          <a:effectLst/>
                          <a:latin typeface="+mn-lt"/>
                        </a:rPr>
                        <a:t>1.9597</a:t>
                      </a:r>
                    </a:p>
                  </a:txBody>
                  <a:tcPr marL="7620" marR="7620" marT="7620" marB="0" anchor="ctr"/>
                </a:tc>
                <a:tc>
                  <a:txBody>
                    <a:bodyPr/>
                    <a:lstStyle/>
                    <a:p>
                      <a:pPr algn="ctr" fontAlgn="b"/>
                      <a:r>
                        <a:rPr lang="en-US" sz="1600" b="0" i="0" u="none" strike="noStrike" dirty="0">
                          <a:effectLst/>
                          <a:latin typeface="+mn-lt"/>
                        </a:rPr>
                        <a:t>143.1825</a:t>
                      </a:r>
                    </a:p>
                  </a:txBody>
                  <a:tcPr marL="7620" marR="7620" marT="7620" marB="0" anchor="ctr"/>
                </a:tc>
                <a:tc>
                  <a:txBody>
                    <a:bodyPr/>
                    <a:lstStyle/>
                    <a:p>
                      <a:pPr algn="ctr" fontAlgn="b"/>
                      <a:r>
                        <a:rPr lang="en-US" sz="1600" b="0" i="0" u="none" strike="noStrike" dirty="0">
                          <a:effectLst/>
                          <a:latin typeface="+mn-lt"/>
                        </a:rPr>
                        <a:t>73.0635</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274320">
                <a:tc>
                  <a:txBody>
                    <a:bodyPr/>
                    <a:lstStyle/>
                    <a:p>
                      <a:pPr algn="ctr"/>
                      <a:r>
                        <a:rPr lang="en-US" sz="1600" dirty="0" smtClean="0"/>
                        <a:t>1015</a:t>
                      </a:r>
                      <a:endParaRPr lang="en-US" sz="1600" dirty="0"/>
                    </a:p>
                  </a:txBody>
                  <a:tcPr/>
                </a:tc>
                <a:tc>
                  <a:txBody>
                    <a:bodyPr/>
                    <a:lstStyle/>
                    <a:p>
                      <a:r>
                        <a:rPr lang="en-US" sz="1600" dirty="0" smtClean="0"/>
                        <a:t>B Consolidated</a:t>
                      </a:r>
                      <a:endParaRPr lang="en-US" sz="1600" dirty="0"/>
                    </a:p>
                  </a:txBody>
                  <a:tcPr/>
                </a:tc>
                <a:tc>
                  <a:txBody>
                    <a:bodyPr/>
                    <a:lstStyle/>
                    <a:p>
                      <a:pPr algn="ctr" fontAlgn="b"/>
                      <a:r>
                        <a:rPr lang="en-US" sz="1600" b="0" i="0" u="none" strike="noStrike" dirty="0">
                          <a:effectLst/>
                          <a:latin typeface="+mn-lt"/>
                        </a:rPr>
                        <a:t>2,078.28</a:t>
                      </a:r>
                    </a:p>
                  </a:txBody>
                  <a:tcPr marL="7620" marR="7620" marT="7620" marB="0" anchor="ctr"/>
                </a:tc>
                <a:tc>
                  <a:txBody>
                    <a:bodyPr/>
                    <a:lstStyle/>
                    <a:p>
                      <a:pPr algn="ctr" fontAlgn="b"/>
                      <a:r>
                        <a:rPr lang="en-US" sz="1600" b="0" i="0" u="none" strike="noStrike" dirty="0">
                          <a:effectLst/>
                          <a:latin typeface="+mn-lt"/>
                        </a:rPr>
                        <a:t>2.0783</a:t>
                      </a:r>
                    </a:p>
                  </a:txBody>
                  <a:tcPr marL="7620" marR="7620" marT="7620" marB="0" anchor="ctr"/>
                </a:tc>
                <a:tc>
                  <a:txBody>
                    <a:bodyPr/>
                    <a:lstStyle/>
                    <a:p>
                      <a:pPr algn="ctr" fontAlgn="b"/>
                      <a:r>
                        <a:rPr lang="en-US" sz="1600" b="0" i="0" u="none" strike="noStrike" dirty="0">
                          <a:effectLst/>
                          <a:latin typeface="+mn-lt"/>
                        </a:rPr>
                        <a:t>129.8847</a:t>
                      </a:r>
                    </a:p>
                  </a:txBody>
                  <a:tcPr marL="7620" marR="7620" marT="7620" marB="0" anchor="ctr"/>
                </a:tc>
                <a:tc>
                  <a:txBody>
                    <a:bodyPr/>
                    <a:lstStyle/>
                    <a:p>
                      <a:pPr algn="ctr" fontAlgn="b"/>
                      <a:r>
                        <a:rPr lang="en-US" sz="1600" b="0" i="0" u="none" strike="noStrike" dirty="0">
                          <a:effectLst/>
                          <a:latin typeface="+mn-lt"/>
                        </a:rPr>
                        <a:t>62.4956</a:t>
                      </a:r>
                    </a:p>
                  </a:txBody>
                  <a:tcPr marL="7620" marR="7620" marT="7620" marB="0" anchor="ctr"/>
                </a:tc>
                <a:tc>
                  <a:txBody>
                    <a:bodyPr/>
                    <a:lstStyle/>
                    <a:p>
                      <a:pPr algn="ctr" fontAlgn="b"/>
                      <a:r>
                        <a:rPr lang="en-US" sz="1600" b="0" i="0" u="none" strike="noStrike" dirty="0" smtClean="0">
                          <a:effectLst/>
                          <a:latin typeface="+mn-lt"/>
                        </a:rPr>
                        <a:t>FALSE</a:t>
                      </a:r>
                      <a:endParaRPr lang="en-US" sz="1600" b="0" i="0" u="none" strike="noStrike" dirty="0">
                        <a:effectLst/>
                        <a:latin typeface="+mn-lt"/>
                      </a:endParaRPr>
                    </a:p>
                  </a:txBody>
                  <a:tcPr marL="7620" marR="7620" marT="7620" marB="0" anchor="b"/>
                </a:tc>
              </a:tr>
              <a:tr h="274320">
                <a:tc>
                  <a:txBody>
                    <a:bodyPr/>
                    <a:lstStyle/>
                    <a:p>
                      <a:pPr algn="ctr"/>
                      <a:r>
                        <a:rPr lang="en-US" sz="1600" dirty="0" smtClean="0"/>
                        <a:t>1025</a:t>
                      </a:r>
                      <a:endParaRPr lang="en-US" sz="1600" dirty="0"/>
                    </a:p>
                  </a:txBody>
                  <a:tcPr/>
                </a:tc>
                <a:tc>
                  <a:txBody>
                    <a:bodyPr/>
                    <a:lstStyle/>
                    <a:p>
                      <a:r>
                        <a:rPr lang="en-US" sz="1600" dirty="0" smtClean="0"/>
                        <a:t>C Municipal</a:t>
                      </a:r>
                      <a:endParaRPr lang="en-US" sz="1600" dirty="0"/>
                    </a:p>
                  </a:txBody>
                  <a:tcPr/>
                </a:tc>
                <a:tc>
                  <a:txBody>
                    <a:bodyPr/>
                    <a:lstStyle/>
                    <a:p>
                      <a:pPr algn="ctr" fontAlgn="b"/>
                      <a:r>
                        <a:rPr lang="en-US" sz="1600" b="0" i="0" u="none" strike="noStrike" dirty="0">
                          <a:effectLst/>
                          <a:latin typeface="+mn-lt"/>
                        </a:rPr>
                        <a:t>7,458.03</a:t>
                      </a:r>
                    </a:p>
                  </a:txBody>
                  <a:tcPr marL="7620" marR="7620" marT="7620" marB="0" anchor="ctr"/>
                </a:tc>
                <a:tc>
                  <a:txBody>
                    <a:bodyPr/>
                    <a:lstStyle/>
                    <a:p>
                      <a:pPr algn="ctr" fontAlgn="b"/>
                      <a:r>
                        <a:rPr lang="en-US" sz="1600" b="0" i="0" u="none" strike="noStrike" dirty="0">
                          <a:effectLst/>
                          <a:latin typeface="+mn-lt"/>
                        </a:rPr>
                        <a:t>7.4580</a:t>
                      </a:r>
                    </a:p>
                  </a:txBody>
                  <a:tcPr marL="7620" marR="7620" marT="7620" marB="0" anchor="ctr"/>
                </a:tc>
                <a:tc>
                  <a:txBody>
                    <a:bodyPr/>
                    <a:lstStyle/>
                    <a:p>
                      <a:pPr algn="ctr" fontAlgn="b"/>
                      <a:r>
                        <a:rPr lang="en-US" sz="1600" b="0" i="0" u="none" strike="noStrike" dirty="0">
                          <a:effectLst/>
                          <a:latin typeface="+mn-lt"/>
                        </a:rPr>
                        <a:t>534.7388</a:t>
                      </a:r>
                    </a:p>
                  </a:txBody>
                  <a:tcPr marL="7620" marR="7620" marT="7620" marB="0" anchor="ctr"/>
                </a:tc>
                <a:tc>
                  <a:txBody>
                    <a:bodyPr/>
                    <a:lstStyle/>
                    <a:p>
                      <a:pPr algn="ctr" fontAlgn="b"/>
                      <a:r>
                        <a:rPr lang="en-US" sz="1600" b="0" i="0" u="none" strike="noStrike" dirty="0">
                          <a:effectLst/>
                          <a:latin typeface="+mn-lt"/>
                        </a:rPr>
                        <a:t>71.7000</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274320">
                <a:tc>
                  <a:txBody>
                    <a:bodyPr/>
                    <a:lstStyle/>
                    <a:p>
                      <a:pPr algn="ctr"/>
                      <a:r>
                        <a:rPr lang="en-US" sz="1600" dirty="0" smtClean="0"/>
                        <a:t>1035</a:t>
                      </a:r>
                      <a:endParaRPr lang="en-US" sz="1600" dirty="0"/>
                    </a:p>
                  </a:txBody>
                  <a:tcPr/>
                </a:tc>
                <a:tc>
                  <a:txBody>
                    <a:bodyPr/>
                    <a:lstStyle/>
                    <a:p>
                      <a:r>
                        <a:rPr lang="en-US" sz="1600" dirty="0" smtClean="0"/>
                        <a:t>D Public</a:t>
                      </a:r>
                      <a:endParaRPr lang="en-US" sz="1600" dirty="0"/>
                    </a:p>
                  </a:txBody>
                  <a:tcPr/>
                </a:tc>
                <a:tc>
                  <a:txBody>
                    <a:bodyPr/>
                    <a:lstStyle/>
                    <a:p>
                      <a:pPr algn="ctr" fontAlgn="b"/>
                      <a:r>
                        <a:rPr lang="en-US" sz="1600" b="0" i="0" u="none" strike="noStrike" dirty="0">
                          <a:effectLst/>
                          <a:latin typeface="+mn-lt"/>
                        </a:rPr>
                        <a:t>580.12</a:t>
                      </a:r>
                    </a:p>
                  </a:txBody>
                  <a:tcPr marL="7620" marR="7620" marT="7620" marB="0" anchor="ctr"/>
                </a:tc>
                <a:tc>
                  <a:txBody>
                    <a:bodyPr/>
                    <a:lstStyle/>
                    <a:p>
                      <a:pPr algn="ctr" fontAlgn="b"/>
                      <a:r>
                        <a:rPr lang="en-US" sz="1600" b="0" i="0" u="none" strike="noStrike" dirty="0">
                          <a:effectLst/>
                          <a:latin typeface="+mn-lt"/>
                        </a:rPr>
                        <a:t>0.5801</a:t>
                      </a:r>
                    </a:p>
                  </a:txBody>
                  <a:tcPr marL="7620" marR="7620" marT="7620" marB="0" anchor="ctr"/>
                </a:tc>
                <a:tc>
                  <a:txBody>
                    <a:bodyPr/>
                    <a:lstStyle/>
                    <a:p>
                      <a:pPr algn="ctr" fontAlgn="b"/>
                      <a:r>
                        <a:rPr lang="en-US" sz="1600" b="0" i="0" u="none" strike="noStrike" dirty="0">
                          <a:effectLst/>
                          <a:latin typeface="+mn-lt"/>
                        </a:rPr>
                        <a:t>45.0252</a:t>
                      </a:r>
                    </a:p>
                  </a:txBody>
                  <a:tcPr marL="7620" marR="7620" marT="7620" marB="0" anchor="ctr"/>
                </a:tc>
                <a:tc>
                  <a:txBody>
                    <a:bodyPr/>
                    <a:lstStyle/>
                    <a:p>
                      <a:pPr algn="ctr" fontAlgn="b"/>
                      <a:r>
                        <a:rPr lang="en-US" sz="1600" b="0" i="0" u="none" strike="noStrike" dirty="0">
                          <a:effectLst/>
                          <a:latin typeface="+mn-lt"/>
                        </a:rPr>
                        <a:t>77.6163</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274320">
                <a:tc>
                  <a:txBody>
                    <a:bodyPr/>
                    <a:lstStyle/>
                    <a:p>
                      <a:pPr algn="ctr"/>
                      <a:r>
                        <a:rPr lang="en-US" sz="1600" dirty="0" smtClean="0"/>
                        <a:t>1045</a:t>
                      </a:r>
                      <a:endParaRPr lang="en-US" sz="1600" dirty="0"/>
                    </a:p>
                  </a:txBody>
                  <a:tcPr/>
                </a:tc>
                <a:tc>
                  <a:txBody>
                    <a:bodyPr/>
                    <a:lstStyle/>
                    <a:p>
                      <a:r>
                        <a:rPr lang="en-US" sz="1600" dirty="0" smtClean="0"/>
                        <a:t>E County</a:t>
                      </a:r>
                      <a:endParaRPr lang="en-US" sz="1600" dirty="0"/>
                    </a:p>
                  </a:txBody>
                  <a:tcPr/>
                </a:tc>
                <a:tc>
                  <a:txBody>
                    <a:bodyPr/>
                    <a:lstStyle/>
                    <a:p>
                      <a:pPr marL="0" algn="ctr" defTabSz="914400" rtl="0" eaLnBrk="1" fontAlgn="b" latinLnBrk="0" hangingPunct="1"/>
                      <a:r>
                        <a:rPr lang="en-US" sz="1600" b="0" i="0" u="none" strike="noStrike" kern="1200" dirty="0" smtClean="0">
                          <a:solidFill>
                            <a:schemeClr val="dk1"/>
                          </a:solidFill>
                          <a:effectLst/>
                          <a:latin typeface="+mn-lt"/>
                          <a:ea typeface="+mn-ea"/>
                          <a:cs typeface="+mn-cs"/>
                        </a:rPr>
                        <a:t>666.09</a:t>
                      </a:r>
                      <a:endParaRPr lang="en-US" sz="1600" b="0" i="0" u="none" strike="noStrike" kern="1200" dirty="0">
                        <a:solidFill>
                          <a:schemeClr val="dk1"/>
                        </a:solidFill>
                        <a:effectLst/>
                        <a:latin typeface="+mn-lt"/>
                        <a:ea typeface="+mn-ea"/>
                        <a:cs typeface="+mn-cs"/>
                      </a:endParaRPr>
                    </a:p>
                  </a:txBody>
                  <a:tcPr marL="7620" marR="7620" marT="7620" marB="0" anchor="b"/>
                </a:tc>
                <a:tc>
                  <a:txBody>
                    <a:bodyPr/>
                    <a:lstStyle/>
                    <a:p>
                      <a:pPr marL="0" algn="ctr" defTabSz="914400" rtl="0" eaLnBrk="1" fontAlgn="b" latinLnBrk="0" hangingPunct="1"/>
                      <a:r>
                        <a:rPr lang="en-US" sz="1600" b="0" i="0" u="none" strike="noStrike" kern="1200" dirty="0" smtClean="0">
                          <a:solidFill>
                            <a:schemeClr val="dk1"/>
                          </a:solidFill>
                          <a:effectLst/>
                          <a:latin typeface="+mn-lt"/>
                          <a:ea typeface="+mn-ea"/>
                          <a:cs typeface="+mn-cs"/>
                        </a:rPr>
                        <a:t>0.6661</a:t>
                      </a:r>
                      <a:endParaRPr lang="en-US" sz="1600" b="0" i="0" u="none" strike="noStrike" kern="1200" dirty="0">
                        <a:solidFill>
                          <a:schemeClr val="dk1"/>
                        </a:solidFill>
                        <a:effectLst/>
                        <a:latin typeface="+mn-lt"/>
                        <a:ea typeface="+mn-ea"/>
                        <a:cs typeface="+mn-cs"/>
                      </a:endParaRPr>
                    </a:p>
                  </a:txBody>
                  <a:tcPr marL="7620" marR="7620" marT="7620" marB="0" anchor="b"/>
                </a:tc>
                <a:tc>
                  <a:txBody>
                    <a:bodyPr/>
                    <a:lstStyle/>
                    <a:p>
                      <a:pPr marL="0" algn="ctr" defTabSz="914400" rtl="0" eaLnBrk="1" fontAlgn="b" latinLnBrk="0" hangingPunct="1"/>
                      <a:r>
                        <a:rPr lang="en-US" sz="1600" b="0" i="0" u="none" strike="noStrike" kern="1200" dirty="0" smtClean="0">
                          <a:solidFill>
                            <a:schemeClr val="dk1"/>
                          </a:solidFill>
                          <a:effectLst/>
                          <a:latin typeface="+mn-lt"/>
                          <a:ea typeface="+mn-ea"/>
                          <a:cs typeface="+mn-cs"/>
                        </a:rPr>
                        <a:t>58.7360</a:t>
                      </a:r>
                      <a:endParaRPr lang="en-US" sz="1600" b="0" i="0" u="none" strike="noStrike" kern="1200" dirty="0">
                        <a:solidFill>
                          <a:schemeClr val="dk1"/>
                        </a:solidFill>
                        <a:effectLst/>
                        <a:latin typeface="+mn-lt"/>
                        <a:ea typeface="+mn-ea"/>
                        <a:cs typeface="+mn-cs"/>
                      </a:endParaRPr>
                    </a:p>
                  </a:txBody>
                  <a:tcPr marL="7620" marR="7620" marT="7620" marB="0" anchor="b"/>
                </a:tc>
                <a:tc>
                  <a:txBody>
                    <a:bodyPr/>
                    <a:lstStyle/>
                    <a:p>
                      <a:pPr marL="0" algn="ctr" defTabSz="914400" rtl="0" eaLnBrk="1" fontAlgn="b" latinLnBrk="0" hangingPunct="1"/>
                      <a:r>
                        <a:rPr lang="en-US" sz="1600" b="0" i="0" u="none" strike="noStrike" kern="1200" dirty="0" smtClean="0">
                          <a:solidFill>
                            <a:schemeClr val="dk1"/>
                          </a:solidFill>
                          <a:effectLst/>
                          <a:latin typeface="+mn-lt"/>
                          <a:ea typeface="+mn-ea"/>
                          <a:cs typeface="+mn-cs"/>
                        </a:rPr>
                        <a:t>88.1790</a:t>
                      </a:r>
                    </a:p>
                  </a:txBody>
                  <a:tcPr marL="7620" marR="7620" marT="7620" marB="0" anchor="b"/>
                </a:tc>
                <a:tc>
                  <a:txBody>
                    <a:bodyPr/>
                    <a:lstStyle/>
                    <a:p>
                      <a:pPr marL="0" algn="ctr" defTabSz="914400" rtl="0" eaLnBrk="1" fontAlgn="b" latinLnBrk="0" hangingPunct="1"/>
                      <a:r>
                        <a:rPr lang="en-US" sz="1600" b="0" i="0" u="none" strike="noStrike" kern="1200" dirty="0">
                          <a:solidFill>
                            <a:schemeClr val="dk1"/>
                          </a:solidFill>
                          <a:effectLst/>
                          <a:latin typeface="+mn-lt"/>
                          <a:ea typeface="+mn-ea"/>
                          <a:cs typeface="+mn-cs"/>
                        </a:rPr>
                        <a:t>FALSE</a:t>
                      </a:r>
                    </a:p>
                  </a:txBody>
                  <a:tcPr marL="7620" marR="7620" marT="7620" marB="0" anchor="b"/>
                </a:tc>
              </a:tr>
              <a:tr h="274320">
                <a:tc>
                  <a:txBody>
                    <a:bodyPr/>
                    <a:lstStyle/>
                    <a:p>
                      <a:pPr algn="ctr"/>
                      <a:r>
                        <a:rPr lang="en-US" sz="1600" dirty="0" smtClean="0"/>
                        <a:t>1055</a:t>
                      </a:r>
                      <a:endParaRPr lang="en-US" sz="1600" dirty="0"/>
                    </a:p>
                  </a:txBody>
                  <a:tcPr/>
                </a:tc>
                <a:tc>
                  <a:txBody>
                    <a:bodyPr/>
                    <a:lstStyle/>
                    <a:p>
                      <a:r>
                        <a:rPr lang="en-US" sz="1600" dirty="0" smtClean="0"/>
                        <a:t>F City</a:t>
                      </a:r>
                      <a:endParaRPr lang="en-US" sz="1600" dirty="0"/>
                    </a:p>
                  </a:txBody>
                  <a:tcPr/>
                </a:tc>
                <a:tc>
                  <a:txBody>
                    <a:bodyPr/>
                    <a:lstStyle/>
                    <a:p>
                      <a:pPr algn="ctr" fontAlgn="b"/>
                      <a:r>
                        <a:rPr lang="en-US" sz="1600" b="0" i="0" u="none" strike="noStrike" dirty="0">
                          <a:effectLst/>
                          <a:latin typeface="+mn-lt"/>
                        </a:rPr>
                        <a:t>827.44</a:t>
                      </a:r>
                    </a:p>
                  </a:txBody>
                  <a:tcPr marL="7620" marR="7620" marT="7620" marB="0" anchor="ctr"/>
                </a:tc>
                <a:tc>
                  <a:txBody>
                    <a:bodyPr/>
                    <a:lstStyle/>
                    <a:p>
                      <a:pPr algn="ctr" fontAlgn="b"/>
                      <a:r>
                        <a:rPr lang="en-US" sz="1600" b="0" i="0" u="none" strike="noStrike" dirty="0">
                          <a:effectLst/>
                          <a:latin typeface="+mn-lt"/>
                        </a:rPr>
                        <a:t>0.8274</a:t>
                      </a:r>
                    </a:p>
                  </a:txBody>
                  <a:tcPr marL="7620" marR="7620" marT="7620" marB="0" anchor="ctr"/>
                </a:tc>
                <a:tc>
                  <a:txBody>
                    <a:bodyPr/>
                    <a:lstStyle/>
                    <a:p>
                      <a:pPr algn="ctr" fontAlgn="b"/>
                      <a:r>
                        <a:rPr lang="en-US" sz="1600" b="0" i="0" u="none" strike="noStrike" dirty="0">
                          <a:effectLst/>
                          <a:latin typeface="+mn-lt"/>
                        </a:rPr>
                        <a:t>62.0403</a:t>
                      </a:r>
                    </a:p>
                  </a:txBody>
                  <a:tcPr marL="7620" marR="7620" marT="7620" marB="0" anchor="ctr"/>
                </a:tc>
                <a:tc>
                  <a:txBody>
                    <a:bodyPr/>
                    <a:lstStyle/>
                    <a:p>
                      <a:pPr algn="ctr" fontAlgn="b"/>
                      <a:r>
                        <a:rPr lang="en-US" sz="1600" b="0" i="0" u="none" strike="noStrike" dirty="0">
                          <a:effectLst/>
                          <a:latin typeface="+mn-lt"/>
                        </a:rPr>
                        <a:t>74.9822</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274320">
                <a:tc>
                  <a:txBody>
                    <a:bodyPr/>
                    <a:lstStyle/>
                    <a:p>
                      <a:pPr algn="ctr"/>
                      <a:r>
                        <a:rPr lang="en-US" sz="1600" dirty="0" smtClean="0"/>
                        <a:t>1065</a:t>
                      </a:r>
                      <a:endParaRPr lang="en-US" sz="1600" dirty="0"/>
                    </a:p>
                  </a:txBody>
                  <a:tcPr/>
                </a:tc>
                <a:tc>
                  <a:txBody>
                    <a:bodyPr/>
                    <a:lstStyle/>
                    <a:p>
                      <a:r>
                        <a:rPr lang="en-US" sz="1600" dirty="0" smtClean="0"/>
                        <a:t>G County</a:t>
                      </a:r>
                      <a:endParaRPr lang="en-US" sz="1600" dirty="0"/>
                    </a:p>
                  </a:txBody>
                  <a:tcPr/>
                </a:tc>
                <a:tc>
                  <a:txBody>
                    <a:bodyPr/>
                    <a:lstStyle/>
                    <a:p>
                      <a:pPr algn="ctr" fontAlgn="b"/>
                      <a:r>
                        <a:rPr lang="en-US" sz="1600" b="0" i="0" u="none" strike="noStrike" dirty="0">
                          <a:effectLst/>
                          <a:latin typeface="+mn-lt"/>
                        </a:rPr>
                        <a:t>1,693.21</a:t>
                      </a:r>
                    </a:p>
                  </a:txBody>
                  <a:tcPr marL="7620" marR="7620" marT="7620" marB="0" anchor="ctr"/>
                </a:tc>
                <a:tc>
                  <a:txBody>
                    <a:bodyPr/>
                    <a:lstStyle/>
                    <a:p>
                      <a:pPr algn="ctr" fontAlgn="b"/>
                      <a:r>
                        <a:rPr lang="en-US" sz="1600" b="0" i="0" u="none" strike="noStrike" dirty="0">
                          <a:effectLst/>
                          <a:latin typeface="+mn-lt"/>
                        </a:rPr>
                        <a:t>1.6932</a:t>
                      </a:r>
                    </a:p>
                  </a:txBody>
                  <a:tcPr marL="7620" marR="7620" marT="7620" marB="0" anchor="ctr"/>
                </a:tc>
                <a:tc>
                  <a:txBody>
                    <a:bodyPr/>
                    <a:lstStyle/>
                    <a:p>
                      <a:pPr algn="ctr" fontAlgn="b"/>
                      <a:r>
                        <a:rPr lang="en-US" sz="1600" b="0" i="0" u="none" strike="noStrike" dirty="0">
                          <a:effectLst/>
                          <a:latin typeface="+mn-lt"/>
                        </a:rPr>
                        <a:t>131.0685</a:t>
                      </a:r>
                    </a:p>
                  </a:txBody>
                  <a:tcPr marL="7620" marR="7620" marT="7620" marB="0" anchor="ctr"/>
                </a:tc>
                <a:tc>
                  <a:txBody>
                    <a:bodyPr/>
                    <a:lstStyle/>
                    <a:p>
                      <a:pPr algn="ctr" fontAlgn="b"/>
                      <a:r>
                        <a:rPr lang="en-US" sz="1600" b="0" i="0" u="none" strike="noStrike" dirty="0">
                          <a:effectLst/>
                          <a:latin typeface="+mn-lt"/>
                        </a:rPr>
                        <a:t>77.4088</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274320">
                <a:tc>
                  <a:txBody>
                    <a:bodyPr/>
                    <a:lstStyle/>
                    <a:p>
                      <a:pPr algn="ctr"/>
                      <a:r>
                        <a:rPr lang="en-US" sz="1600" dirty="0" smtClean="0"/>
                        <a:t>1075</a:t>
                      </a:r>
                      <a:endParaRPr lang="en-US" sz="1600" dirty="0"/>
                    </a:p>
                  </a:txBody>
                  <a:tcPr/>
                </a:tc>
                <a:tc>
                  <a:txBody>
                    <a:bodyPr/>
                    <a:lstStyle/>
                    <a:p>
                      <a:r>
                        <a:rPr lang="en-US" sz="1600" dirty="0" smtClean="0"/>
                        <a:t>H Consolidated</a:t>
                      </a:r>
                      <a:endParaRPr lang="en-US" sz="1600" dirty="0"/>
                    </a:p>
                  </a:txBody>
                  <a:tcPr/>
                </a:tc>
                <a:tc>
                  <a:txBody>
                    <a:bodyPr/>
                    <a:lstStyle/>
                    <a:p>
                      <a:pPr algn="ctr" fontAlgn="b"/>
                      <a:r>
                        <a:rPr lang="en-US" sz="1600" b="0" i="0" u="none" strike="noStrike" dirty="0">
                          <a:effectLst/>
                          <a:latin typeface="+mn-lt"/>
                        </a:rPr>
                        <a:t>4,973.53</a:t>
                      </a:r>
                    </a:p>
                  </a:txBody>
                  <a:tcPr marL="7620" marR="7620" marT="7620" marB="0" anchor="ctr"/>
                </a:tc>
                <a:tc>
                  <a:txBody>
                    <a:bodyPr/>
                    <a:lstStyle/>
                    <a:p>
                      <a:pPr algn="ctr" fontAlgn="b"/>
                      <a:r>
                        <a:rPr lang="en-US" sz="1600" b="0" i="0" u="none" strike="noStrike" dirty="0">
                          <a:effectLst/>
                          <a:latin typeface="+mn-lt"/>
                        </a:rPr>
                        <a:t>4.9735</a:t>
                      </a:r>
                    </a:p>
                  </a:txBody>
                  <a:tcPr marL="7620" marR="7620" marT="7620" marB="0" anchor="ctr"/>
                </a:tc>
                <a:tc>
                  <a:txBody>
                    <a:bodyPr/>
                    <a:lstStyle/>
                    <a:p>
                      <a:pPr algn="ctr" fontAlgn="b"/>
                      <a:r>
                        <a:rPr lang="en-US" sz="1600" b="0" i="0" u="none" strike="noStrike" dirty="0">
                          <a:effectLst/>
                          <a:latin typeface="+mn-lt"/>
                        </a:rPr>
                        <a:t>360.3763</a:t>
                      </a:r>
                    </a:p>
                  </a:txBody>
                  <a:tcPr marL="7620" marR="7620" marT="7620" marB="0" anchor="ctr"/>
                </a:tc>
                <a:tc>
                  <a:txBody>
                    <a:bodyPr/>
                    <a:lstStyle/>
                    <a:p>
                      <a:pPr algn="ctr" fontAlgn="b"/>
                      <a:r>
                        <a:rPr lang="en-US" sz="1600" b="0" i="0" u="none" strike="noStrike" dirty="0">
                          <a:effectLst/>
                          <a:latin typeface="+mn-lt"/>
                        </a:rPr>
                        <a:t>72.4593</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274320">
                <a:tc>
                  <a:txBody>
                    <a:bodyPr/>
                    <a:lstStyle/>
                    <a:p>
                      <a:pPr algn="ctr"/>
                      <a:r>
                        <a:rPr lang="en-US" sz="1600" dirty="0" smtClean="0"/>
                        <a:t>1085</a:t>
                      </a:r>
                      <a:endParaRPr lang="en-US" sz="1600" dirty="0"/>
                    </a:p>
                  </a:txBody>
                  <a:tcPr/>
                </a:tc>
                <a:tc>
                  <a:txBody>
                    <a:bodyPr/>
                    <a:lstStyle/>
                    <a:p>
                      <a:r>
                        <a:rPr lang="en-US" sz="1600" dirty="0" smtClean="0"/>
                        <a:t>J Public</a:t>
                      </a:r>
                      <a:endParaRPr lang="en-US" sz="1600" dirty="0"/>
                    </a:p>
                  </a:txBody>
                  <a:tcPr/>
                </a:tc>
                <a:tc>
                  <a:txBody>
                    <a:bodyPr/>
                    <a:lstStyle/>
                    <a:p>
                      <a:pPr algn="ctr" fontAlgn="b"/>
                      <a:r>
                        <a:rPr lang="en-US" sz="1600" b="0" i="0" u="none" strike="noStrike" dirty="0">
                          <a:effectLst/>
                          <a:latin typeface="+mn-lt"/>
                        </a:rPr>
                        <a:t>1,130.13</a:t>
                      </a:r>
                    </a:p>
                  </a:txBody>
                  <a:tcPr marL="7620" marR="7620" marT="7620" marB="0" anchor="ctr"/>
                </a:tc>
                <a:tc>
                  <a:txBody>
                    <a:bodyPr/>
                    <a:lstStyle/>
                    <a:p>
                      <a:pPr algn="ctr" fontAlgn="b"/>
                      <a:r>
                        <a:rPr lang="en-US" sz="1600" b="0" i="0" u="none" strike="noStrike" dirty="0">
                          <a:effectLst/>
                          <a:latin typeface="+mn-lt"/>
                        </a:rPr>
                        <a:t>1.1301</a:t>
                      </a:r>
                    </a:p>
                  </a:txBody>
                  <a:tcPr marL="7620" marR="7620" marT="7620" marB="0" anchor="ctr"/>
                </a:tc>
                <a:tc>
                  <a:txBody>
                    <a:bodyPr/>
                    <a:lstStyle/>
                    <a:p>
                      <a:pPr algn="ctr" fontAlgn="b"/>
                      <a:r>
                        <a:rPr lang="en-US" sz="1600" b="0" i="0" u="none" strike="noStrike" dirty="0">
                          <a:effectLst/>
                          <a:latin typeface="+mn-lt"/>
                        </a:rPr>
                        <a:t>74.3770</a:t>
                      </a:r>
                    </a:p>
                  </a:txBody>
                  <a:tcPr marL="7620" marR="7620" marT="7620" marB="0" anchor="ctr"/>
                </a:tc>
                <a:tc>
                  <a:txBody>
                    <a:bodyPr/>
                    <a:lstStyle/>
                    <a:p>
                      <a:pPr algn="ctr" fontAlgn="b"/>
                      <a:r>
                        <a:rPr lang="en-US" sz="1600" b="0" i="0" u="none" strike="noStrike" dirty="0">
                          <a:effectLst/>
                          <a:latin typeface="+mn-lt"/>
                        </a:rPr>
                        <a:t>65.8145</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274320">
                <a:tc>
                  <a:txBody>
                    <a:bodyPr/>
                    <a:lstStyle/>
                    <a:p>
                      <a:pPr algn="ctr"/>
                      <a:r>
                        <a:rPr lang="en-US" sz="1600" dirty="0" smtClean="0"/>
                        <a:t>1095</a:t>
                      </a:r>
                      <a:endParaRPr lang="en-US" sz="1600" dirty="0"/>
                    </a:p>
                  </a:txBody>
                  <a:tcPr/>
                </a:tc>
                <a:tc>
                  <a:txBody>
                    <a:bodyPr/>
                    <a:lstStyle/>
                    <a:p>
                      <a:r>
                        <a:rPr lang="en-US" sz="1600" dirty="0" smtClean="0"/>
                        <a:t>K County</a:t>
                      </a:r>
                      <a:endParaRPr lang="en-US" sz="1600" dirty="0"/>
                    </a:p>
                  </a:txBody>
                  <a:tcPr/>
                </a:tc>
                <a:tc>
                  <a:txBody>
                    <a:bodyPr/>
                    <a:lstStyle/>
                    <a:p>
                      <a:pPr algn="ctr" fontAlgn="b"/>
                      <a:r>
                        <a:rPr lang="en-US" sz="1600" b="0" i="0" u="none" strike="noStrike" dirty="0">
                          <a:effectLst/>
                          <a:latin typeface="+mn-lt"/>
                        </a:rPr>
                        <a:t>3,022.10</a:t>
                      </a:r>
                    </a:p>
                  </a:txBody>
                  <a:tcPr marL="7620" marR="7620" marT="7620" marB="0" anchor="ctr"/>
                </a:tc>
                <a:tc>
                  <a:txBody>
                    <a:bodyPr/>
                    <a:lstStyle/>
                    <a:p>
                      <a:pPr algn="ctr" fontAlgn="b"/>
                      <a:r>
                        <a:rPr lang="en-US" sz="1600" b="0" i="0" u="none" strike="noStrike" dirty="0">
                          <a:effectLst/>
                          <a:latin typeface="+mn-lt"/>
                        </a:rPr>
                        <a:t>3.0221</a:t>
                      </a:r>
                    </a:p>
                  </a:txBody>
                  <a:tcPr marL="7620" marR="7620" marT="7620" marB="0" anchor="ctr"/>
                </a:tc>
                <a:tc>
                  <a:txBody>
                    <a:bodyPr/>
                    <a:lstStyle/>
                    <a:p>
                      <a:pPr algn="ctr" fontAlgn="b"/>
                      <a:r>
                        <a:rPr lang="en-US" sz="1600" b="0" i="0" u="none" strike="noStrike" dirty="0">
                          <a:effectLst/>
                          <a:latin typeface="+mn-lt"/>
                        </a:rPr>
                        <a:t>226.6786</a:t>
                      </a:r>
                    </a:p>
                  </a:txBody>
                  <a:tcPr marL="7620" marR="7620" marT="7620" marB="0" anchor="ctr"/>
                </a:tc>
                <a:tc>
                  <a:txBody>
                    <a:bodyPr/>
                    <a:lstStyle/>
                    <a:p>
                      <a:pPr algn="ctr" fontAlgn="b"/>
                      <a:r>
                        <a:rPr lang="en-US" sz="1600" b="0" i="0" u="none" strike="noStrike" dirty="0">
                          <a:effectLst/>
                          <a:latin typeface="+mn-lt"/>
                        </a:rPr>
                        <a:t>75.0070</a:t>
                      </a:r>
                    </a:p>
                  </a:txBody>
                  <a:tcPr marL="7620" marR="7620" marT="7620" marB="0" anchor="ctr"/>
                </a:tc>
                <a:tc>
                  <a:txBody>
                    <a:bodyPr/>
                    <a:lstStyle/>
                    <a:p>
                      <a:pPr algn="ctr" fontAlgn="b"/>
                      <a:r>
                        <a:rPr lang="en-US" sz="1600" b="0" i="0" u="none" strike="noStrike" dirty="0">
                          <a:effectLst/>
                          <a:latin typeface="+mn-lt"/>
                        </a:rPr>
                        <a:t>TRUE</a:t>
                      </a:r>
                    </a:p>
                  </a:txBody>
                  <a:tcPr marL="7620" marR="7620" marT="7620" marB="0" anchor="b"/>
                </a:tc>
              </a:tr>
              <a:tr h="355064">
                <a:tc>
                  <a:txBody>
                    <a:bodyPr/>
                    <a:lstStyle/>
                    <a:p>
                      <a:pPr algn="ctr"/>
                      <a:r>
                        <a:rPr lang="en-US" dirty="0" smtClean="0"/>
                        <a:t>10 districts</a:t>
                      </a:r>
                      <a:endParaRPr lang="en-US" dirty="0"/>
                    </a:p>
                  </a:txBody>
                  <a:tcPr/>
                </a:tc>
                <a:tc>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Content Placeholder 2"/>
          <p:cNvSpPr>
            <a:spLocks noGrp="1"/>
          </p:cNvSpPr>
          <p:nvPr>
            <p:ph idx="13"/>
          </p:nvPr>
        </p:nvSpPr>
        <p:spPr/>
        <p:txBody>
          <a:bodyPr/>
          <a:lstStyle/>
          <a:p>
            <a:r>
              <a:rPr lang="en-US" dirty="0" smtClean="0"/>
              <a:t>Instructionally Efficient Screen</a:t>
            </a:r>
            <a:endParaRPr lang="en-US" dirty="0"/>
          </a:p>
        </p:txBody>
      </p:sp>
      <p:sp>
        <p:nvSpPr>
          <p:cNvPr id="4" name="Date Placeholder 3"/>
          <p:cNvSpPr>
            <a:spLocks noGrp="1"/>
          </p:cNvSpPr>
          <p:nvPr>
            <p:ph type="dt" sz="half" idx="14"/>
          </p:nvPr>
        </p:nvSpPr>
        <p:spPr/>
        <p:txBody>
          <a:bodyPr/>
          <a:lstStyle/>
          <a:p>
            <a:r>
              <a:rPr lang="en-US" dirty="0" smtClean="0"/>
              <a:t>Sept. 14-16, 2016 MASBO Fall Conference</a:t>
            </a:r>
            <a:endParaRPr lang="en-US" dirty="0"/>
          </a:p>
        </p:txBody>
      </p:sp>
      <p:sp>
        <p:nvSpPr>
          <p:cNvPr id="5" name="Footer Placeholder 4"/>
          <p:cNvSpPr>
            <a:spLocks noGrp="1"/>
          </p:cNvSpPr>
          <p:nvPr>
            <p:ph type="ftr" sz="quarter" idx="15"/>
          </p:nvPr>
        </p:nvSpPr>
        <p:spPr/>
        <p:txBody>
          <a:body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p:txBody>
          <a:bodyPr/>
          <a:lstStyle/>
          <a:p>
            <a:fld id="{50DB4D3D-67B9-4C51-A973-4BF689DAD713}" type="slidenum">
              <a:rPr lang="en-US" smtClean="0"/>
              <a:t>10</a:t>
            </a:fld>
            <a:endParaRPr lang="en-US" dirty="0"/>
          </a:p>
        </p:txBody>
      </p:sp>
      <p:sp>
        <p:nvSpPr>
          <p:cNvPr id="8" name="TextBox 7"/>
          <p:cNvSpPr txBox="1"/>
          <p:nvPr/>
        </p:nvSpPr>
        <p:spPr>
          <a:xfrm>
            <a:off x="3058884" y="5839532"/>
            <a:ext cx="5765809" cy="369332"/>
          </a:xfrm>
          <a:prstGeom prst="rect">
            <a:avLst/>
          </a:prstGeom>
          <a:noFill/>
          <a:ln w="19050">
            <a:solidFill>
              <a:schemeClr val="accent1"/>
            </a:solidFill>
          </a:ln>
        </p:spPr>
        <p:txBody>
          <a:bodyPr wrap="none" rtlCol="0">
            <a:spAutoFit/>
          </a:bodyPr>
          <a:lstStyle/>
          <a:p>
            <a:r>
              <a:rPr lang="en-US" dirty="0" smtClean="0"/>
              <a:t>Mean = 72.0050	1 St Dev = 80.0943	   2 </a:t>
            </a:r>
            <a:r>
              <a:rPr lang="en-US" dirty="0"/>
              <a:t>S</a:t>
            </a:r>
            <a:r>
              <a:rPr lang="en-US" dirty="0" smtClean="0"/>
              <a:t>t Dev = 55.8264</a:t>
            </a:r>
            <a:endParaRPr lang="en-US" dirty="0"/>
          </a:p>
        </p:txBody>
      </p:sp>
    </p:spTree>
    <p:extLst>
      <p:ext uri="{BB962C8B-B14F-4D97-AF65-F5344CB8AC3E}">
        <p14:creationId xmlns:p14="http://schemas.microsoft.com/office/powerpoint/2010/main" val="252159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56976866"/>
              </p:ext>
            </p:extLst>
          </p:nvPr>
        </p:nvGraphicFramePr>
        <p:xfrm>
          <a:off x="598715" y="1240971"/>
          <a:ext cx="10972800" cy="4993640"/>
        </p:xfrm>
        <a:graphic>
          <a:graphicData uri="http://schemas.openxmlformats.org/drawingml/2006/table">
            <a:tbl>
              <a:tblPr firstRow="1" lastRow="1" bandRow="1">
                <a:tableStyleId>{5C22544A-7EE6-4342-B048-85BDC9FD1C3A}</a:tableStyleId>
              </a:tblPr>
              <a:tblGrid>
                <a:gridCol w="1828800"/>
                <a:gridCol w="1828800"/>
                <a:gridCol w="1828800"/>
                <a:gridCol w="1828800"/>
                <a:gridCol w="1828800"/>
                <a:gridCol w="1828800"/>
              </a:tblGrid>
              <a:tr h="370840">
                <a:tc>
                  <a:txBody>
                    <a:bodyPr/>
                    <a:lstStyle/>
                    <a:p>
                      <a:r>
                        <a:rPr lang="en-US" dirty="0" smtClean="0"/>
                        <a:t>District No</a:t>
                      </a:r>
                      <a:endParaRPr lang="en-US" dirty="0"/>
                    </a:p>
                  </a:txBody>
                  <a:tcPr/>
                </a:tc>
                <a:tc>
                  <a:txBody>
                    <a:bodyPr/>
                    <a:lstStyle/>
                    <a:p>
                      <a:pPr algn="ctr"/>
                      <a:r>
                        <a:rPr lang="en-US" dirty="0" smtClean="0"/>
                        <a:t>District Name</a:t>
                      </a:r>
                      <a:endParaRPr lang="en-US" dirty="0"/>
                    </a:p>
                  </a:txBody>
                  <a:tcPr/>
                </a:tc>
                <a:tc>
                  <a:txBody>
                    <a:bodyPr/>
                    <a:lstStyle/>
                    <a:p>
                      <a:pPr algn="ctr"/>
                      <a:r>
                        <a:rPr lang="en-US" dirty="0" smtClean="0"/>
                        <a:t>2015 Official</a:t>
                      </a:r>
                      <a:r>
                        <a:rPr lang="en-US" baseline="0" dirty="0" smtClean="0"/>
                        <a:t> Grade</a:t>
                      </a:r>
                      <a:endParaRPr lang="en-US" dirty="0"/>
                    </a:p>
                  </a:txBody>
                  <a:tcPr/>
                </a:tc>
                <a:tc>
                  <a:txBody>
                    <a:bodyPr/>
                    <a:lstStyle/>
                    <a:p>
                      <a:pPr algn="ctr"/>
                      <a:r>
                        <a:rPr lang="en-US" dirty="0" smtClean="0"/>
                        <a:t>Instructionally</a:t>
                      </a:r>
                      <a:r>
                        <a:rPr lang="en-US" baseline="0" dirty="0" smtClean="0"/>
                        <a:t> Successful District</a:t>
                      </a:r>
                      <a:endParaRPr lang="en-US" dirty="0"/>
                    </a:p>
                  </a:txBody>
                  <a:tcPr/>
                </a:tc>
                <a:tc>
                  <a:txBody>
                    <a:bodyPr/>
                    <a:lstStyle/>
                    <a:p>
                      <a:pPr algn="ctr"/>
                      <a:r>
                        <a:rPr lang="en-US" dirty="0" smtClean="0"/>
                        <a:t>Instructionally Efficient</a:t>
                      </a:r>
                      <a:r>
                        <a:rPr lang="en-US" baseline="0" dirty="0" smtClean="0"/>
                        <a:t> District</a:t>
                      </a:r>
                      <a:endParaRPr lang="en-US" dirty="0"/>
                    </a:p>
                  </a:txBody>
                  <a:tcPr/>
                </a:tc>
                <a:tc>
                  <a:txBody>
                    <a:bodyPr/>
                    <a:lstStyle/>
                    <a:p>
                      <a:pPr algn="ctr"/>
                      <a:r>
                        <a:rPr lang="en-US" dirty="0" smtClean="0"/>
                        <a:t>Instructionally Successful &amp; Efficient</a:t>
                      </a:r>
                      <a:endParaRPr lang="en-US" dirty="0"/>
                    </a:p>
                  </a:txBody>
                  <a:tcPr/>
                </a:tc>
              </a:tr>
              <a:tr h="370840">
                <a:tc>
                  <a:txBody>
                    <a:bodyPr/>
                    <a:lstStyle/>
                    <a:p>
                      <a:r>
                        <a:rPr lang="en-US" dirty="0" smtClean="0"/>
                        <a:t>1005</a:t>
                      </a:r>
                    </a:p>
                  </a:txBody>
                  <a:tcPr/>
                </a:tc>
                <a:tc>
                  <a:txBody>
                    <a:bodyPr/>
                    <a:lstStyle/>
                    <a:p>
                      <a:r>
                        <a:rPr lang="en-US" dirty="0" smtClean="0"/>
                        <a:t>A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1015</a:t>
                      </a:r>
                      <a:endParaRPr lang="en-US" dirty="0"/>
                    </a:p>
                  </a:txBody>
                  <a:tcPr/>
                </a:tc>
                <a:tc>
                  <a:txBody>
                    <a:bodyPr/>
                    <a:lstStyle/>
                    <a:p>
                      <a:r>
                        <a:rPr lang="en-US" dirty="0" smtClean="0"/>
                        <a:t>B Consolidated</a:t>
                      </a:r>
                      <a:endParaRPr lang="en-US" dirty="0"/>
                    </a:p>
                  </a:txBody>
                  <a:tcPr/>
                </a:tc>
                <a:tc>
                  <a:txBody>
                    <a:bodyPr/>
                    <a:lstStyle/>
                    <a:p>
                      <a:pPr algn="ctr"/>
                      <a:r>
                        <a:rPr lang="en-US" dirty="0" smtClean="0"/>
                        <a:t>A</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1025</a:t>
                      </a:r>
                      <a:endParaRPr lang="en-US" dirty="0"/>
                    </a:p>
                  </a:txBody>
                  <a:tcPr/>
                </a:tc>
                <a:tc>
                  <a:txBody>
                    <a:bodyPr/>
                    <a:lstStyle/>
                    <a:p>
                      <a:r>
                        <a:rPr lang="en-US" dirty="0" smtClean="0"/>
                        <a:t>C Municipal</a:t>
                      </a:r>
                      <a:endParaRPr lang="en-US" dirty="0"/>
                    </a:p>
                  </a:txBody>
                  <a:tcPr/>
                </a:tc>
                <a:tc>
                  <a:txBody>
                    <a:bodyPr/>
                    <a:lstStyle/>
                    <a:p>
                      <a:pPr algn="ctr"/>
                      <a:r>
                        <a:rPr lang="en-US" dirty="0" smtClean="0"/>
                        <a:t>D</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1035</a:t>
                      </a:r>
                      <a:endParaRPr lang="en-US" dirty="0"/>
                    </a:p>
                  </a:txBody>
                  <a:tcPr/>
                </a:tc>
                <a:tc>
                  <a:txBody>
                    <a:bodyPr/>
                    <a:lstStyle/>
                    <a:p>
                      <a:r>
                        <a:rPr lang="en-US" dirty="0" smtClean="0"/>
                        <a:t>D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1045</a:t>
                      </a:r>
                      <a:endParaRPr lang="en-US" dirty="0"/>
                    </a:p>
                  </a:txBody>
                  <a:tcPr/>
                </a:tc>
                <a:tc>
                  <a:txBody>
                    <a:bodyPr/>
                    <a:lstStyle/>
                    <a:p>
                      <a:r>
                        <a:rPr lang="en-US" dirty="0" smtClean="0"/>
                        <a:t>E County</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1055</a:t>
                      </a:r>
                      <a:endParaRPr lang="en-US" dirty="0"/>
                    </a:p>
                  </a:txBody>
                  <a:tcPr/>
                </a:tc>
                <a:tc>
                  <a:txBody>
                    <a:bodyPr/>
                    <a:lstStyle/>
                    <a:p>
                      <a:r>
                        <a:rPr lang="en-US" dirty="0" smtClean="0"/>
                        <a:t>F City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1065</a:t>
                      </a:r>
                      <a:endParaRPr lang="en-US" dirty="0"/>
                    </a:p>
                  </a:txBody>
                  <a:tcPr/>
                </a:tc>
                <a:tc>
                  <a:txBody>
                    <a:bodyPr/>
                    <a:lstStyle/>
                    <a:p>
                      <a:r>
                        <a:rPr lang="en-US" dirty="0" smtClean="0"/>
                        <a:t>G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True</a:t>
                      </a:r>
                      <a:endParaRPr lang="en-US" dirty="0"/>
                    </a:p>
                  </a:txBody>
                  <a:tcPr/>
                </a:tc>
              </a:tr>
              <a:tr h="370840">
                <a:tc>
                  <a:txBody>
                    <a:bodyPr/>
                    <a:lstStyle/>
                    <a:p>
                      <a:r>
                        <a:rPr lang="en-US" dirty="0" smtClean="0"/>
                        <a:t>1075</a:t>
                      </a:r>
                      <a:endParaRPr lang="en-US" dirty="0"/>
                    </a:p>
                  </a:txBody>
                  <a:tcPr/>
                </a:tc>
                <a:tc>
                  <a:txBody>
                    <a:bodyPr/>
                    <a:lstStyle/>
                    <a:p>
                      <a:r>
                        <a:rPr lang="en-US" dirty="0" smtClean="0"/>
                        <a:t>H Consolidated</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False</a:t>
                      </a:r>
                      <a:endParaRPr lang="en-US" dirty="0"/>
                    </a:p>
                  </a:txBody>
                  <a:tcPr/>
                </a:tc>
              </a:tr>
              <a:tr h="370840">
                <a:tc>
                  <a:txBody>
                    <a:bodyPr/>
                    <a:lstStyle/>
                    <a:p>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1095</a:t>
                      </a:r>
                      <a:endParaRPr lang="en-US" dirty="0"/>
                    </a:p>
                  </a:txBody>
                  <a:tcPr/>
                </a:tc>
                <a:tc>
                  <a:txBody>
                    <a:bodyPr/>
                    <a:lstStyle/>
                    <a:p>
                      <a:r>
                        <a:rPr lang="en-US" dirty="0" smtClean="0"/>
                        <a:t>K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True</a:t>
                      </a:r>
                      <a:endParaRPr lang="en-US" dirty="0"/>
                    </a:p>
                  </a:txBody>
                  <a:tcPr/>
                </a:tc>
              </a:tr>
              <a:tr h="370840">
                <a:tc>
                  <a:txBody>
                    <a:bodyPr/>
                    <a:lstStyle/>
                    <a:p>
                      <a:r>
                        <a:rPr lang="en-US" dirty="0" smtClean="0"/>
                        <a:t>10 districts</a:t>
                      </a:r>
                      <a:endParaRPr lang="en-US" dirty="0"/>
                    </a:p>
                  </a:txBody>
                  <a:tcPr/>
                </a:tc>
                <a:tc>
                  <a:txBody>
                    <a:bodyPr/>
                    <a:lstStyle/>
                    <a:p>
                      <a:endParaRPr lang="en-US" dirty="0"/>
                    </a:p>
                  </a:txBody>
                  <a:tcPr/>
                </a:tc>
                <a:tc>
                  <a:txBody>
                    <a:bodyPr/>
                    <a:lstStyle/>
                    <a:p>
                      <a:endParaRPr lang="en-US" dirty="0"/>
                    </a:p>
                  </a:txBody>
                  <a:tcPr/>
                </a:tc>
                <a:tc>
                  <a:txBody>
                    <a:bodyPr/>
                    <a:lstStyle/>
                    <a:p>
                      <a:pPr algn="ctr"/>
                      <a:r>
                        <a:rPr lang="en-US" dirty="0" smtClean="0"/>
                        <a:t>6 </a:t>
                      </a:r>
                      <a:endParaRPr lang="en-US" dirty="0"/>
                    </a:p>
                  </a:txBody>
                  <a:tcPr/>
                </a:tc>
                <a:tc>
                  <a:txBody>
                    <a:bodyPr/>
                    <a:lstStyle/>
                    <a:p>
                      <a:pPr algn="ctr"/>
                      <a:r>
                        <a:rPr lang="en-US" dirty="0" smtClean="0"/>
                        <a:t>8</a:t>
                      </a:r>
                      <a:endParaRPr lang="en-US" dirty="0"/>
                    </a:p>
                  </a:txBody>
                  <a:tcPr/>
                </a:tc>
                <a:tc>
                  <a:txBody>
                    <a:bodyPr/>
                    <a:lstStyle/>
                    <a:p>
                      <a:pPr algn="ctr"/>
                      <a:r>
                        <a:rPr lang="en-US" dirty="0" smtClean="0"/>
                        <a:t>5</a:t>
                      </a:r>
                      <a:endParaRPr lang="en-US" dirty="0"/>
                    </a:p>
                  </a:txBody>
                  <a:tcPr/>
                </a:tc>
              </a:tr>
            </a:tbl>
          </a:graphicData>
        </a:graphic>
      </p:graphicFrame>
      <p:sp>
        <p:nvSpPr>
          <p:cNvPr id="3" name="Content Placeholder 2"/>
          <p:cNvSpPr>
            <a:spLocks noGrp="1"/>
          </p:cNvSpPr>
          <p:nvPr>
            <p:ph idx="13"/>
          </p:nvPr>
        </p:nvSpPr>
        <p:spPr/>
        <p:txBody>
          <a:bodyPr/>
          <a:lstStyle/>
          <a:p>
            <a:r>
              <a:rPr lang="en-US" dirty="0" smtClean="0"/>
              <a:t>Instructionally Successful and Efficient</a:t>
            </a:r>
          </a:p>
          <a:p>
            <a:endParaRPr lang="en-US" dirty="0"/>
          </a:p>
        </p:txBody>
      </p:sp>
      <p:sp>
        <p:nvSpPr>
          <p:cNvPr id="5"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7"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r>
              <a:rPr lang="en-US" dirty="0" smtClean="0"/>
              <a:t>10</a:t>
            </a:r>
          </a:p>
        </p:txBody>
      </p:sp>
    </p:spTree>
    <p:extLst>
      <p:ext uri="{BB962C8B-B14F-4D97-AF65-F5344CB8AC3E}">
        <p14:creationId xmlns:p14="http://schemas.microsoft.com/office/powerpoint/2010/main" val="2042165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371" y="1118617"/>
            <a:ext cx="11800115" cy="4759670"/>
          </a:xfrm>
        </p:spPr>
        <p:txBody>
          <a:bodyPr/>
          <a:lstStyle/>
          <a:p>
            <a:r>
              <a:rPr lang="en-US" dirty="0" smtClean="0"/>
              <a:t>Costs from the second preceding year are divided by the latest available months 1-9 ADA.</a:t>
            </a:r>
          </a:p>
          <a:p>
            <a:r>
              <a:rPr lang="en-US" dirty="0" smtClean="0"/>
              <a:t>Costs are pulled from the following codes:</a:t>
            </a:r>
          </a:p>
          <a:p>
            <a:pPr lvl="1"/>
            <a:r>
              <a:rPr lang="en-US" dirty="0" smtClean="0"/>
              <a:t>Fund 1120 / Functions 1110-1199 / Objects 100-999</a:t>
            </a:r>
          </a:p>
          <a:p>
            <a:pPr lvl="1"/>
            <a:r>
              <a:rPr lang="en-US" dirty="0" smtClean="0"/>
              <a:t>Fund 1120 / Functions 1210, 1220, 2150-2159 / Objects 210 &amp; 215</a:t>
            </a:r>
          </a:p>
          <a:p>
            <a:pPr lvl="1"/>
            <a:r>
              <a:rPr lang="en-US" dirty="0" smtClean="0"/>
              <a:t>Fund 1130 / All Functions / Objects 210 &amp; 215</a:t>
            </a:r>
          </a:p>
          <a:p>
            <a:pPr lvl="1"/>
            <a:r>
              <a:rPr lang="en-US" dirty="0" smtClean="0"/>
              <a:t>Fund 2711 / All Functions / Objects 210 &amp; 215</a:t>
            </a:r>
          </a:p>
          <a:p>
            <a:pPr lvl="1"/>
            <a:r>
              <a:rPr lang="en-US" dirty="0" smtClean="0"/>
              <a:t>Fund 2001, 2070, and 2420 / Functions 1110-1199 / Objects 100-999</a:t>
            </a:r>
          </a:p>
          <a:p>
            <a:pPr lvl="1"/>
            <a:r>
              <a:rPr lang="en-US" dirty="0" smtClean="0"/>
              <a:t>(Fund 2001 and 2420 no longer exist. Fund 2070 no longer used)</a:t>
            </a:r>
            <a:endParaRPr lang="en-US" dirty="0"/>
          </a:p>
        </p:txBody>
      </p:sp>
      <p:sp>
        <p:nvSpPr>
          <p:cNvPr id="3" name="Content Placeholder 2"/>
          <p:cNvSpPr>
            <a:spLocks noGrp="1"/>
          </p:cNvSpPr>
          <p:nvPr>
            <p:ph idx="13"/>
          </p:nvPr>
        </p:nvSpPr>
        <p:spPr/>
        <p:txBody>
          <a:bodyPr/>
          <a:lstStyle/>
          <a:p>
            <a:r>
              <a:rPr lang="en-US" dirty="0" smtClean="0"/>
              <a:t>Instructional Cost Component</a:t>
            </a:r>
            <a:endParaRPr lang="en-US" dirty="0"/>
          </a:p>
        </p:txBody>
      </p:sp>
      <p:sp>
        <p:nvSpPr>
          <p:cNvPr id="6"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7"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r>
              <a:rPr lang="en-US" dirty="0" smtClean="0"/>
              <a:t>11</a:t>
            </a:r>
          </a:p>
        </p:txBody>
      </p:sp>
    </p:spTree>
    <p:extLst>
      <p:ext uri="{BB962C8B-B14F-4D97-AF65-F5344CB8AC3E}">
        <p14:creationId xmlns:p14="http://schemas.microsoft.com/office/powerpoint/2010/main" val="414428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371" y="1118617"/>
            <a:ext cx="11800115" cy="4759670"/>
          </a:xfrm>
        </p:spPr>
        <p:txBody>
          <a:bodyPr/>
          <a:lstStyle/>
          <a:p>
            <a:r>
              <a:rPr lang="en-US" dirty="0" smtClean="0"/>
              <a:t>Prior to the calculation, revenue for Chickasaw Cession, Master Teacher Certification, and At-Risk funds must be removed</a:t>
            </a:r>
          </a:p>
          <a:p>
            <a:r>
              <a:rPr lang="en-US" dirty="0" smtClean="0"/>
              <a:t>At-Risk funding is prior to local contribution (LC), so LC must be backed out of the amount; reductions in funding are also taken into account </a:t>
            </a:r>
          </a:p>
          <a:p>
            <a:r>
              <a:rPr lang="en-US" dirty="0" smtClean="0"/>
              <a:t>Only the costs for districts that are instructionally successful and efficient are used in the component</a:t>
            </a:r>
          </a:p>
        </p:txBody>
      </p:sp>
      <p:sp>
        <p:nvSpPr>
          <p:cNvPr id="3" name="Content Placeholder 2"/>
          <p:cNvSpPr>
            <a:spLocks noGrp="1"/>
          </p:cNvSpPr>
          <p:nvPr>
            <p:ph idx="13"/>
          </p:nvPr>
        </p:nvSpPr>
        <p:spPr/>
        <p:txBody>
          <a:bodyPr/>
          <a:lstStyle/>
          <a:p>
            <a:r>
              <a:rPr lang="en-US" dirty="0" smtClean="0"/>
              <a:t>Instructional Cost Component</a:t>
            </a:r>
            <a:endParaRPr lang="en-US" dirty="0"/>
          </a:p>
        </p:txBody>
      </p:sp>
      <p:sp>
        <p:nvSpPr>
          <p:cNvPr id="6"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7"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r>
              <a:rPr lang="en-US" dirty="0" smtClean="0"/>
              <a:t>12</a:t>
            </a:r>
          </a:p>
        </p:txBody>
      </p:sp>
    </p:spTree>
    <p:extLst>
      <p:ext uri="{BB962C8B-B14F-4D97-AF65-F5344CB8AC3E}">
        <p14:creationId xmlns:p14="http://schemas.microsoft.com/office/powerpoint/2010/main" val="2794826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460982337"/>
              </p:ext>
            </p:extLst>
          </p:nvPr>
        </p:nvGraphicFramePr>
        <p:xfrm>
          <a:off x="1479097" y="1191986"/>
          <a:ext cx="9538605" cy="3139440"/>
        </p:xfrm>
        <a:graphic>
          <a:graphicData uri="http://schemas.openxmlformats.org/drawingml/2006/table">
            <a:tbl>
              <a:tblPr firstRow="1" lastRow="1" bandRow="1">
                <a:tableStyleId>{5C22544A-7EE6-4342-B048-85BDC9FD1C3A}</a:tableStyleId>
              </a:tblPr>
              <a:tblGrid>
                <a:gridCol w="1907721"/>
                <a:gridCol w="1907721"/>
                <a:gridCol w="1907721"/>
                <a:gridCol w="1907721"/>
                <a:gridCol w="1907721"/>
              </a:tblGrid>
              <a:tr h="370840">
                <a:tc>
                  <a:txBody>
                    <a:bodyPr/>
                    <a:lstStyle/>
                    <a:p>
                      <a:r>
                        <a:rPr lang="en-US" dirty="0" smtClean="0"/>
                        <a:t>District No</a:t>
                      </a:r>
                      <a:endParaRPr lang="en-US" dirty="0"/>
                    </a:p>
                  </a:txBody>
                  <a:tcPr marL="42754" marR="42754"/>
                </a:tc>
                <a:tc>
                  <a:txBody>
                    <a:bodyPr/>
                    <a:lstStyle/>
                    <a:p>
                      <a:pPr algn="ctr"/>
                      <a:r>
                        <a:rPr lang="en-US" dirty="0" smtClean="0"/>
                        <a:t>District Name</a:t>
                      </a:r>
                      <a:endParaRPr lang="en-US" dirty="0"/>
                    </a:p>
                  </a:txBody>
                  <a:tcPr marL="42754" marR="42754"/>
                </a:tc>
                <a:tc>
                  <a:txBody>
                    <a:bodyPr/>
                    <a:lstStyle/>
                    <a:p>
                      <a:pPr algn="ctr"/>
                      <a:r>
                        <a:rPr lang="en-US" dirty="0" smtClean="0"/>
                        <a:t>Instructionally Successful &amp; Efficient</a:t>
                      </a:r>
                      <a:endParaRPr lang="en-US" dirty="0"/>
                    </a:p>
                  </a:txBody>
                  <a:tcPr marL="42754" marR="42754"/>
                </a:tc>
                <a:tc>
                  <a:txBody>
                    <a:bodyPr/>
                    <a:lstStyle/>
                    <a:p>
                      <a:pPr algn="ctr"/>
                      <a:r>
                        <a:rPr lang="en-US" dirty="0" smtClean="0"/>
                        <a:t>ADA</a:t>
                      </a:r>
                      <a:endParaRPr lang="en-US" dirty="0"/>
                    </a:p>
                  </a:txBody>
                  <a:tcPr marL="42754" marR="42754"/>
                </a:tc>
                <a:tc>
                  <a:txBody>
                    <a:bodyPr/>
                    <a:lstStyle/>
                    <a:p>
                      <a:pPr algn="ctr"/>
                      <a:r>
                        <a:rPr lang="en-US" dirty="0" smtClean="0"/>
                        <a:t>Instructional Expenditures</a:t>
                      </a:r>
                      <a:endParaRPr lang="en-US" dirty="0"/>
                    </a:p>
                  </a:txBody>
                  <a:tcPr marL="42754" marR="42754"/>
                </a:tc>
              </a:tr>
              <a:tr h="370840">
                <a:tc>
                  <a:txBody>
                    <a:bodyPr/>
                    <a:lstStyle/>
                    <a:p>
                      <a:r>
                        <a:rPr lang="en-US" dirty="0" smtClean="0"/>
                        <a:t>1005</a:t>
                      </a:r>
                    </a:p>
                  </a:txBody>
                  <a:tcPr marL="42754" marR="42754"/>
                </a:tc>
                <a:tc>
                  <a:txBody>
                    <a:bodyPr/>
                    <a:lstStyle/>
                    <a:p>
                      <a:r>
                        <a:rPr lang="en-US" dirty="0" smtClean="0"/>
                        <a:t>A County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1,959.74</a:t>
                      </a:r>
                      <a:endParaRPr lang="en-US" dirty="0"/>
                    </a:p>
                  </a:txBody>
                  <a:tcPr marL="42754" marR="42754"/>
                </a:tc>
                <a:tc>
                  <a:txBody>
                    <a:bodyPr/>
                    <a:lstStyle/>
                    <a:p>
                      <a:pPr algn="ctr"/>
                      <a:r>
                        <a:rPr lang="en-US" dirty="0" smtClean="0"/>
                        <a:t>$6,488,171.07</a:t>
                      </a:r>
                    </a:p>
                  </a:txBody>
                  <a:tcPr marL="42754" marR="42754"/>
                </a:tc>
              </a:tr>
              <a:tr h="370840">
                <a:tc>
                  <a:txBody>
                    <a:bodyPr/>
                    <a:lstStyle/>
                    <a:p>
                      <a:r>
                        <a:rPr lang="en-US" dirty="0" smtClean="0"/>
                        <a:t>1035</a:t>
                      </a:r>
                      <a:endParaRPr lang="en-US" dirty="0"/>
                    </a:p>
                  </a:txBody>
                  <a:tcPr marL="42754" marR="42754"/>
                </a:tc>
                <a:tc>
                  <a:txBody>
                    <a:bodyPr/>
                    <a:lstStyle/>
                    <a:p>
                      <a:r>
                        <a:rPr lang="en-US" dirty="0" smtClean="0"/>
                        <a:t>D Public</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580.12</a:t>
                      </a:r>
                      <a:endParaRPr lang="en-US" dirty="0"/>
                    </a:p>
                  </a:txBody>
                  <a:tcPr marL="42754" marR="42754"/>
                </a:tc>
                <a:tc>
                  <a:txBody>
                    <a:bodyPr/>
                    <a:lstStyle/>
                    <a:p>
                      <a:pPr algn="ctr"/>
                      <a:r>
                        <a:rPr lang="en-US" dirty="0" smtClean="0"/>
                        <a:t>$1,995,504.72</a:t>
                      </a:r>
                      <a:endParaRPr lang="en-US" dirty="0"/>
                    </a:p>
                  </a:txBody>
                  <a:tcPr marL="42754" marR="42754"/>
                </a:tc>
              </a:tr>
              <a:tr h="370840">
                <a:tc>
                  <a:txBody>
                    <a:bodyPr/>
                    <a:lstStyle/>
                    <a:p>
                      <a:r>
                        <a:rPr lang="en-US" dirty="0" smtClean="0"/>
                        <a:t>1055</a:t>
                      </a:r>
                      <a:endParaRPr lang="en-US" dirty="0"/>
                    </a:p>
                  </a:txBody>
                  <a:tcPr marL="42754" marR="42754"/>
                </a:tc>
                <a:tc>
                  <a:txBody>
                    <a:bodyPr/>
                    <a:lstStyle/>
                    <a:p>
                      <a:r>
                        <a:rPr lang="en-US" dirty="0" smtClean="0"/>
                        <a:t>F City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827.44</a:t>
                      </a:r>
                      <a:endParaRPr lang="en-US" dirty="0"/>
                    </a:p>
                  </a:txBody>
                  <a:tcPr marL="42754" marR="42754"/>
                </a:tc>
                <a:tc>
                  <a:txBody>
                    <a:bodyPr/>
                    <a:lstStyle/>
                    <a:p>
                      <a:pPr algn="ctr"/>
                      <a:r>
                        <a:rPr lang="en-US" dirty="0" smtClean="0"/>
                        <a:t>$2,528,204.72</a:t>
                      </a:r>
                      <a:endParaRPr lang="en-US" dirty="0"/>
                    </a:p>
                  </a:txBody>
                  <a:tcPr marL="42754" marR="42754"/>
                </a:tc>
              </a:tr>
              <a:tr h="370840">
                <a:tc>
                  <a:txBody>
                    <a:bodyPr/>
                    <a:lstStyle/>
                    <a:p>
                      <a:r>
                        <a:rPr lang="en-US" dirty="0" smtClean="0"/>
                        <a:t>1065</a:t>
                      </a:r>
                      <a:endParaRPr lang="en-US" dirty="0"/>
                    </a:p>
                  </a:txBody>
                  <a:tcPr marL="42754" marR="42754"/>
                </a:tc>
                <a:tc>
                  <a:txBody>
                    <a:bodyPr/>
                    <a:lstStyle/>
                    <a:p>
                      <a:r>
                        <a:rPr lang="en-US" dirty="0" smtClean="0"/>
                        <a:t>G County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1,693.21</a:t>
                      </a:r>
                      <a:endParaRPr lang="en-US" dirty="0"/>
                    </a:p>
                  </a:txBody>
                  <a:tcPr marL="42754" marR="42754"/>
                </a:tc>
                <a:tc>
                  <a:txBody>
                    <a:bodyPr/>
                    <a:lstStyle/>
                    <a:p>
                      <a:pPr algn="ctr"/>
                      <a:r>
                        <a:rPr lang="en-US" dirty="0" smtClean="0"/>
                        <a:t>$6,194,324.64</a:t>
                      </a:r>
                      <a:endParaRPr lang="en-US" dirty="0"/>
                    </a:p>
                  </a:txBody>
                  <a:tcPr marL="42754" marR="42754"/>
                </a:tc>
              </a:tr>
              <a:tr h="370840">
                <a:tc>
                  <a:txBody>
                    <a:bodyPr/>
                    <a:lstStyle/>
                    <a:p>
                      <a:r>
                        <a:rPr lang="en-US" dirty="0" smtClean="0"/>
                        <a:t>1095</a:t>
                      </a:r>
                      <a:endParaRPr lang="en-US" dirty="0"/>
                    </a:p>
                  </a:txBody>
                  <a:tcPr marL="42754" marR="42754"/>
                </a:tc>
                <a:tc>
                  <a:txBody>
                    <a:bodyPr/>
                    <a:lstStyle/>
                    <a:p>
                      <a:r>
                        <a:rPr lang="en-US" dirty="0" smtClean="0"/>
                        <a:t>K County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3,022.10</a:t>
                      </a:r>
                      <a:endParaRPr lang="en-US" dirty="0"/>
                    </a:p>
                  </a:txBody>
                  <a:tcPr marL="42754" marR="42754"/>
                </a:tc>
                <a:tc>
                  <a:txBody>
                    <a:bodyPr/>
                    <a:lstStyle/>
                    <a:p>
                      <a:pPr algn="ctr"/>
                      <a:r>
                        <a:rPr lang="en-US" dirty="0" smtClean="0"/>
                        <a:t>$10,734,697.06</a:t>
                      </a:r>
                      <a:endParaRPr lang="en-US" dirty="0"/>
                    </a:p>
                  </a:txBody>
                  <a:tcPr marL="42754" marR="42754"/>
                </a:tc>
              </a:tr>
              <a:tr h="370840">
                <a:tc>
                  <a:txBody>
                    <a:bodyPr/>
                    <a:lstStyle/>
                    <a:p>
                      <a:r>
                        <a:rPr lang="en-US" dirty="0" smtClean="0"/>
                        <a:t>5 districts</a:t>
                      </a:r>
                      <a:endParaRPr lang="en-US" dirty="0"/>
                    </a:p>
                  </a:txBody>
                  <a:tcPr marL="42754" marR="42754"/>
                </a:tc>
                <a:tc>
                  <a:txBody>
                    <a:bodyPr/>
                    <a:lstStyle/>
                    <a:p>
                      <a:endParaRPr lang="en-US" dirty="0"/>
                    </a:p>
                  </a:txBody>
                  <a:tcPr marL="42754" marR="42754"/>
                </a:tc>
                <a:tc>
                  <a:txBody>
                    <a:bodyPr/>
                    <a:lstStyle/>
                    <a:p>
                      <a:pPr algn="ctr"/>
                      <a:endParaRPr lang="en-US" dirty="0"/>
                    </a:p>
                  </a:txBody>
                  <a:tcPr marL="42754" marR="42754"/>
                </a:tc>
                <a:tc>
                  <a:txBody>
                    <a:bodyPr/>
                    <a:lstStyle/>
                    <a:p>
                      <a:pPr algn="ctr"/>
                      <a:r>
                        <a:rPr lang="en-US" dirty="0" smtClean="0"/>
                        <a:t>8,082.61</a:t>
                      </a:r>
                      <a:endParaRPr lang="en-US" dirty="0"/>
                    </a:p>
                  </a:txBody>
                  <a:tcPr marL="42754" marR="42754"/>
                </a:tc>
                <a:tc>
                  <a:txBody>
                    <a:bodyPr/>
                    <a:lstStyle/>
                    <a:p>
                      <a:pPr algn="ctr"/>
                      <a:r>
                        <a:rPr lang="en-US" dirty="0" smtClean="0"/>
                        <a:t>$27,940,902.21</a:t>
                      </a:r>
                      <a:endParaRPr lang="en-US" dirty="0"/>
                    </a:p>
                  </a:txBody>
                  <a:tcPr marL="42754" marR="42754"/>
                </a:tc>
              </a:tr>
            </a:tbl>
          </a:graphicData>
        </a:graphic>
      </p:graphicFrame>
      <p:sp>
        <p:nvSpPr>
          <p:cNvPr id="5" name="Content Placeholder 4"/>
          <p:cNvSpPr>
            <a:spLocks noGrp="1"/>
          </p:cNvSpPr>
          <p:nvPr>
            <p:ph idx="13"/>
          </p:nvPr>
        </p:nvSpPr>
        <p:spPr>
          <a:xfrm>
            <a:off x="1479097" y="4531179"/>
            <a:ext cx="9541327" cy="1469571"/>
          </a:xfrm>
        </p:spPr>
        <p:txBody>
          <a:bodyPr/>
          <a:lstStyle/>
          <a:p>
            <a:r>
              <a:rPr lang="en-US" sz="2800" dirty="0" smtClean="0"/>
              <a:t>Instructional Cost component $3,456.92</a:t>
            </a:r>
          </a:p>
          <a:p>
            <a:r>
              <a:rPr lang="en-US" sz="2800" dirty="0" smtClean="0"/>
              <a:t>Using FY15 data, only 37 districts out of 144 would have been selected for the Instructional cost component</a:t>
            </a:r>
            <a:endParaRPr lang="en-US" sz="2800" dirty="0"/>
          </a:p>
        </p:txBody>
      </p:sp>
      <p:sp>
        <p:nvSpPr>
          <p:cNvPr id="7" name="Content Placeholder 6"/>
          <p:cNvSpPr>
            <a:spLocks noGrp="1"/>
          </p:cNvSpPr>
          <p:nvPr>
            <p:ph idx="14"/>
          </p:nvPr>
        </p:nvSpPr>
        <p:spPr/>
        <p:txBody>
          <a:bodyPr/>
          <a:lstStyle/>
          <a:p>
            <a:r>
              <a:rPr lang="en-US" dirty="0" smtClean="0"/>
              <a:t>Instructional Cost Component</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10" name="Slide Number Placeholder 5"/>
          <p:cNvSpPr>
            <a:spLocks noGrp="1"/>
          </p:cNvSpPr>
          <p:nvPr>
            <p:ph type="sldNum" sz="quarter" idx="16"/>
          </p:nvPr>
        </p:nvSpPr>
        <p:spPr>
          <a:xfrm>
            <a:off x="7798706" y="6356350"/>
            <a:ext cx="3860800" cy="501650"/>
          </a:xfrm>
        </p:spPr>
        <p:txBody>
          <a:bodyPr/>
          <a:lstStyle>
            <a:lvl1pPr>
              <a:defRPr b="1">
                <a:solidFill>
                  <a:srgbClr val="223264"/>
                </a:solidFill>
                <a:latin typeface="Arial" panose="020B0604020202020204" pitchFamily="34" charset="0"/>
              </a:defRPr>
            </a:lvl1pPr>
          </a:lstStyle>
          <a:p>
            <a:pPr algn="r"/>
            <a:r>
              <a:rPr lang="en-US" dirty="0" smtClean="0"/>
              <a:t>13</a:t>
            </a:r>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Tree>
    <p:extLst>
      <p:ext uri="{BB962C8B-B14F-4D97-AF65-F5344CB8AC3E}">
        <p14:creationId xmlns:p14="http://schemas.microsoft.com/office/powerpoint/2010/main" val="1357098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895054991"/>
              </p:ext>
            </p:extLst>
          </p:nvPr>
        </p:nvGraphicFramePr>
        <p:xfrm>
          <a:off x="3983264" y="1387929"/>
          <a:ext cx="3815442" cy="2865120"/>
        </p:xfrm>
        <a:graphic>
          <a:graphicData uri="http://schemas.openxmlformats.org/drawingml/2006/table">
            <a:tbl>
              <a:tblPr firstRow="1" lastRow="1" bandRow="1">
                <a:tableStyleId>{5C22544A-7EE6-4342-B048-85BDC9FD1C3A}</a:tableStyleId>
              </a:tblPr>
              <a:tblGrid>
                <a:gridCol w="1907721"/>
                <a:gridCol w="1907721"/>
              </a:tblGrid>
              <a:tr h="370840">
                <a:tc>
                  <a:txBody>
                    <a:bodyPr/>
                    <a:lstStyle/>
                    <a:p>
                      <a:r>
                        <a:rPr lang="en-US" dirty="0" smtClean="0"/>
                        <a:t>Component</a:t>
                      </a:r>
                      <a:endParaRPr lang="en-US" dirty="0"/>
                    </a:p>
                  </a:txBody>
                  <a:tcPr marL="42754" marR="42754"/>
                </a:tc>
                <a:tc>
                  <a:txBody>
                    <a:bodyPr/>
                    <a:lstStyle/>
                    <a:p>
                      <a:pPr algn="ctr"/>
                      <a:r>
                        <a:rPr lang="en-US" dirty="0" smtClean="0"/>
                        <a:t>Amount</a:t>
                      </a:r>
                      <a:endParaRPr lang="en-US" dirty="0"/>
                    </a:p>
                  </a:txBody>
                  <a:tcPr marL="42754" marR="42754"/>
                </a:tc>
              </a:tr>
              <a:tr h="370840">
                <a:tc>
                  <a:txBody>
                    <a:bodyPr/>
                    <a:lstStyle/>
                    <a:p>
                      <a:r>
                        <a:rPr lang="en-US" dirty="0" smtClean="0"/>
                        <a:t>Instructional</a:t>
                      </a:r>
                    </a:p>
                  </a:txBody>
                  <a:tcPr marL="42754" marR="42754"/>
                </a:tc>
                <a:tc>
                  <a:txBody>
                    <a:bodyPr/>
                    <a:lstStyle/>
                    <a:p>
                      <a:r>
                        <a:rPr lang="en-US" dirty="0" smtClean="0"/>
                        <a:t>$ 3,456.92</a:t>
                      </a:r>
                      <a:endParaRPr lang="en-US" dirty="0"/>
                    </a:p>
                  </a:txBody>
                  <a:tcPr marL="42754" marR="42754"/>
                </a:tc>
              </a:tr>
              <a:tr h="370840">
                <a:tc>
                  <a:txBody>
                    <a:bodyPr/>
                    <a:lstStyle/>
                    <a:p>
                      <a:r>
                        <a:rPr lang="en-US" dirty="0" smtClean="0"/>
                        <a:t>Administrative</a:t>
                      </a:r>
                      <a:endParaRPr lang="en-US" dirty="0"/>
                    </a:p>
                  </a:txBody>
                  <a:tcPr marL="42754" marR="42754"/>
                </a:tc>
                <a:tc>
                  <a:txBody>
                    <a:bodyPr/>
                    <a:lstStyle/>
                    <a:p>
                      <a:r>
                        <a:rPr lang="en-US" dirty="0" smtClean="0"/>
                        <a:t>$ </a:t>
                      </a:r>
                      <a:endParaRPr lang="en-US" dirty="0"/>
                    </a:p>
                  </a:txBody>
                  <a:tcPr marL="42754" marR="42754"/>
                </a:tc>
              </a:tr>
              <a:tr h="370840">
                <a:tc>
                  <a:txBody>
                    <a:bodyPr/>
                    <a:lstStyle/>
                    <a:p>
                      <a:r>
                        <a:rPr lang="en-US" dirty="0" smtClean="0"/>
                        <a:t>Plant</a:t>
                      </a:r>
                      <a:r>
                        <a:rPr lang="en-US" baseline="0" dirty="0" smtClean="0"/>
                        <a:t> Operation &amp; Maintenance</a:t>
                      </a:r>
                      <a:endParaRPr lang="en-US" dirty="0"/>
                    </a:p>
                  </a:txBody>
                  <a:tcPr marL="42754" marR="42754"/>
                </a:tc>
                <a:tc>
                  <a:txBody>
                    <a:bodyPr/>
                    <a:lstStyle/>
                    <a:p>
                      <a:r>
                        <a:rPr lang="en-US" dirty="0" smtClean="0"/>
                        <a:t>$ </a:t>
                      </a:r>
                      <a:endParaRPr lang="en-US" dirty="0"/>
                    </a:p>
                  </a:txBody>
                  <a:tcPr marL="42754" marR="42754"/>
                </a:tc>
              </a:tr>
              <a:tr h="370840">
                <a:tc>
                  <a:txBody>
                    <a:bodyPr/>
                    <a:lstStyle/>
                    <a:p>
                      <a:r>
                        <a:rPr lang="en-US" dirty="0" smtClean="0"/>
                        <a:t>Ancillary</a:t>
                      </a:r>
                      <a:r>
                        <a:rPr lang="en-US" baseline="0" dirty="0" smtClean="0"/>
                        <a:t> Support</a:t>
                      </a:r>
                      <a:endParaRPr lang="en-US" dirty="0"/>
                    </a:p>
                  </a:txBody>
                  <a:tcPr marL="42754" marR="42754"/>
                </a:tc>
                <a:tc>
                  <a:txBody>
                    <a:bodyPr/>
                    <a:lstStyle/>
                    <a:p>
                      <a:r>
                        <a:rPr lang="en-US" dirty="0" smtClean="0"/>
                        <a:t>$ </a:t>
                      </a:r>
                      <a:endParaRPr lang="en-US" dirty="0"/>
                    </a:p>
                  </a:txBody>
                  <a:tcPr marL="42754" marR="42754"/>
                </a:tc>
              </a:tr>
              <a:tr h="370840">
                <a:tc>
                  <a:txBody>
                    <a:bodyPr/>
                    <a:lstStyle/>
                    <a:p>
                      <a:r>
                        <a:rPr lang="en-US" dirty="0" smtClean="0"/>
                        <a:t>Adjustments</a:t>
                      </a:r>
                      <a:endParaRPr lang="en-US" dirty="0"/>
                    </a:p>
                  </a:txBody>
                  <a:tcPr marL="42754" marR="42754"/>
                </a:tc>
                <a:tc>
                  <a:txBody>
                    <a:bodyPr/>
                    <a:lstStyle/>
                    <a:p>
                      <a:r>
                        <a:rPr lang="en-US" dirty="0" smtClean="0"/>
                        <a:t>$</a:t>
                      </a:r>
                      <a:r>
                        <a:rPr lang="en-US" baseline="0" dirty="0" smtClean="0"/>
                        <a:t> </a:t>
                      </a:r>
                      <a:endParaRPr lang="en-US" dirty="0"/>
                    </a:p>
                  </a:txBody>
                  <a:tcPr marL="42754" marR="42754"/>
                </a:tc>
              </a:tr>
              <a:tr h="370840">
                <a:tc>
                  <a:txBody>
                    <a:bodyPr/>
                    <a:lstStyle/>
                    <a:p>
                      <a:r>
                        <a:rPr lang="en-US" dirty="0" smtClean="0"/>
                        <a:t>Base Student</a:t>
                      </a:r>
                      <a:r>
                        <a:rPr lang="en-US" baseline="0" dirty="0" smtClean="0"/>
                        <a:t> Cost</a:t>
                      </a:r>
                      <a:endParaRPr lang="en-US" dirty="0"/>
                    </a:p>
                  </a:txBody>
                  <a:tcPr marL="42754" marR="42754"/>
                </a:tc>
                <a:tc>
                  <a:txBody>
                    <a:bodyPr/>
                    <a:lstStyle/>
                    <a:p>
                      <a:r>
                        <a:rPr lang="en-US" dirty="0" smtClean="0"/>
                        <a:t>$ 3,456.92</a:t>
                      </a:r>
                      <a:endParaRPr lang="en-US" dirty="0"/>
                    </a:p>
                  </a:txBody>
                  <a:tcPr marL="42754" marR="42754"/>
                </a:tc>
              </a:tr>
            </a:tbl>
          </a:graphicData>
        </a:graphic>
      </p:graphicFrame>
      <p:sp>
        <p:nvSpPr>
          <p:cNvPr id="7" name="Content Placeholder 6"/>
          <p:cNvSpPr>
            <a:spLocks noGrp="1"/>
          </p:cNvSpPr>
          <p:nvPr>
            <p:ph idx="14"/>
          </p:nvPr>
        </p:nvSpPr>
        <p:spPr/>
        <p:txBody>
          <a:bodyPr/>
          <a:lstStyle/>
          <a:p>
            <a:r>
              <a:rPr lang="en-US" dirty="0" smtClean="0"/>
              <a:t>Base Student Cost Formula</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2" name="Slide Number Placeholder 1"/>
          <p:cNvSpPr>
            <a:spLocks noGrp="1"/>
          </p:cNvSpPr>
          <p:nvPr>
            <p:ph type="sldNum" sz="quarter" idx="17"/>
          </p:nvPr>
        </p:nvSpPr>
        <p:spPr/>
        <p:txBody>
          <a:bodyPr/>
          <a:lstStyle/>
          <a:p>
            <a:fld id="{50DB4D3D-67B9-4C51-A973-4BF689DAD713}" type="slidenum">
              <a:rPr lang="en-US" smtClean="0"/>
              <a:t>15</a:t>
            </a:fld>
            <a:endParaRPr lang="en-US" dirty="0"/>
          </a:p>
        </p:txBody>
      </p:sp>
    </p:spTree>
    <p:extLst>
      <p:ext uri="{BB962C8B-B14F-4D97-AF65-F5344CB8AC3E}">
        <p14:creationId xmlns:p14="http://schemas.microsoft.com/office/powerpoint/2010/main" val="310199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1176000" cy="2202086"/>
          </a:xfrm>
        </p:spPr>
        <p:txBody>
          <a:bodyPr/>
          <a:lstStyle/>
          <a:p>
            <a:r>
              <a:rPr lang="en-US" sz="2800" dirty="0" smtClean="0"/>
              <a:t>For a district to be selected as “Administratively Efficient”, they shall have a ratio of administrative staff to non-administrative staff that </a:t>
            </a:r>
            <a:r>
              <a:rPr lang="en-US" sz="2800" dirty="0"/>
              <a:t>is between one standard deviation above the mean and two standard deviations below the mean of </a:t>
            </a:r>
            <a:r>
              <a:rPr lang="en-US" sz="2800" dirty="0" smtClean="0"/>
              <a:t>the statewide average</a:t>
            </a:r>
          </a:p>
          <a:p>
            <a:r>
              <a:rPr lang="en-US" sz="2800" dirty="0" smtClean="0"/>
              <a:t>Administrative staff includes:</a:t>
            </a:r>
          </a:p>
          <a:p>
            <a:pPr marL="0" indent="0">
              <a:buNone/>
            </a:pPr>
            <a:endParaRPr lang="en-US" dirty="0" smtClean="0"/>
          </a:p>
          <a:p>
            <a:endParaRPr lang="en-US" dirty="0"/>
          </a:p>
        </p:txBody>
      </p:sp>
      <p:sp>
        <p:nvSpPr>
          <p:cNvPr id="3" name="Content Placeholder 2"/>
          <p:cNvSpPr>
            <a:spLocks noGrp="1"/>
          </p:cNvSpPr>
          <p:nvPr>
            <p:ph idx="13"/>
          </p:nvPr>
        </p:nvSpPr>
        <p:spPr>
          <a:xfrm>
            <a:off x="609600" y="3869871"/>
            <a:ext cx="10972800" cy="1836966"/>
          </a:xfrm>
        </p:spPr>
        <p:txBody>
          <a:bodyPr/>
          <a:lstStyle/>
          <a:p>
            <a:pPr>
              <a:buFont typeface="Wingdings" panose="05000000000000000000" pitchFamily="2" charset="2"/>
              <a:buChar char="ü"/>
            </a:pPr>
            <a:r>
              <a:rPr lang="en-US" sz="2400" dirty="0" smtClean="0"/>
              <a:t>Superintendents, Assistant Supt, Deputy Supt (511001-511003)</a:t>
            </a:r>
          </a:p>
          <a:p>
            <a:pPr>
              <a:buFont typeface="Wingdings" panose="05000000000000000000" pitchFamily="2" charset="2"/>
              <a:buChar char="ü"/>
            </a:pPr>
            <a:r>
              <a:rPr lang="en-US" sz="2400" dirty="0" smtClean="0"/>
              <a:t>School Business Administrators, Directors, Assistant Directors, Coordinators (511004-511011, 511013-511017, 551002, 551019)</a:t>
            </a:r>
          </a:p>
          <a:p>
            <a:pPr>
              <a:buFont typeface="Wingdings" panose="05000000000000000000" pitchFamily="2" charset="2"/>
              <a:buChar char="ü"/>
            </a:pPr>
            <a:r>
              <a:rPr lang="en-US" sz="2400" dirty="0" smtClean="0"/>
              <a:t>Principals, Assistant Principals (601001-601002)</a:t>
            </a:r>
            <a:endParaRPr lang="en-US" sz="2400" dirty="0"/>
          </a:p>
        </p:txBody>
      </p:sp>
      <p:sp>
        <p:nvSpPr>
          <p:cNvPr id="7" name="Content Placeholder 6"/>
          <p:cNvSpPr>
            <a:spLocks noGrp="1"/>
          </p:cNvSpPr>
          <p:nvPr>
            <p:ph idx="14"/>
          </p:nvPr>
        </p:nvSpPr>
        <p:spPr/>
        <p:txBody>
          <a:bodyPr/>
          <a:lstStyle/>
          <a:p>
            <a:r>
              <a:rPr lang="en-US" dirty="0" smtClean="0"/>
              <a:t>Administratively Efficient Screen</a:t>
            </a:r>
            <a:endParaRPr lang="en-US" dirty="0"/>
          </a:p>
        </p:txBody>
      </p:sp>
      <p:sp>
        <p:nvSpPr>
          <p:cNvPr id="4" name="Date Placeholder 3"/>
          <p:cNvSpPr>
            <a:spLocks noGrp="1"/>
          </p:cNvSpPr>
          <p:nvPr>
            <p:ph type="dt" sz="half" idx="15"/>
          </p:nvPr>
        </p:nvSpPr>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5" name="Footer Placeholder 4"/>
          <p:cNvSpPr>
            <a:spLocks noGrp="1"/>
          </p:cNvSpPr>
          <p:nvPr>
            <p:ph type="ftr" sz="quarter" idx="16"/>
          </p:nvPr>
        </p:nvSpPr>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Slide Number Placeholder 7"/>
          <p:cNvSpPr>
            <a:spLocks noGrp="1"/>
          </p:cNvSpPr>
          <p:nvPr>
            <p:ph type="sldNum" sz="quarter" idx="17"/>
          </p:nvPr>
        </p:nvSpPr>
        <p:spPr/>
        <p:txBody>
          <a:bodyPr/>
          <a:lstStyle/>
          <a:p>
            <a:fld id="{50DB4D3D-67B9-4C51-A973-4BF689DAD713}" type="slidenum">
              <a:rPr lang="en-US" smtClean="0"/>
              <a:t>16</a:t>
            </a:fld>
            <a:endParaRPr lang="en-US" dirty="0"/>
          </a:p>
        </p:txBody>
      </p:sp>
    </p:spTree>
    <p:extLst>
      <p:ext uri="{BB962C8B-B14F-4D97-AF65-F5344CB8AC3E}">
        <p14:creationId xmlns:p14="http://schemas.microsoft.com/office/powerpoint/2010/main" val="1910481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05441024"/>
              </p:ext>
            </p:extLst>
          </p:nvPr>
        </p:nvGraphicFramePr>
        <p:xfrm>
          <a:off x="598715" y="1240971"/>
          <a:ext cx="10972800" cy="4993640"/>
        </p:xfrm>
        <a:graphic>
          <a:graphicData uri="http://schemas.openxmlformats.org/drawingml/2006/table">
            <a:tbl>
              <a:tblPr firstRow="1" lastRow="1" bandRow="1">
                <a:tableStyleId>{5C22544A-7EE6-4342-B048-85BDC9FD1C3A}</a:tableStyleId>
              </a:tblPr>
              <a:tblGrid>
                <a:gridCol w="1828800"/>
                <a:gridCol w="1828800"/>
                <a:gridCol w="1828800"/>
                <a:gridCol w="1828800"/>
                <a:gridCol w="1828800"/>
                <a:gridCol w="1828800"/>
              </a:tblGrid>
              <a:tr h="370840">
                <a:tc>
                  <a:txBody>
                    <a:bodyPr/>
                    <a:lstStyle/>
                    <a:p>
                      <a:r>
                        <a:rPr lang="en-US" dirty="0" smtClean="0"/>
                        <a:t>District No</a:t>
                      </a:r>
                      <a:endParaRPr lang="en-US" dirty="0"/>
                    </a:p>
                  </a:txBody>
                  <a:tcPr/>
                </a:tc>
                <a:tc>
                  <a:txBody>
                    <a:bodyPr/>
                    <a:lstStyle/>
                    <a:p>
                      <a:pPr algn="ctr"/>
                      <a:r>
                        <a:rPr lang="en-US" dirty="0" smtClean="0"/>
                        <a:t>District Name</a:t>
                      </a:r>
                      <a:endParaRPr lang="en-US" dirty="0"/>
                    </a:p>
                  </a:txBody>
                  <a:tcPr/>
                </a:tc>
                <a:tc>
                  <a:txBody>
                    <a:bodyPr/>
                    <a:lstStyle/>
                    <a:p>
                      <a:pPr algn="ctr"/>
                      <a:r>
                        <a:rPr lang="en-US" dirty="0" smtClean="0"/>
                        <a:t>2015 Official</a:t>
                      </a:r>
                      <a:r>
                        <a:rPr lang="en-US" baseline="0" dirty="0" smtClean="0"/>
                        <a:t> Grade</a:t>
                      </a:r>
                      <a:endParaRPr lang="en-US" dirty="0"/>
                    </a:p>
                  </a:txBody>
                  <a:tcPr/>
                </a:tc>
                <a:tc>
                  <a:txBody>
                    <a:bodyPr/>
                    <a:lstStyle/>
                    <a:p>
                      <a:pPr algn="ctr"/>
                      <a:r>
                        <a:rPr lang="en-US" dirty="0" smtClean="0"/>
                        <a:t>Instructionally</a:t>
                      </a:r>
                      <a:r>
                        <a:rPr lang="en-US" baseline="0" dirty="0" smtClean="0"/>
                        <a:t> Successful District</a:t>
                      </a:r>
                      <a:endParaRPr lang="en-US" dirty="0"/>
                    </a:p>
                  </a:txBody>
                  <a:tcPr/>
                </a:tc>
                <a:tc>
                  <a:txBody>
                    <a:bodyPr/>
                    <a:lstStyle/>
                    <a:p>
                      <a:pPr algn="ctr"/>
                      <a:r>
                        <a:rPr lang="en-US" dirty="0" smtClean="0"/>
                        <a:t>Administratively Efficient</a:t>
                      </a:r>
                      <a:r>
                        <a:rPr lang="en-US" baseline="0" dirty="0" smtClean="0"/>
                        <a:t> District</a:t>
                      </a:r>
                      <a:endParaRPr lang="en-US" dirty="0"/>
                    </a:p>
                  </a:txBody>
                  <a:tcPr/>
                </a:tc>
                <a:tc>
                  <a:txBody>
                    <a:bodyPr/>
                    <a:lstStyle/>
                    <a:p>
                      <a:pPr algn="ctr"/>
                      <a:r>
                        <a:rPr lang="en-US" dirty="0" smtClean="0"/>
                        <a:t>Administratively Successful &amp; Efficient</a:t>
                      </a:r>
                      <a:endParaRPr lang="en-US" dirty="0"/>
                    </a:p>
                  </a:txBody>
                  <a:tcPr/>
                </a:tc>
              </a:tr>
              <a:tr h="370840">
                <a:tc>
                  <a:txBody>
                    <a:bodyPr/>
                    <a:lstStyle/>
                    <a:p>
                      <a:r>
                        <a:rPr lang="en-US" dirty="0" smtClean="0"/>
                        <a:t>1005</a:t>
                      </a:r>
                    </a:p>
                  </a:txBody>
                  <a:tcPr/>
                </a:tc>
                <a:tc>
                  <a:txBody>
                    <a:bodyPr/>
                    <a:lstStyle/>
                    <a:p>
                      <a:r>
                        <a:rPr lang="en-US" dirty="0" smtClean="0"/>
                        <a:t>A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1015</a:t>
                      </a:r>
                      <a:endParaRPr lang="en-US" dirty="0"/>
                    </a:p>
                  </a:txBody>
                  <a:tcPr/>
                </a:tc>
                <a:tc>
                  <a:txBody>
                    <a:bodyPr/>
                    <a:lstStyle/>
                    <a:p>
                      <a:r>
                        <a:rPr lang="en-US" dirty="0" smtClean="0"/>
                        <a:t>B Consolidated</a:t>
                      </a:r>
                      <a:endParaRPr lang="en-US" dirty="0"/>
                    </a:p>
                  </a:txBody>
                  <a:tcPr/>
                </a:tc>
                <a:tc>
                  <a:txBody>
                    <a:bodyPr/>
                    <a:lstStyle/>
                    <a:p>
                      <a:pPr algn="ctr"/>
                      <a:r>
                        <a:rPr lang="en-US" dirty="0" smtClean="0"/>
                        <a:t>A</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1025</a:t>
                      </a:r>
                      <a:endParaRPr lang="en-US" dirty="0"/>
                    </a:p>
                  </a:txBody>
                  <a:tcPr/>
                </a:tc>
                <a:tc>
                  <a:txBody>
                    <a:bodyPr/>
                    <a:lstStyle/>
                    <a:p>
                      <a:r>
                        <a:rPr lang="en-US" dirty="0" smtClean="0"/>
                        <a:t>C Municipal</a:t>
                      </a:r>
                      <a:endParaRPr lang="en-US" dirty="0"/>
                    </a:p>
                  </a:txBody>
                  <a:tcPr/>
                </a:tc>
                <a:tc>
                  <a:txBody>
                    <a:bodyPr/>
                    <a:lstStyle/>
                    <a:p>
                      <a:pPr algn="ctr"/>
                      <a:r>
                        <a:rPr lang="en-US" dirty="0" smtClean="0"/>
                        <a:t>D</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1035</a:t>
                      </a:r>
                      <a:endParaRPr lang="en-US" dirty="0"/>
                    </a:p>
                  </a:txBody>
                  <a:tcPr/>
                </a:tc>
                <a:tc>
                  <a:txBody>
                    <a:bodyPr/>
                    <a:lstStyle/>
                    <a:p>
                      <a:r>
                        <a:rPr lang="en-US" dirty="0" smtClean="0"/>
                        <a:t>D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1045</a:t>
                      </a:r>
                      <a:endParaRPr lang="en-US" dirty="0"/>
                    </a:p>
                  </a:txBody>
                  <a:tcPr/>
                </a:tc>
                <a:tc>
                  <a:txBody>
                    <a:bodyPr/>
                    <a:lstStyle/>
                    <a:p>
                      <a:r>
                        <a:rPr lang="en-US" dirty="0" smtClean="0"/>
                        <a:t>E County</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1055</a:t>
                      </a:r>
                      <a:endParaRPr lang="en-US" dirty="0"/>
                    </a:p>
                  </a:txBody>
                  <a:tcPr/>
                </a:tc>
                <a:tc>
                  <a:txBody>
                    <a:bodyPr/>
                    <a:lstStyle/>
                    <a:p>
                      <a:r>
                        <a:rPr lang="en-US" dirty="0" smtClean="0"/>
                        <a:t>F City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1065</a:t>
                      </a:r>
                      <a:endParaRPr lang="en-US" dirty="0"/>
                    </a:p>
                  </a:txBody>
                  <a:tcPr/>
                </a:tc>
                <a:tc>
                  <a:txBody>
                    <a:bodyPr/>
                    <a:lstStyle/>
                    <a:p>
                      <a:r>
                        <a:rPr lang="en-US" dirty="0" smtClean="0"/>
                        <a:t>G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True</a:t>
                      </a:r>
                      <a:endParaRPr lang="en-US" dirty="0"/>
                    </a:p>
                  </a:txBody>
                  <a:tcPr/>
                </a:tc>
              </a:tr>
              <a:tr h="370840">
                <a:tc>
                  <a:txBody>
                    <a:bodyPr/>
                    <a:lstStyle/>
                    <a:p>
                      <a:r>
                        <a:rPr lang="en-US" dirty="0" smtClean="0"/>
                        <a:t>1075</a:t>
                      </a:r>
                      <a:endParaRPr lang="en-US" dirty="0"/>
                    </a:p>
                  </a:txBody>
                  <a:tcPr/>
                </a:tc>
                <a:tc>
                  <a:txBody>
                    <a:bodyPr/>
                    <a:lstStyle/>
                    <a:p>
                      <a:r>
                        <a:rPr lang="en-US" dirty="0" smtClean="0"/>
                        <a:t>H Consolidated</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False</a:t>
                      </a:r>
                      <a:endParaRPr lang="en-US" dirty="0"/>
                    </a:p>
                  </a:txBody>
                  <a:tcPr/>
                </a:tc>
              </a:tr>
              <a:tr h="370840">
                <a:tc>
                  <a:txBody>
                    <a:bodyPr/>
                    <a:lstStyle/>
                    <a:p>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1095</a:t>
                      </a:r>
                      <a:endParaRPr lang="en-US" dirty="0"/>
                    </a:p>
                  </a:txBody>
                  <a:tcPr/>
                </a:tc>
                <a:tc>
                  <a:txBody>
                    <a:bodyPr/>
                    <a:lstStyle/>
                    <a:p>
                      <a:r>
                        <a:rPr lang="en-US" dirty="0" smtClean="0"/>
                        <a:t>K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True</a:t>
                      </a:r>
                      <a:endParaRPr lang="en-US" dirty="0"/>
                    </a:p>
                  </a:txBody>
                  <a:tcPr/>
                </a:tc>
              </a:tr>
              <a:tr h="370840">
                <a:tc>
                  <a:txBody>
                    <a:bodyPr/>
                    <a:lstStyle/>
                    <a:p>
                      <a:r>
                        <a:rPr lang="en-US" dirty="0" smtClean="0"/>
                        <a:t>10 districts</a:t>
                      </a:r>
                      <a:endParaRPr lang="en-US" dirty="0"/>
                    </a:p>
                  </a:txBody>
                  <a:tcPr/>
                </a:tc>
                <a:tc>
                  <a:txBody>
                    <a:bodyPr/>
                    <a:lstStyle/>
                    <a:p>
                      <a:endParaRPr lang="en-US" dirty="0"/>
                    </a:p>
                  </a:txBody>
                  <a:tcPr/>
                </a:tc>
                <a:tc>
                  <a:txBody>
                    <a:bodyPr/>
                    <a:lstStyle/>
                    <a:p>
                      <a:endParaRPr lang="en-US" dirty="0"/>
                    </a:p>
                  </a:txBody>
                  <a:tcPr/>
                </a:tc>
                <a:tc>
                  <a:txBody>
                    <a:bodyPr/>
                    <a:lstStyle/>
                    <a:p>
                      <a:pPr algn="ctr"/>
                      <a:r>
                        <a:rPr lang="en-US" dirty="0" smtClean="0"/>
                        <a:t>6 </a:t>
                      </a:r>
                      <a:endParaRPr lang="en-US" dirty="0"/>
                    </a:p>
                  </a:txBody>
                  <a:tcPr/>
                </a:tc>
                <a:tc>
                  <a:txBody>
                    <a:bodyPr/>
                    <a:lstStyle/>
                    <a:p>
                      <a:pPr algn="ctr"/>
                      <a:r>
                        <a:rPr lang="en-US" dirty="0" smtClean="0"/>
                        <a:t>9</a:t>
                      </a:r>
                      <a:endParaRPr lang="en-US" dirty="0"/>
                    </a:p>
                  </a:txBody>
                  <a:tcPr/>
                </a:tc>
                <a:tc>
                  <a:txBody>
                    <a:bodyPr/>
                    <a:lstStyle/>
                    <a:p>
                      <a:pPr algn="ctr"/>
                      <a:r>
                        <a:rPr lang="en-US" dirty="0" smtClean="0"/>
                        <a:t>6</a:t>
                      </a:r>
                      <a:endParaRPr lang="en-US" dirty="0"/>
                    </a:p>
                  </a:txBody>
                  <a:tcPr/>
                </a:tc>
              </a:tr>
            </a:tbl>
          </a:graphicData>
        </a:graphic>
      </p:graphicFrame>
      <p:sp>
        <p:nvSpPr>
          <p:cNvPr id="3" name="Content Placeholder 2"/>
          <p:cNvSpPr>
            <a:spLocks noGrp="1"/>
          </p:cNvSpPr>
          <p:nvPr>
            <p:ph idx="13"/>
          </p:nvPr>
        </p:nvSpPr>
        <p:spPr>
          <a:xfrm>
            <a:off x="3555999" y="51816"/>
            <a:ext cx="6469743" cy="1066800"/>
          </a:xfrm>
        </p:spPr>
        <p:txBody>
          <a:bodyPr/>
          <a:lstStyle/>
          <a:p>
            <a:r>
              <a:rPr lang="en-US" dirty="0" smtClean="0"/>
              <a:t>Instructionally Successful and Administratively Efficient</a:t>
            </a:r>
          </a:p>
          <a:p>
            <a:endParaRPr lang="en-US" dirty="0"/>
          </a:p>
        </p:txBody>
      </p:sp>
      <p:sp>
        <p:nvSpPr>
          <p:cNvPr id="5"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2" name="Slide Number Placeholder 1"/>
          <p:cNvSpPr>
            <a:spLocks noGrp="1"/>
          </p:cNvSpPr>
          <p:nvPr>
            <p:ph type="sldNum" sz="quarter" idx="16"/>
          </p:nvPr>
        </p:nvSpPr>
        <p:spPr/>
        <p:txBody>
          <a:bodyPr/>
          <a:lstStyle/>
          <a:p>
            <a:fld id="{50DB4D3D-67B9-4C51-A973-4BF689DAD713}" type="slidenum">
              <a:rPr lang="en-US" smtClean="0"/>
              <a:t>17</a:t>
            </a:fld>
            <a:endParaRPr lang="en-US" dirty="0"/>
          </a:p>
        </p:txBody>
      </p:sp>
    </p:spTree>
    <p:extLst>
      <p:ext uri="{BB962C8B-B14F-4D97-AF65-F5344CB8AC3E}">
        <p14:creationId xmlns:p14="http://schemas.microsoft.com/office/powerpoint/2010/main" val="4057133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6146" y="1532045"/>
            <a:ext cx="10719708" cy="3782904"/>
          </a:xfrm>
        </p:spPr>
        <p:txBody>
          <a:bodyPr/>
          <a:lstStyle/>
          <a:p>
            <a:r>
              <a:rPr lang="en-US" dirty="0" smtClean="0"/>
              <a:t>Costs from the second preceding year are divided by the latest available months 1-9 ADA.</a:t>
            </a:r>
          </a:p>
          <a:p>
            <a:r>
              <a:rPr lang="en-US" dirty="0" smtClean="0"/>
              <a:t>Costs are pulled from the following codes:</a:t>
            </a:r>
          </a:p>
          <a:p>
            <a:pPr lvl="1"/>
            <a:r>
              <a:rPr lang="en-US" dirty="0" smtClean="0"/>
              <a:t>Fund 1120 / Functions 2300-2599 / Objects 100-999</a:t>
            </a:r>
          </a:p>
          <a:p>
            <a:pPr lvl="1"/>
            <a:r>
              <a:rPr lang="en-US" dirty="0" smtClean="0"/>
              <a:t>Fund 1120 / Functions 2800-2899 / Objects 100-999</a:t>
            </a:r>
          </a:p>
          <a:p>
            <a:pPr lvl="1"/>
            <a:r>
              <a:rPr lang="en-US" dirty="0" smtClean="0"/>
              <a:t>Fund 2711 / </a:t>
            </a:r>
            <a:r>
              <a:rPr lang="en-US" dirty="0"/>
              <a:t>Functions 2300-2599 / Objects 100-999</a:t>
            </a:r>
          </a:p>
          <a:p>
            <a:pPr lvl="1"/>
            <a:r>
              <a:rPr lang="en-US" dirty="0" smtClean="0"/>
              <a:t>Fund 2711 / Functions 2800-2899 </a:t>
            </a:r>
            <a:r>
              <a:rPr lang="en-US" dirty="0"/>
              <a:t>/ Objects </a:t>
            </a:r>
            <a:r>
              <a:rPr lang="en-US" dirty="0" smtClean="0"/>
              <a:t>100-999</a:t>
            </a:r>
          </a:p>
        </p:txBody>
      </p:sp>
      <p:sp>
        <p:nvSpPr>
          <p:cNvPr id="3" name="Content Placeholder 2"/>
          <p:cNvSpPr>
            <a:spLocks noGrp="1"/>
          </p:cNvSpPr>
          <p:nvPr>
            <p:ph idx="13"/>
          </p:nvPr>
        </p:nvSpPr>
        <p:spPr/>
        <p:txBody>
          <a:bodyPr/>
          <a:lstStyle/>
          <a:p>
            <a:r>
              <a:rPr lang="en-US" dirty="0" smtClean="0"/>
              <a:t>Administrative Cost Component</a:t>
            </a:r>
            <a:endParaRPr lang="en-US" dirty="0"/>
          </a:p>
        </p:txBody>
      </p:sp>
      <p:sp>
        <p:nvSpPr>
          <p:cNvPr id="6"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7"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4" name="Slide Number Placeholder 3"/>
          <p:cNvSpPr>
            <a:spLocks noGrp="1"/>
          </p:cNvSpPr>
          <p:nvPr>
            <p:ph type="sldNum" sz="quarter" idx="16"/>
          </p:nvPr>
        </p:nvSpPr>
        <p:spPr/>
        <p:txBody>
          <a:bodyPr/>
          <a:lstStyle/>
          <a:p>
            <a:fld id="{50DB4D3D-67B9-4C51-A973-4BF689DAD713}" type="slidenum">
              <a:rPr lang="en-US" smtClean="0"/>
              <a:t>18</a:t>
            </a:fld>
            <a:endParaRPr lang="en-US" dirty="0"/>
          </a:p>
        </p:txBody>
      </p:sp>
    </p:spTree>
    <p:extLst>
      <p:ext uri="{BB962C8B-B14F-4D97-AF65-F5344CB8AC3E}">
        <p14:creationId xmlns:p14="http://schemas.microsoft.com/office/powerpoint/2010/main" val="949178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3722433599"/>
              </p:ext>
            </p:extLst>
          </p:nvPr>
        </p:nvGraphicFramePr>
        <p:xfrm>
          <a:off x="1004207" y="1213920"/>
          <a:ext cx="10286999" cy="3235960"/>
        </p:xfrm>
        <a:graphic>
          <a:graphicData uri="http://schemas.openxmlformats.org/drawingml/2006/table">
            <a:tbl>
              <a:tblPr firstRow="1" lastRow="1" bandRow="1">
                <a:tableStyleId>{5C22544A-7EE6-4342-B048-85BDC9FD1C3A}</a:tableStyleId>
              </a:tblPr>
              <a:tblGrid>
                <a:gridCol w="1063161"/>
                <a:gridCol w="1334451"/>
                <a:gridCol w="2712894"/>
                <a:gridCol w="1339279"/>
                <a:gridCol w="3837214"/>
              </a:tblGrid>
              <a:tr h="370840">
                <a:tc>
                  <a:txBody>
                    <a:bodyPr/>
                    <a:lstStyle/>
                    <a:p>
                      <a:r>
                        <a:rPr lang="en-US" dirty="0" smtClean="0"/>
                        <a:t>District No</a:t>
                      </a:r>
                      <a:endParaRPr lang="en-US" dirty="0"/>
                    </a:p>
                  </a:txBody>
                  <a:tcPr marL="42754" marR="42754"/>
                </a:tc>
                <a:tc>
                  <a:txBody>
                    <a:bodyPr/>
                    <a:lstStyle/>
                    <a:p>
                      <a:pPr algn="ctr"/>
                      <a:r>
                        <a:rPr lang="en-US" dirty="0" smtClean="0"/>
                        <a:t>District Name</a:t>
                      </a:r>
                      <a:endParaRPr lang="en-US" dirty="0"/>
                    </a:p>
                  </a:txBody>
                  <a:tcPr marL="42754" marR="42754"/>
                </a:tc>
                <a:tc>
                  <a:txBody>
                    <a:bodyPr/>
                    <a:lstStyle/>
                    <a:p>
                      <a:pPr algn="ctr"/>
                      <a:r>
                        <a:rPr lang="en-US" dirty="0" smtClean="0"/>
                        <a:t>Instructionally Successful &amp; Administratively Efficient</a:t>
                      </a:r>
                      <a:endParaRPr lang="en-US" dirty="0"/>
                    </a:p>
                  </a:txBody>
                  <a:tcPr marL="42754" marR="42754"/>
                </a:tc>
                <a:tc>
                  <a:txBody>
                    <a:bodyPr/>
                    <a:lstStyle/>
                    <a:p>
                      <a:pPr algn="ctr"/>
                      <a:r>
                        <a:rPr lang="en-US" dirty="0" smtClean="0"/>
                        <a:t>ADA</a:t>
                      </a:r>
                      <a:endParaRPr lang="en-US" dirty="0"/>
                    </a:p>
                  </a:txBody>
                  <a:tcPr marL="42754" marR="42754"/>
                </a:tc>
                <a:tc>
                  <a:txBody>
                    <a:bodyPr/>
                    <a:lstStyle/>
                    <a:p>
                      <a:pPr algn="ctr"/>
                      <a:r>
                        <a:rPr lang="en-US" dirty="0" smtClean="0"/>
                        <a:t>Administrative Expenditures</a:t>
                      </a:r>
                      <a:endParaRPr lang="en-US" dirty="0"/>
                    </a:p>
                  </a:txBody>
                  <a:tcPr marL="42754" marR="42754"/>
                </a:tc>
              </a:tr>
              <a:tr h="370840">
                <a:tc>
                  <a:txBody>
                    <a:bodyPr/>
                    <a:lstStyle/>
                    <a:p>
                      <a:pPr algn="ctr"/>
                      <a:r>
                        <a:rPr lang="en-US" dirty="0" smtClean="0"/>
                        <a:t>1005</a:t>
                      </a:r>
                    </a:p>
                  </a:txBody>
                  <a:tcPr marL="42754" marR="42754"/>
                </a:tc>
                <a:tc>
                  <a:txBody>
                    <a:bodyPr/>
                    <a:lstStyle/>
                    <a:p>
                      <a:r>
                        <a:rPr lang="en-US" dirty="0" smtClean="0"/>
                        <a:t>A County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1,959.74</a:t>
                      </a:r>
                      <a:endParaRPr lang="en-US" dirty="0"/>
                    </a:p>
                  </a:txBody>
                  <a:tcPr marL="42754" marR="42754"/>
                </a:tc>
                <a:tc>
                  <a:txBody>
                    <a:bodyPr/>
                    <a:lstStyle/>
                    <a:p>
                      <a:pPr algn="ctr"/>
                      <a:r>
                        <a:rPr lang="en-US" dirty="0" smtClean="0"/>
                        <a:t>$2,160,265.37</a:t>
                      </a:r>
                    </a:p>
                  </a:txBody>
                  <a:tcPr marL="42754" marR="42754"/>
                </a:tc>
              </a:tr>
              <a:tr h="370840">
                <a:tc>
                  <a:txBody>
                    <a:bodyPr/>
                    <a:lstStyle/>
                    <a:p>
                      <a:pPr algn="ctr"/>
                      <a:r>
                        <a:rPr lang="en-US" dirty="0" smtClean="0"/>
                        <a:t>1035</a:t>
                      </a:r>
                      <a:endParaRPr lang="en-US" dirty="0"/>
                    </a:p>
                  </a:txBody>
                  <a:tcPr marL="42754" marR="42754"/>
                </a:tc>
                <a:tc>
                  <a:txBody>
                    <a:bodyPr/>
                    <a:lstStyle/>
                    <a:p>
                      <a:r>
                        <a:rPr lang="en-US" dirty="0" smtClean="0"/>
                        <a:t>D Public</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580.12</a:t>
                      </a:r>
                      <a:endParaRPr lang="en-US" dirty="0"/>
                    </a:p>
                  </a:txBody>
                  <a:tcPr marL="42754" marR="42754"/>
                </a:tc>
                <a:tc>
                  <a:txBody>
                    <a:bodyPr/>
                    <a:lstStyle/>
                    <a:p>
                      <a:pPr algn="ctr"/>
                      <a:r>
                        <a:rPr lang="en-US" dirty="0" smtClean="0"/>
                        <a:t>$    907,808.41</a:t>
                      </a:r>
                      <a:endParaRPr lang="en-US" dirty="0"/>
                    </a:p>
                  </a:txBody>
                  <a:tcPr marL="42754" marR="42754"/>
                </a:tc>
              </a:tr>
              <a:tr h="370840">
                <a:tc>
                  <a:txBody>
                    <a:bodyPr/>
                    <a:lstStyle/>
                    <a:p>
                      <a:pPr algn="ctr"/>
                      <a:r>
                        <a:rPr lang="en-US" dirty="0" smtClean="0"/>
                        <a:t>1055</a:t>
                      </a:r>
                      <a:endParaRPr lang="en-US" dirty="0"/>
                    </a:p>
                  </a:txBody>
                  <a:tcPr marL="42754" marR="42754"/>
                </a:tc>
                <a:tc>
                  <a:txBody>
                    <a:bodyPr/>
                    <a:lstStyle/>
                    <a:p>
                      <a:r>
                        <a:rPr lang="en-US" dirty="0" smtClean="0"/>
                        <a:t>F City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827.44</a:t>
                      </a:r>
                      <a:endParaRPr lang="en-US" dirty="0"/>
                    </a:p>
                  </a:txBody>
                  <a:tcPr marL="42754" marR="42754"/>
                </a:tc>
                <a:tc>
                  <a:txBody>
                    <a:bodyPr/>
                    <a:lstStyle/>
                    <a:p>
                      <a:pPr algn="ctr"/>
                      <a:r>
                        <a:rPr lang="en-US" dirty="0" smtClean="0"/>
                        <a:t>$1,030,685.51</a:t>
                      </a:r>
                      <a:endParaRPr lang="en-US" dirty="0"/>
                    </a:p>
                  </a:txBody>
                  <a:tcPr marL="42754" marR="42754"/>
                </a:tc>
              </a:tr>
              <a:tr h="370840">
                <a:tc>
                  <a:txBody>
                    <a:bodyPr/>
                    <a:lstStyle/>
                    <a:p>
                      <a:pPr algn="ctr"/>
                      <a:r>
                        <a:rPr lang="en-US" dirty="0" smtClean="0"/>
                        <a:t>1065</a:t>
                      </a:r>
                      <a:endParaRPr lang="en-US" dirty="0"/>
                    </a:p>
                  </a:txBody>
                  <a:tcPr marL="42754" marR="42754"/>
                </a:tc>
                <a:tc>
                  <a:txBody>
                    <a:bodyPr/>
                    <a:lstStyle/>
                    <a:p>
                      <a:r>
                        <a:rPr lang="en-US" dirty="0" smtClean="0"/>
                        <a:t>G County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1,693.21</a:t>
                      </a:r>
                      <a:endParaRPr lang="en-US" dirty="0"/>
                    </a:p>
                  </a:txBody>
                  <a:tcPr marL="42754" marR="42754"/>
                </a:tc>
                <a:tc>
                  <a:txBody>
                    <a:bodyPr/>
                    <a:lstStyle/>
                    <a:p>
                      <a:pPr algn="ctr"/>
                      <a:r>
                        <a:rPr lang="en-US" dirty="0" smtClean="0"/>
                        <a:t>$1,858,389.26</a:t>
                      </a:r>
                      <a:endParaRPr lang="en-US" dirty="0"/>
                    </a:p>
                  </a:txBody>
                  <a:tcPr marL="42754" marR="42754"/>
                </a:tc>
              </a:tr>
              <a:tr h="370840">
                <a:tc>
                  <a:txBody>
                    <a:bodyPr/>
                    <a:lstStyle/>
                    <a:p>
                      <a:pPr algn="ctr"/>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True</a:t>
                      </a:r>
                      <a:endParaRPr lang="en-US" dirty="0"/>
                    </a:p>
                  </a:txBody>
                  <a:tcPr marL="42754" marR="42754"/>
                </a:tc>
                <a:tc>
                  <a:txBody>
                    <a:bodyPr/>
                    <a:lstStyle/>
                    <a:p>
                      <a:pPr algn="ctr"/>
                      <a:r>
                        <a:rPr lang="en-US" dirty="0" smtClean="0"/>
                        <a:t>1,130.13</a:t>
                      </a:r>
                      <a:endParaRPr lang="en-US" dirty="0"/>
                    </a:p>
                  </a:txBody>
                  <a:tcPr marL="42754" marR="42754"/>
                </a:tc>
                <a:tc>
                  <a:txBody>
                    <a:bodyPr/>
                    <a:lstStyle/>
                    <a:p>
                      <a:pPr algn="ctr"/>
                      <a:r>
                        <a:rPr lang="en-US" dirty="0" smtClean="0"/>
                        <a:t>$1,339,787.10</a:t>
                      </a:r>
                      <a:endParaRPr lang="en-US" dirty="0"/>
                    </a:p>
                  </a:txBody>
                  <a:tcPr marL="42754" marR="42754"/>
                </a:tc>
              </a:tr>
              <a:tr h="370840">
                <a:tc>
                  <a:txBody>
                    <a:bodyPr/>
                    <a:lstStyle/>
                    <a:p>
                      <a:pPr algn="ctr"/>
                      <a:r>
                        <a:rPr lang="en-US" dirty="0" smtClean="0"/>
                        <a:t>1095</a:t>
                      </a:r>
                      <a:endParaRPr lang="en-US" dirty="0"/>
                    </a:p>
                  </a:txBody>
                  <a:tcPr marL="42754" marR="42754"/>
                </a:tc>
                <a:tc>
                  <a:txBody>
                    <a:bodyPr/>
                    <a:lstStyle/>
                    <a:p>
                      <a:r>
                        <a:rPr lang="en-US" dirty="0" smtClean="0"/>
                        <a:t>K County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3,022.10</a:t>
                      </a:r>
                      <a:endParaRPr lang="en-US" dirty="0"/>
                    </a:p>
                  </a:txBody>
                  <a:tcPr marL="42754" marR="42754"/>
                </a:tc>
                <a:tc>
                  <a:txBody>
                    <a:bodyPr/>
                    <a:lstStyle/>
                    <a:p>
                      <a:pPr algn="ctr"/>
                      <a:r>
                        <a:rPr lang="en-US" dirty="0" smtClean="0"/>
                        <a:t>$3,289,709.82</a:t>
                      </a:r>
                    </a:p>
                  </a:txBody>
                  <a:tcPr marL="42754" marR="42754"/>
                </a:tc>
              </a:tr>
              <a:tr h="370840">
                <a:tc>
                  <a:txBody>
                    <a:bodyPr/>
                    <a:lstStyle/>
                    <a:p>
                      <a:r>
                        <a:rPr lang="en-US" dirty="0" smtClean="0"/>
                        <a:t>6 districts</a:t>
                      </a:r>
                      <a:endParaRPr lang="en-US" dirty="0"/>
                    </a:p>
                  </a:txBody>
                  <a:tcPr marL="42754" marR="42754"/>
                </a:tc>
                <a:tc>
                  <a:txBody>
                    <a:bodyPr/>
                    <a:lstStyle/>
                    <a:p>
                      <a:endParaRPr lang="en-US" dirty="0"/>
                    </a:p>
                  </a:txBody>
                  <a:tcPr marL="42754" marR="42754"/>
                </a:tc>
                <a:tc>
                  <a:txBody>
                    <a:bodyPr/>
                    <a:lstStyle/>
                    <a:p>
                      <a:pPr algn="ctr"/>
                      <a:endParaRPr lang="en-US" dirty="0"/>
                    </a:p>
                  </a:txBody>
                  <a:tcPr marL="42754" marR="42754"/>
                </a:tc>
                <a:tc>
                  <a:txBody>
                    <a:bodyPr/>
                    <a:lstStyle/>
                    <a:p>
                      <a:pPr algn="ctr"/>
                      <a:r>
                        <a:rPr lang="en-US" dirty="0" smtClean="0"/>
                        <a:t>9,212.74</a:t>
                      </a:r>
                      <a:endParaRPr lang="en-US" dirty="0"/>
                    </a:p>
                  </a:txBody>
                  <a:tcPr marL="42754" marR="42754"/>
                </a:tc>
                <a:tc>
                  <a:txBody>
                    <a:bodyPr/>
                    <a:lstStyle/>
                    <a:p>
                      <a:pPr algn="ctr"/>
                      <a:r>
                        <a:rPr lang="en-US" dirty="0" smtClean="0"/>
                        <a:t>$10,586,645.47</a:t>
                      </a:r>
                      <a:endParaRPr lang="en-US" dirty="0"/>
                    </a:p>
                  </a:txBody>
                  <a:tcPr marL="42754" marR="42754"/>
                </a:tc>
              </a:tr>
            </a:tbl>
          </a:graphicData>
        </a:graphic>
      </p:graphicFrame>
      <p:sp>
        <p:nvSpPr>
          <p:cNvPr id="5" name="Content Placeholder 4"/>
          <p:cNvSpPr>
            <a:spLocks noGrp="1"/>
          </p:cNvSpPr>
          <p:nvPr>
            <p:ph idx="13"/>
          </p:nvPr>
        </p:nvSpPr>
        <p:spPr>
          <a:xfrm>
            <a:off x="1479097" y="4685666"/>
            <a:ext cx="9541327" cy="1469571"/>
          </a:xfrm>
        </p:spPr>
        <p:txBody>
          <a:bodyPr/>
          <a:lstStyle/>
          <a:p>
            <a:r>
              <a:rPr lang="en-US" sz="2600" dirty="0" smtClean="0"/>
              <a:t>Administrative Cost component $1,149.13</a:t>
            </a:r>
          </a:p>
          <a:p>
            <a:r>
              <a:rPr lang="en-US" sz="2600" dirty="0" smtClean="0"/>
              <a:t>Using FY15 data, only 39 districts out of 144 would have been selected for the Administrative cost component</a:t>
            </a:r>
            <a:endParaRPr lang="en-US" sz="2600" dirty="0"/>
          </a:p>
        </p:txBody>
      </p:sp>
      <p:sp>
        <p:nvSpPr>
          <p:cNvPr id="7" name="Content Placeholder 6"/>
          <p:cNvSpPr>
            <a:spLocks noGrp="1"/>
          </p:cNvSpPr>
          <p:nvPr>
            <p:ph idx="14"/>
          </p:nvPr>
        </p:nvSpPr>
        <p:spPr/>
        <p:txBody>
          <a:bodyPr/>
          <a:lstStyle/>
          <a:p>
            <a:r>
              <a:rPr lang="en-US" dirty="0" smtClean="0"/>
              <a:t>Administrative Cost Component</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2" name="Slide Number Placeholder 1"/>
          <p:cNvSpPr>
            <a:spLocks noGrp="1"/>
          </p:cNvSpPr>
          <p:nvPr>
            <p:ph type="sldNum" sz="quarter" idx="17"/>
          </p:nvPr>
        </p:nvSpPr>
        <p:spPr/>
        <p:txBody>
          <a:bodyPr/>
          <a:lstStyle/>
          <a:p>
            <a:fld id="{50DB4D3D-67B9-4C51-A973-4BF689DAD713}" type="slidenum">
              <a:rPr lang="en-US" smtClean="0"/>
              <a:t>19</a:t>
            </a:fld>
            <a:endParaRPr lang="en-US" dirty="0"/>
          </a:p>
        </p:txBody>
      </p:sp>
    </p:spTree>
    <p:extLst>
      <p:ext uri="{BB962C8B-B14F-4D97-AF65-F5344CB8AC3E}">
        <p14:creationId xmlns:p14="http://schemas.microsoft.com/office/powerpoint/2010/main" val="340305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3"/>
          </p:nvPr>
        </p:nvSpPr>
        <p:spPr/>
        <p:txBody>
          <a:bodyPr/>
          <a:lstStyle/>
          <a:p>
            <a:r>
              <a:rPr lang="en-US" dirty="0" smtClean="0"/>
              <a:t>What is MAEP?</a:t>
            </a:r>
            <a:endParaRPr lang="en-US" dirty="0"/>
          </a:p>
        </p:txBody>
      </p:sp>
      <p:sp>
        <p:nvSpPr>
          <p:cNvPr id="6" name="Content Placeholder 2"/>
          <p:cNvSpPr txBox="1">
            <a:spLocks noGrp="1"/>
          </p:cNvSpPr>
          <p:nvPr>
            <p:ph idx="1"/>
          </p:nvPr>
        </p:nvSpPr>
        <p:spPr bwMode="auto">
          <a:xfrm>
            <a:off x="609600" y="1600202"/>
            <a:ext cx="10972800" cy="2329248"/>
          </a:xfrm>
          <a:prstGeom prst="rect">
            <a:avLst/>
          </a:prstGeom>
          <a:noFill/>
          <a:ln w="9525">
            <a:noFill/>
            <a:miter lim="800000"/>
            <a:headEnd/>
            <a:tailEnd/>
          </a:ln>
        </p:spPr>
        <p:txBody>
          <a:bodyPr/>
          <a:lstStyle/>
          <a:p>
            <a:pPr marL="0" indent="0" eaLnBrk="0" hangingPunct="0">
              <a:buNone/>
            </a:pPr>
            <a:r>
              <a:rPr lang="en-US" sz="2800" dirty="0">
                <a:latin typeface="Arial" pitchFamily="34" charset="0"/>
                <a:cs typeface="Arial" pitchFamily="34" charset="0"/>
              </a:rPr>
              <a:t>The formula </a:t>
            </a:r>
            <a:r>
              <a:rPr lang="en-US" sz="2800" dirty="0" smtClean="0">
                <a:latin typeface="Arial" pitchFamily="34" charset="0"/>
                <a:cs typeface="Arial" pitchFamily="34" charset="0"/>
              </a:rPr>
              <a:t>established by the Legislature to provide adequate </a:t>
            </a:r>
            <a:r>
              <a:rPr lang="en-US" sz="2800" dirty="0">
                <a:latin typeface="Arial" pitchFamily="34" charset="0"/>
                <a:cs typeface="Arial" pitchFamily="34" charset="0"/>
              </a:rPr>
              <a:t>operation funding levels </a:t>
            </a:r>
            <a:r>
              <a:rPr lang="en-US" sz="2800" dirty="0" smtClean="0">
                <a:latin typeface="Arial" pitchFamily="34" charset="0"/>
                <a:cs typeface="Arial" pitchFamily="34" charset="0"/>
              </a:rPr>
              <a:t>for each </a:t>
            </a:r>
            <a:r>
              <a:rPr lang="en-US" sz="2800" dirty="0">
                <a:latin typeface="Arial" pitchFamily="34" charset="0"/>
                <a:cs typeface="Arial" pitchFamily="34" charset="0"/>
              </a:rPr>
              <a:t>school district to meet </a:t>
            </a:r>
            <a:r>
              <a:rPr lang="en-US" sz="2800" dirty="0" smtClean="0">
                <a:latin typeface="Arial" pitchFamily="34" charset="0"/>
                <a:cs typeface="Arial" pitchFamily="34" charset="0"/>
              </a:rPr>
              <a:t>the accountability scale of “Successful</a:t>
            </a:r>
            <a:r>
              <a:rPr lang="en-US" sz="2800" dirty="0" smtClean="0"/>
              <a:t>”</a:t>
            </a:r>
            <a:r>
              <a:rPr lang="en-US" sz="2800" dirty="0" smtClean="0">
                <a:latin typeface="Arial" pitchFamily="34" charset="0"/>
                <a:cs typeface="Arial" pitchFamily="34" charset="0"/>
              </a:rPr>
              <a:t> as </a:t>
            </a:r>
            <a:r>
              <a:rPr lang="en-US" sz="2800" dirty="0">
                <a:latin typeface="Arial" pitchFamily="34" charset="0"/>
                <a:cs typeface="Arial" pitchFamily="34" charset="0"/>
              </a:rPr>
              <a:t>established by the State Board of Education regardless of the school district’s </a:t>
            </a:r>
            <a:r>
              <a:rPr lang="en-US" sz="2800" dirty="0" smtClean="0">
                <a:latin typeface="Arial" pitchFamily="34" charset="0"/>
                <a:cs typeface="Arial" pitchFamily="34" charset="0"/>
              </a:rPr>
              <a:t>geographic </a:t>
            </a:r>
            <a:r>
              <a:rPr lang="en-US" sz="2800" dirty="0">
                <a:latin typeface="Arial" pitchFamily="34" charset="0"/>
                <a:cs typeface="Arial" pitchFamily="34" charset="0"/>
              </a:rPr>
              <a:t>location</a:t>
            </a:r>
            <a:r>
              <a:rPr lang="en-US" sz="2800" dirty="0" smtClean="0">
                <a:latin typeface="Arial" pitchFamily="34" charset="0"/>
                <a:cs typeface="Arial" pitchFamily="34" charset="0"/>
              </a:rPr>
              <a:t>. (37-151-7)</a:t>
            </a:r>
            <a:endParaRPr lang="en-US" sz="2800" dirty="0">
              <a:latin typeface="Arial" pitchFamily="34" charset="0"/>
              <a:cs typeface="Arial" pitchFamily="34" charset="0"/>
            </a:endParaRPr>
          </a:p>
        </p:txBody>
      </p:sp>
      <p:sp>
        <p:nvSpPr>
          <p:cNvPr id="7"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8"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9"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2</a:t>
            </a:fld>
            <a:endParaRPr lang="en-US" dirty="0"/>
          </a:p>
        </p:txBody>
      </p:sp>
    </p:spTree>
    <p:extLst>
      <p:ext uri="{BB962C8B-B14F-4D97-AF65-F5344CB8AC3E}">
        <p14:creationId xmlns:p14="http://schemas.microsoft.com/office/powerpoint/2010/main" val="178977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2451447139"/>
              </p:ext>
            </p:extLst>
          </p:nvPr>
        </p:nvGraphicFramePr>
        <p:xfrm>
          <a:off x="3958771" y="1259241"/>
          <a:ext cx="3495222" cy="2865120"/>
        </p:xfrm>
        <a:graphic>
          <a:graphicData uri="http://schemas.openxmlformats.org/drawingml/2006/table">
            <a:tbl>
              <a:tblPr firstRow="1" lastRow="1" bandRow="1">
                <a:tableStyleId>{5C22544A-7EE6-4342-B048-85BDC9FD1C3A}</a:tableStyleId>
              </a:tblPr>
              <a:tblGrid>
                <a:gridCol w="1886858"/>
                <a:gridCol w="1608364"/>
              </a:tblGrid>
              <a:tr h="370840">
                <a:tc>
                  <a:txBody>
                    <a:bodyPr/>
                    <a:lstStyle/>
                    <a:p>
                      <a:r>
                        <a:rPr lang="en-US" dirty="0" smtClean="0"/>
                        <a:t>Component</a:t>
                      </a:r>
                      <a:endParaRPr lang="en-US" dirty="0"/>
                    </a:p>
                  </a:txBody>
                  <a:tcPr marL="42754" marR="42754"/>
                </a:tc>
                <a:tc>
                  <a:txBody>
                    <a:bodyPr/>
                    <a:lstStyle/>
                    <a:p>
                      <a:pPr algn="ctr"/>
                      <a:r>
                        <a:rPr lang="en-US" dirty="0" smtClean="0"/>
                        <a:t>Amount</a:t>
                      </a:r>
                      <a:endParaRPr lang="en-US" dirty="0"/>
                    </a:p>
                  </a:txBody>
                  <a:tcPr marL="42754" marR="42754"/>
                </a:tc>
              </a:tr>
              <a:tr h="370840">
                <a:tc>
                  <a:txBody>
                    <a:bodyPr/>
                    <a:lstStyle/>
                    <a:p>
                      <a:r>
                        <a:rPr lang="en-US" dirty="0" smtClean="0"/>
                        <a:t>Instructional</a:t>
                      </a:r>
                    </a:p>
                  </a:txBody>
                  <a:tcPr marL="42754" marR="42754"/>
                </a:tc>
                <a:tc>
                  <a:txBody>
                    <a:bodyPr/>
                    <a:lstStyle/>
                    <a:p>
                      <a:r>
                        <a:rPr lang="en-US" dirty="0" smtClean="0"/>
                        <a:t>$ 3,456.92</a:t>
                      </a:r>
                      <a:endParaRPr lang="en-US" dirty="0"/>
                    </a:p>
                  </a:txBody>
                  <a:tcPr marL="42754" marR="42754"/>
                </a:tc>
              </a:tr>
              <a:tr h="370840">
                <a:tc>
                  <a:txBody>
                    <a:bodyPr/>
                    <a:lstStyle/>
                    <a:p>
                      <a:r>
                        <a:rPr lang="en-US" dirty="0" smtClean="0"/>
                        <a:t>Administrative</a:t>
                      </a:r>
                      <a:endParaRPr lang="en-US" dirty="0"/>
                    </a:p>
                  </a:txBody>
                  <a:tcPr marL="42754" marR="42754"/>
                </a:tc>
                <a:tc>
                  <a:txBody>
                    <a:bodyPr/>
                    <a:lstStyle/>
                    <a:p>
                      <a:r>
                        <a:rPr lang="en-US" dirty="0" smtClean="0"/>
                        <a:t>$ 1,149.13</a:t>
                      </a:r>
                      <a:endParaRPr lang="en-US" dirty="0"/>
                    </a:p>
                  </a:txBody>
                  <a:tcPr marL="42754" marR="42754"/>
                </a:tc>
              </a:tr>
              <a:tr h="370840">
                <a:tc>
                  <a:txBody>
                    <a:bodyPr/>
                    <a:lstStyle/>
                    <a:p>
                      <a:r>
                        <a:rPr lang="en-US" dirty="0" smtClean="0"/>
                        <a:t>Plant</a:t>
                      </a:r>
                      <a:r>
                        <a:rPr lang="en-US" baseline="0" dirty="0" smtClean="0"/>
                        <a:t> Operation &amp; Maintenance</a:t>
                      </a:r>
                      <a:endParaRPr lang="en-US" dirty="0"/>
                    </a:p>
                  </a:txBody>
                  <a:tcPr marL="42754" marR="42754"/>
                </a:tc>
                <a:tc>
                  <a:txBody>
                    <a:bodyPr/>
                    <a:lstStyle/>
                    <a:p>
                      <a:r>
                        <a:rPr lang="en-US" dirty="0" smtClean="0"/>
                        <a:t>$ </a:t>
                      </a:r>
                      <a:endParaRPr lang="en-US" dirty="0"/>
                    </a:p>
                  </a:txBody>
                  <a:tcPr marL="42754" marR="42754"/>
                </a:tc>
              </a:tr>
              <a:tr h="370840">
                <a:tc>
                  <a:txBody>
                    <a:bodyPr/>
                    <a:lstStyle/>
                    <a:p>
                      <a:r>
                        <a:rPr lang="en-US" dirty="0" smtClean="0"/>
                        <a:t>Ancillary</a:t>
                      </a:r>
                      <a:r>
                        <a:rPr lang="en-US" baseline="0" dirty="0" smtClean="0"/>
                        <a:t> Support</a:t>
                      </a:r>
                      <a:endParaRPr lang="en-US" dirty="0"/>
                    </a:p>
                  </a:txBody>
                  <a:tcPr marL="42754" marR="42754"/>
                </a:tc>
                <a:tc>
                  <a:txBody>
                    <a:bodyPr/>
                    <a:lstStyle/>
                    <a:p>
                      <a:r>
                        <a:rPr lang="en-US" dirty="0" smtClean="0"/>
                        <a:t>$ </a:t>
                      </a:r>
                      <a:endParaRPr lang="en-US" dirty="0"/>
                    </a:p>
                  </a:txBody>
                  <a:tcPr marL="42754" marR="42754"/>
                </a:tc>
              </a:tr>
              <a:tr h="370840">
                <a:tc>
                  <a:txBody>
                    <a:bodyPr/>
                    <a:lstStyle/>
                    <a:p>
                      <a:r>
                        <a:rPr lang="en-US" dirty="0" smtClean="0"/>
                        <a:t>Adjustments</a:t>
                      </a:r>
                      <a:endParaRPr lang="en-US" dirty="0"/>
                    </a:p>
                  </a:txBody>
                  <a:tcPr marL="42754" marR="42754"/>
                </a:tc>
                <a:tc>
                  <a:txBody>
                    <a:bodyPr/>
                    <a:lstStyle/>
                    <a:p>
                      <a:r>
                        <a:rPr lang="en-US" dirty="0" smtClean="0"/>
                        <a:t>$</a:t>
                      </a:r>
                      <a:r>
                        <a:rPr lang="en-US" baseline="0" dirty="0" smtClean="0"/>
                        <a:t> </a:t>
                      </a:r>
                      <a:endParaRPr lang="en-US" dirty="0"/>
                    </a:p>
                  </a:txBody>
                  <a:tcPr marL="42754" marR="42754"/>
                </a:tc>
              </a:tr>
              <a:tr h="370840">
                <a:tc>
                  <a:txBody>
                    <a:bodyPr/>
                    <a:lstStyle/>
                    <a:p>
                      <a:r>
                        <a:rPr lang="en-US" dirty="0" smtClean="0"/>
                        <a:t>Base Student</a:t>
                      </a:r>
                      <a:r>
                        <a:rPr lang="en-US" baseline="0" dirty="0" smtClean="0"/>
                        <a:t> Cost</a:t>
                      </a:r>
                      <a:endParaRPr lang="en-US" dirty="0"/>
                    </a:p>
                  </a:txBody>
                  <a:tcPr marL="42754" marR="42754"/>
                </a:tc>
                <a:tc>
                  <a:txBody>
                    <a:bodyPr/>
                    <a:lstStyle/>
                    <a:p>
                      <a:r>
                        <a:rPr lang="en-US" dirty="0" smtClean="0"/>
                        <a:t>$ 4,606.05</a:t>
                      </a:r>
                      <a:endParaRPr lang="en-US" dirty="0"/>
                    </a:p>
                  </a:txBody>
                  <a:tcPr marL="42754" marR="42754"/>
                </a:tc>
              </a:tr>
            </a:tbl>
          </a:graphicData>
        </a:graphic>
      </p:graphicFrame>
      <p:sp>
        <p:nvSpPr>
          <p:cNvPr id="7" name="Content Placeholder 6"/>
          <p:cNvSpPr>
            <a:spLocks noGrp="1"/>
          </p:cNvSpPr>
          <p:nvPr>
            <p:ph idx="14"/>
          </p:nvPr>
        </p:nvSpPr>
        <p:spPr/>
        <p:txBody>
          <a:bodyPr/>
          <a:lstStyle/>
          <a:p>
            <a:r>
              <a:rPr lang="en-US" dirty="0" smtClean="0"/>
              <a:t>Base Student Cost Formula</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2" name="Slide Number Placeholder 1"/>
          <p:cNvSpPr>
            <a:spLocks noGrp="1"/>
          </p:cNvSpPr>
          <p:nvPr>
            <p:ph type="sldNum" sz="quarter" idx="17"/>
          </p:nvPr>
        </p:nvSpPr>
        <p:spPr/>
        <p:txBody>
          <a:bodyPr/>
          <a:lstStyle/>
          <a:p>
            <a:fld id="{50DB4D3D-67B9-4C51-A973-4BF689DAD713}" type="slidenum">
              <a:rPr lang="en-US" smtClean="0"/>
              <a:t>20</a:t>
            </a:fld>
            <a:endParaRPr lang="en-US" dirty="0"/>
          </a:p>
        </p:txBody>
      </p:sp>
    </p:spTree>
    <p:extLst>
      <p:ext uri="{BB962C8B-B14F-4D97-AF65-F5344CB8AC3E}">
        <p14:creationId xmlns:p14="http://schemas.microsoft.com/office/powerpoint/2010/main" val="1069343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1176000" cy="2202086"/>
          </a:xfrm>
        </p:spPr>
        <p:txBody>
          <a:bodyPr/>
          <a:lstStyle/>
          <a:p>
            <a:r>
              <a:rPr lang="en-US" sz="2800" dirty="0" smtClean="0"/>
              <a:t>For a district to be selected as “Efficient”, they shall have a ratio of maintenance staff per 100,000 square feet of building space that </a:t>
            </a:r>
            <a:r>
              <a:rPr lang="en-US" sz="2800" dirty="0"/>
              <a:t>is between one standard deviation above the mean and two standard deviations below the mean of </a:t>
            </a:r>
            <a:r>
              <a:rPr lang="en-US" sz="2800" dirty="0" smtClean="0"/>
              <a:t>the statewide average</a:t>
            </a:r>
          </a:p>
          <a:p>
            <a:r>
              <a:rPr lang="en-US" sz="2800" dirty="0" smtClean="0"/>
              <a:t>Maintenance staff includes:</a:t>
            </a:r>
          </a:p>
          <a:p>
            <a:pPr marL="0" indent="0">
              <a:buNone/>
            </a:pPr>
            <a:endParaRPr lang="en-US" dirty="0" smtClean="0"/>
          </a:p>
          <a:p>
            <a:endParaRPr lang="en-US" dirty="0"/>
          </a:p>
        </p:txBody>
      </p:sp>
      <p:sp>
        <p:nvSpPr>
          <p:cNvPr id="3" name="Content Placeholder 2"/>
          <p:cNvSpPr>
            <a:spLocks noGrp="1"/>
          </p:cNvSpPr>
          <p:nvPr>
            <p:ph idx="13"/>
          </p:nvPr>
        </p:nvSpPr>
        <p:spPr>
          <a:xfrm>
            <a:off x="609600" y="3869871"/>
            <a:ext cx="10972800" cy="1363436"/>
          </a:xfrm>
        </p:spPr>
        <p:txBody>
          <a:bodyPr/>
          <a:lstStyle/>
          <a:p>
            <a:pPr>
              <a:buFont typeface="Wingdings" panose="05000000000000000000" pitchFamily="2" charset="2"/>
              <a:buChar char="ü"/>
            </a:pPr>
            <a:r>
              <a:rPr lang="en-US" sz="2400" dirty="0" smtClean="0"/>
              <a:t>Directors (511016, 511019)</a:t>
            </a:r>
          </a:p>
          <a:p>
            <a:pPr>
              <a:buFont typeface="Wingdings" panose="05000000000000000000" pitchFamily="2" charset="2"/>
              <a:buChar char="ü"/>
            </a:pPr>
            <a:r>
              <a:rPr lang="en-US" sz="2400" dirty="0" smtClean="0"/>
              <a:t>Supervisors (751007, 751028)</a:t>
            </a:r>
          </a:p>
          <a:p>
            <a:pPr>
              <a:buFont typeface="Wingdings" panose="05000000000000000000" pitchFamily="2" charset="2"/>
              <a:buChar char="ü"/>
            </a:pPr>
            <a:r>
              <a:rPr lang="en-US" sz="2400" dirty="0" smtClean="0"/>
              <a:t>Workers (751026, 751027, 751029)</a:t>
            </a:r>
            <a:endParaRPr lang="en-US" sz="2400" dirty="0"/>
          </a:p>
        </p:txBody>
      </p:sp>
      <p:sp>
        <p:nvSpPr>
          <p:cNvPr id="7" name="Content Placeholder 6"/>
          <p:cNvSpPr>
            <a:spLocks noGrp="1"/>
          </p:cNvSpPr>
          <p:nvPr>
            <p:ph idx="14"/>
          </p:nvPr>
        </p:nvSpPr>
        <p:spPr>
          <a:xfrm>
            <a:off x="3555999" y="54864"/>
            <a:ext cx="7261679" cy="1066800"/>
          </a:xfrm>
        </p:spPr>
        <p:txBody>
          <a:bodyPr/>
          <a:lstStyle/>
          <a:p>
            <a:r>
              <a:rPr lang="en-US" dirty="0" smtClean="0"/>
              <a:t>Plant Maintenance Efficiency Screen Part I </a:t>
            </a:r>
            <a:r>
              <a:rPr lang="en-US" dirty="0"/>
              <a:t>–</a:t>
            </a:r>
            <a:r>
              <a:rPr lang="en-US" dirty="0" smtClean="0"/>
              <a:t> Staffing Ratio</a:t>
            </a:r>
            <a:endParaRPr lang="en-US" dirty="0"/>
          </a:p>
        </p:txBody>
      </p:sp>
      <p:sp>
        <p:nvSpPr>
          <p:cNvPr id="4" name="Date Placeholder 3"/>
          <p:cNvSpPr>
            <a:spLocks noGrp="1"/>
          </p:cNvSpPr>
          <p:nvPr>
            <p:ph type="dt" sz="half" idx="15"/>
          </p:nvPr>
        </p:nvSpPr>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5" name="Footer Placeholder 4"/>
          <p:cNvSpPr>
            <a:spLocks noGrp="1"/>
          </p:cNvSpPr>
          <p:nvPr>
            <p:ph type="ftr" sz="quarter" idx="16"/>
          </p:nvPr>
        </p:nvSpPr>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Slide Number Placeholder 7"/>
          <p:cNvSpPr>
            <a:spLocks noGrp="1"/>
          </p:cNvSpPr>
          <p:nvPr>
            <p:ph type="sldNum" sz="quarter" idx="17"/>
          </p:nvPr>
        </p:nvSpPr>
        <p:spPr/>
        <p:txBody>
          <a:bodyPr/>
          <a:lstStyle/>
          <a:p>
            <a:fld id="{50DB4D3D-67B9-4C51-A973-4BF689DAD713}" type="slidenum">
              <a:rPr lang="en-US" smtClean="0"/>
              <a:t>21</a:t>
            </a:fld>
            <a:endParaRPr lang="en-US" dirty="0"/>
          </a:p>
        </p:txBody>
      </p:sp>
    </p:spTree>
    <p:extLst>
      <p:ext uri="{BB962C8B-B14F-4D97-AF65-F5344CB8AC3E}">
        <p14:creationId xmlns:p14="http://schemas.microsoft.com/office/powerpoint/2010/main" val="1046093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0750811"/>
              </p:ext>
            </p:extLst>
          </p:nvPr>
        </p:nvGraphicFramePr>
        <p:xfrm>
          <a:off x="3676650" y="1196513"/>
          <a:ext cx="4838699" cy="5004708"/>
        </p:xfrm>
        <a:graphic>
          <a:graphicData uri="http://schemas.openxmlformats.org/drawingml/2006/table">
            <a:tbl>
              <a:tblPr firstRow="1" lastRow="1" bandRow="1">
                <a:tableStyleId>{5C22544A-7EE6-4342-B048-85BDC9FD1C3A}</a:tableStyleId>
              </a:tblPr>
              <a:tblGrid>
                <a:gridCol w="895350"/>
                <a:gridCol w="1608364"/>
                <a:gridCol w="930728"/>
                <a:gridCol w="1404257"/>
              </a:tblGrid>
              <a:tr h="370840">
                <a:tc>
                  <a:txBody>
                    <a:bodyPr/>
                    <a:lstStyle/>
                    <a:p>
                      <a:r>
                        <a:rPr lang="en-US" dirty="0" smtClean="0"/>
                        <a:t>District No</a:t>
                      </a:r>
                      <a:endParaRPr lang="en-US" dirty="0"/>
                    </a:p>
                  </a:txBody>
                  <a:tcPr/>
                </a:tc>
                <a:tc>
                  <a:txBody>
                    <a:bodyPr/>
                    <a:lstStyle/>
                    <a:p>
                      <a:pPr algn="ctr"/>
                      <a:r>
                        <a:rPr lang="en-US" dirty="0" smtClean="0"/>
                        <a:t>District Name</a:t>
                      </a:r>
                      <a:endParaRPr lang="en-US" dirty="0"/>
                    </a:p>
                  </a:txBody>
                  <a:tcPr/>
                </a:tc>
                <a:tc>
                  <a:txBody>
                    <a:bodyPr/>
                    <a:lstStyle/>
                    <a:p>
                      <a:pPr algn="ctr"/>
                      <a:r>
                        <a:rPr lang="en-US" dirty="0" smtClean="0"/>
                        <a:t>2015 Official</a:t>
                      </a:r>
                      <a:r>
                        <a:rPr lang="en-US" baseline="0" dirty="0" smtClean="0"/>
                        <a:t> Grade</a:t>
                      </a:r>
                      <a:endParaRPr lang="en-US" dirty="0"/>
                    </a:p>
                  </a:txBody>
                  <a:tcPr/>
                </a:tc>
                <a:tc>
                  <a:txBody>
                    <a:bodyPr/>
                    <a:lstStyle/>
                    <a:p>
                      <a:pPr algn="ctr"/>
                      <a:r>
                        <a:rPr lang="en-US" dirty="0" smtClean="0"/>
                        <a:t>Plant</a:t>
                      </a:r>
                      <a:r>
                        <a:rPr lang="en-US" baseline="0" dirty="0" smtClean="0"/>
                        <a:t> Staff</a:t>
                      </a:r>
                      <a:r>
                        <a:rPr lang="en-US" dirty="0" smtClean="0"/>
                        <a:t> Efficient</a:t>
                      </a:r>
                      <a:r>
                        <a:rPr lang="en-US" baseline="0" dirty="0" smtClean="0"/>
                        <a:t> District</a:t>
                      </a:r>
                      <a:endParaRPr lang="en-US" dirty="0"/>
                    </a:p>
                  </a:txBody>
                  <a:tcPr/>
                </a:tc>
              </a:tr>
              <a:tr h="370840">
                <a:tc>
                  <a:txBody>
                    <a:bodyPr/>
                    <a:lstStyle/>
                    <a:p>
                      <a:r>
                        <a:rPr lang="en-US" dirty="0" smtClean="0"/>
                        <a:t>1005</a:t>
                      </a:r>
                    </a:p>
                  </a:txBody>
                  <a:tcPr/>
                </a:tc>
                <a:tc>
                  <a:txBody>
                    <a:bodyPr/>
                    <a:lstStyle/>
                    <a:p>
                      <a:r>
                        <a:rPr lang="en-US" dirty="0" smtClean="0"/>
                        <a:t>A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1015</a:t>
                      </a:r>
                      <a:endParaRPr lang="en-US" dirty="0"/>
                    </a:p>
                  </a:txBody>
                  <a:tcPr/>
                </a:tc>
                <a:tc>
                  <a:txBody>
                    <a:bodyPr/>
                    <a:lstStyle/>
                    <a:p>
                      <a:r>
                        <a:rPr lang="en-US" dirty="0" smtClean="0"/>
                        <a:t>B Consolidated</a:t>
                      </a:r>
                      <a:endParaRPr lang="en-US" dirty="0"/>
                    </a:p>
                  </a:txBody>
                  <a:tcPr/>
                </a:tc>
                <a:tc>
                  <a:txBody>
                    <a:bodyPr/>
                    <a:lstStyle/>
                    <a:p>
                      <a:pPr algn="ctr"/>
                      <a:r>
                        <a:rPr lang="en-US" dirty="0" smtClean="0"/>
                        <a:t>A</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1025</a:t>
                      </a:r>
                      <a:endParaRPr lang="en-US" dirty="0"/>
                    </a:p>
                  </a:txBody>
                  <a:tcPr/>
                </a:tc>
                <a:tc>
                  <a:txBody>
                    <a:bodyPr/>
                    <a:lstStyle/>
                    <a:p>
                      <a:r>
                        <a:rPr lang="en-US" dirty="0" smtClean="0"/>
                        <a:t>C Municipal</a:t>
                      </a:r>
                      <a:endParaRPr lang="en-US" dirty="0"/>
                    </a:p>
                  </a:txBody>
                  <a:tcPr/>
                </a:tc>
                <a:tc>
                  <a:txBody>
                    <a:bodyPr/>
                    <a:lstStyle/>
                    <a:p>
                      <a:pPr algn="ctr"/>
                      <a:r>
                        <a:rPr lang="en-US" dirty="0" smtClean="0"/>
                        <a:t>D</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1035</a:t>
                      </a:r>
                      <a:endParaRPr lang="en-US" dirty="0"/>
                    </a:p>
                  </a:txBody>
                  <a:tcPr/>
                </a:tc>
                <a:tc>
                  <a:txBody>
                    <a:bodyPr/>
                    <a:lstStyle/>
                    <a:p>
                      <a:r>
                        <a:rPr lang="en-US" dirty="0" smtClean="0"/>
                        <a:t>D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1045</a:t>
                      </a:r>
                      <a:endParaRPr lang="en-US" dirty="0"/>
                    </a:p>
                  </a:txBody>
                  <a:tcPr/>
                </a:tc>
                <a:tc>
                  <a:txBody>
                    <a:bodyPr/>
                    <a:lstStyle/>
                    <a:p>
                      <a:r>
                        <a:rPr lang="en-US" dirty="0" smtClean="0"/>
                        <a:t>E County</a:t>
                      </a:r>
                      <a:endParaRPr lang="en-US" dirty="0"/>
                    </a:p>
                  </a:txBody>
                  <a:tcPr/>
                </a:tc>
                <a:tc>
                  <a:txBody>
                    <a:bodyPr/>
                    <a:lstStyle/>
                    <a:p>
                      <a:pPr algn="ctr"/>
                      <a:r>
                        <a:rPr lang="en-US" dirty="0" smtClean="0"/>
                        <a:t>B</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1055</a:t>
                      </a:r>
                      <a:endParaRPr lang="en-US" dirty="0"/>
                    </a:p>
                  </a:txBody>
                  <a:tcPr/>
                </a:tc>
                <a:tc>
                  <a:txBody>
                    <a:bodyPr/>
                    <a:lstStyle/>
                    <a:p>
                      <a:r>
                        <a:rPr lang="en-US" dirty="0" smtClean="0"/>
                        <a:t>F City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1065</a:t>
                      </a:r>
                      <a:endParaRPr lang="en-US" dirty="0"/>
                    </a:p>
                  </a:txBody>
                  <a:tcPr/>
                </a:tc>
                <a:tc>
                  <a:txBody>
                    <a:bodyPr/>
                    <a:lstStyle/>
                    <a:p>
                      <a:r>
                        <a:rPr lang="en-US" dirty="0" smtClean="0"/>
                        <a:t>G County</a:t>
                      </a:r>
                      <a:endParaRPr lang="en-US" dirty="0"/>
                    </a:p>
                  </a:txBody>
                  <a:tcPr/>
                </a:tc>
                <a:tc>
                  <a:txBody>
                    <a:bodyPr/>
                    <a:lstStyle/>
                    <a:p>
                      <a:pPr algn="ctr"/>
                      <a:r>
                        <a:rPr lang="en-US" dirty="0" smtClean="0"/>
                        <a:t>C</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r>
              <a:tr h="370840">
                <a:tc>
                  <a:txBody>
                    <a:bodyPr/>
                    <a:lstStyle/>
                    <a:p>
                      <a:r>
                        <a:rPr lang="en-US" dirty="0" smtClean="0"/>
                        <a:t>1075</a:t>
                      </a:r>
                      <a:endParaRPr lang="en-US" dirty="0"/>
                    </a:p>
                  </a:txBody>
                  <a:tcPr/>
                </a:tc>
                <a:tc>
                  <a:txBody>
                    <a:bodyPr/>
                    <a:lstStyle/>
                    <a:p>
                      <a:r>
                        <a:rPr lang="en-US" dirty="0" smtClean="0"/>
                        <a:t>H Consolidated</a:t>
                      </a:r>
                      <a:endParaRPr lang="en-US" dirty="0"/>
                    </a:p>
                  </a:txBody>
                  <a:tcPr/>
                </a:tc>
                <a:tc>
                  <a:txBody>
                    <a:bodyPr/>
                    <a:lstStyle/>
                    <a:p>
                      <a:pPr algn="ctr"/>
                      <a:r>
                        <a:rPr lang="en-US" dirty="0" smtClean="0"/>
                        <a:t>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r>
              <a:tr h="370840">
                <a:tc>
                  <a:txBody>
                    <a:bodyPr/>
                    <a:lstStyle/>
                    <a:p>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1095</a:t>
                      </a:r>
                      <a:endParaRPr lang="en-US" dirty="0"/>
                    </a:p>
                  </a:txBody>
                  <a:tcPr/>
                </a:tc>
                <a:tc>
                  <a:txBody>
                    <a:bodyPr/>
                    <a:lstStyle/>
                    <a:p>
                      <a:r>
                        <a:rPr lang="en-US" dirty="0" smtClean="0"/>
                        <a:t>K County</a:t>
                      </a:r>
                      <a:endParaRPr lang="en-US" dirty="0"/>
                    </a:p>
                  </a:txBody>
                  <a:tcPr/>
                </a:tc>
                <a:tc>
                  <a:txBody>
                    <a:bodyPr/>
                    <a:lstStyle/>
                    <a:p>
                      <a:pPr algn="ctr"/>
                      <a:r>
                        <a:rPr lang="en-US" dirty="0" smtClean="0"/>
                        <a:t>C</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r>
              <a:tr h="381908">
                <a:tc>
                  <a:txBody>
                    <a:bodyPr/>
                    <a:lstStyle/>
                    <a:p>
                      <a:endParaRPr lang="en-US" dirty="0"/>
                    </a:p>
                  </a:txBody>
                  <a:tcPr/>
                </a:tc>
                <a:tc>
                  <a:txBody>
                    <a:bodyPr/>
                    <a:lstStyle/>
                    <a:p>
                      <a:r>
                        <a:rPr lang="en-US" dirty="0" smtClean="0"/>
                        <a:t>10 districts</a:t>
                      </a:r>
                      <a:endParaRPr lang="en-US" dirty="0"/>
                    </a:p>
                  </a:txBody>
                  <a:tcPr/>
                </a:tc>
                <a:tc>
                  <a:txBody>
                    <a:bodyPr/>
                    <a:lstStyle/>
                    <a:p>
                      <a:endParaRPr lang="en-US" dirty="0"/>
                    </a:p>
                  </a:txBody>
                  <a:tcPr/>
                </a:tc>
                <a:tc>
                  <a:txBody>
                    <a:bodyPr/>
                    <a:lstStyle/>
                    <a:p>
                      <a:pPr algn="ctr"/>
                      <a:r>
                        <a:rPr lang="en-US" dirty="0" smtClean="0"/>
                        <a:t>9</a:t>
                      </a:r>
                      <a:endParaRPr lang="en-US" dirty="0"/>
                    </a:p>
                  </a:txBody>
                  <a:tcPr/>
                </a:tc>
              </a:tr>
            </a:tbl>
          </a:graphicData>
        </a:graphic>
      </p:graphicFrame>
      <p:sp>
        <p:nvSpPr>
          <p:cNvPr id="3" name="Content Placeholder 2"/>
          <p:cNvSpPr>
            <a:spLocks noGrp="1"/>
          </p:cNvSpPr>
          <p:nvPr>
            <p:ph idx="13"/>
          </p:nvPr>
        </p:nvSpPr>
        <p:spPr>
          <a:xfrm>
            <a:off x="3556000" y="51816"/>
            <a:ext cx="7302500" cy="1154680"/>
          </a:xfrm>
        </p:spPr>
        <p:txBody>
          <a:bodyPr/>
          <a:lstStyle/>
          <a:p>
            <a:r>
              <a:rPr lang="en-US" dirty="0" smtClean="0"/>
              <a:t>Plant Maintenance Efficiency  </a:t>
            </a:r>
          </a:p>
          <a:p>
            <a:r>
              <a:rPr lang="en-US" dirty="0"/>
              <a:t>Part I – </a:t>
            </a:r>
            <a:r>
              <a:rPr lang="en-US" dirty="0" smtClean="0"/>
              <a:t>Staffing Ratio</a:t>
            </a:r>
          </a:p>
          <a:p>
            <a:endParaRPr lang="en-US" dirty="0"/>
          </a:p>
        </p:txBody>
      </p:sp>
      <p:sp>
        <p:nvSpPr>
          <p:cNvPr id="5"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2" name="Slide Number Placeholder 1"/>
          <p:cNvSpPr>
            <a:spLocks noGrp="1"/>
          </p:cNvSpPr>
          <p:nvPr>
            <p:ph type="sldNum" sz="quarter" idx="16"/>
          </p:nvPr>
        </p:nvSpPr>
        <p:spPr/>
        <p:txBody>
          <a:bodyPr/>
          <a:lstStyle/>
          <a:p>
            <a:fld id="{50DB4D3D-67B9-4C51-A973-4BF689DAD713}" type="slidenum">
              <a:rPr lang="en-US" smtClean="0"/>
              <a:t>22</a:t>
            </a:fld>
            <a:endParaRPr lang="en-US" dirty="0"/>
          </a:p>
        </p:txBody>
      </p:sp>
    </p:spTree>
    <p:extLst>
      <p:ext uri="{BB962C8B-B14F-4D97-AF65-F5344CB8AC3E}">
        <p14:creationId xmlns:p14="http://schemas.microsoft.com/office/powerpoint/2010/main" val="3288262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24645"/>
            <a:ext cx="11176000" cy="4727120"/>
          </a:xfrm>
        </p:spPr>
        <p:txBody>
          <a:bodyPr/>
          <a:lstStyle/>
          <a:p>
            <a:r>
              <a:rPr lang="en-US" sz="2800" dirty="0" smtClean="0"/>
              <a:t>For a district to be selected as “Efficient”, they shall have a ratio of maintenance expenditures per 100,000 square feet of building space that </a:t>
            </a:r>
            <a:r>
              <a:rPr lang="en-US" sz="2800" dirty="0"/>
              <a:t>is between one standard deviation above the mean and two standard deviations below the mean of </a:t>
            </a:r>
            <a:r>
              <a:rPr lang="en-US" sz="2800" dirty="0" smtClean="0"/>
              <a:t>the statewide average</a:t>
            </a:r>
          </a:p>
          <a:p>
            <a:r>
              <a:rPr lang="en-US" sz="2800" dirty="0"/>
              <a:t>Costs from the second preceding year are divided by the latest available months 1-9 ADA.</a:t>
            </a:r>
          </a:p>
          <a:p>
            <a:r>
              <a:rPr lang="en-US" sz="2800" dirty="0"/>
              <a:t>Costs are pulled from the following codes</a:t>
            </a:r>
            <a:r>
              <a:rPr lang="en-US" sz="2800" dirty="0" smtClean="0"/>
              <a:t>:</a:t>
            </a:r>
          </a:p>
          <a:p>
            <a:pPr lvl="1"/>
            <a:r>
              <a:rPr lang="en-US" sz="2400" dirty="0" smtClean="0"/>
              <a:t>Fund 1120 / Functions 2600-2699 / Objects 100-699 and 800-999</a:t>
            </a:r>
          </a:p>
          <a:p>
            <a:pPr lvl="1"/>
            <a:r>
              <a:rPr lang="en-US" sz="2400" dirty="0" smtClean="0"/>
              <a:t>Fund 2711 / </a:t>
            </a:r>
            <a:r>
              <a:rPr lang="en-US" sz="2400" dirty="0"/>
              <a:t>Functions 2600-2699 / Objects 100-699 and 800-999</a:t>
            </a:r>
          </a:p>
          <a:p>
            <a:pPr lvl="1"/>
            <a:r>
              <a:rPr lang="en-US" sz="2400" dirty="0"/>
              <a:t>Fund 2430 / Functions 2600-2699 / Objects 100-699 and </a:t>
            </a:r>
            <a:r>
              <a:rPr lang="en-US" sz="2400" dirty="0" smtClean="0"/>
              <a:t>800-999</a:t>
            </a:r>
            <a:endParaRPr lang="en-US" dirty="0" smtClean="0"/>
          </a:p>
          <a:p>
            <a:endParaRPr lang="en-US" dirty="0"/>
          </a:p>
        </p:txBody>
      </p:sp>
      <p:sp>
        <p:nvSpPr>
          <p:cNvPr id="7" name="Content Placeholder 6"/>
          <p:cNvSpPr>
            <a:spLocks noGrp="1"/>
          </p:cNvSpPr>
          <p:nvPr>
            <p:ph idx="14"/>
          </p:nvPr>
        </p:nvSpPr>
        <p:spPr>
          <a:xfrm>
            <a:off x="3556000" y="54864"/>
            <a:ext cx="7302500" cy="1066800"/>
          </a:xfrm>
        </p:spPr>
        <p:txBody>
          <a:bodyPr/>
          <a:lstStyle/>
          <a:p>
            <a:r>
              <a:rPr lang="en-US" dirty="0" smtClean="0"/>
              <a:t>Plant Maintenance Efficiency Screen Part II </a:t>
            </a:r>
            <a:r>
              <a:rPr lang="en-US" dirty="0"/>
              <a:t>– </a:t>
            </a:r>
            <a:r>
              <a:rPr lang="en-US" dirty="0" smtClean="0"/>
              <a:t>Costs</a:t>
            </a:r>
            <a:endParaRPr lang="en-US" dirty="0"/>
          </a:p>
        </p:txBody>
      </p:sp>
      <p:sp>
        <p:nvSpPr>
          <p:cNvPr id="4" name="Date Placeholder 3"/>
          <p:cNvSpPr>
            <a:spLocks noGrp="1"/>
          </p:cNvSpPr>
          <p:nvPr>
            <p:ph type="dt" sz="half" idx="15"/>
          </p:nvPr>
        </p:nvSpPr>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5" name="Footer Placeholder 4"/>
          <p:cNvSpPr>
            <a:spLocks noGrp="1"/>
          </p:cNvSpPr>
          <p:nvPr>
            <p:ph type="ftr" sz="quarter" idx="16"/>
          </p:nvPr>
        </p:nvSpPr>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3" name="Slide Number Placeholder 2"/>
          <p:cNvSpPr>
            <a:spLocks noGrp="1"/>
          </p:cNvSpPr>
          <p:nvPr>
            <p:ph type="sldNum" sz="quarter" idx="17"/>
          </p:nvPr>
        </p:nvSpPr>
        <p:spPr/>
        <p:txBody>
          <a:bodyPr/>
          <a:lstStyle/>
          <a:p>
            <a:fld id="{50DB4D3D-67B9-4C51-A973-4BF689DAD713}" type="slidenum">
              <a:rPr lang="en-US" smtClean="0"/>
              <a:t>23</a:t>
            </a:fld>
            <a:endParaRPr lang="en-US" dirty="0"/>
          </a:p>
        </p:txBody>
      </p:sp>
    </p:spTree>
    <p:extLst>
      <p:ext uri="{BB962C8B-B14F-4D97-AF65-F5344CB8AC3E}">
        <p14:creationId xmlns:p14="http://schemas.microsoft.com/office/powerpoint/2010/main" val="3701164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45324919"/>
              </p:ext>
            </p:extLst>
          </p:nvPr>
        </p:nvGraphicFramePr>
        <p:xfrm>
          <a:off x="609600" y="1213584"/>
          <a:ext cx="8714016" cy="4663440"/>
        </p:xfrm>
        <a:graphic>
          <a:graphicData uri="http://schemas.openxmlformats.org/drawingml/2006/table">
            <a:tbl>
              <a:tblPr firstRow="1" lastRow="1" bandRow="1">
                <a:tableStyleId>{5C22544A-7EE6-4342-B048-85BDC9FD1C3A}</a:tableStyleId>
              </a:tblPr>
              <a:tblGrid>
                <a:gridCol w="1098433"/>
                <a:gridCol w="1973173"/>
                <a:gridCol w="1722771"/>
                <a:gridCol w="1953142"/>
                <a:gridCol w="1966497"/>
              </a:tblGrid>
              <a:tr h="586465">
                <a:tc>
                  <a:txBody>
                    <a:bodyPr/>
                    <a:lstStyle/>
                    <a:p>
                      <a:r>
                        <a:rPr lang="en-US" dirty="0" smtClean="0"/>
                        <a:t>District No</a:t>
                      </a:r>
                      <a:endParaRPr lang="en-US" dirty="0"/>
                    </a:p>
                  </a:txBody>
                  <a:tcPr/>
                </a:tc>
                <a:tc>
                  <a:txBody>
                    <a:bodyPr/>
                    <a:lstStyle/>
                    <a:p>
                      <a:pPr algn="ctr"/>
                      <a:r>
                        <a:rPr lang="en-US" dirty="0" smtClean="0"/>
                        <a:t>District Name</a:t>
                      </a:r>
                      <a:endParaRPr lang="en-US" dirty="0"/>
                    </a:p>
                  </a:txBody>
                  <a:tcPr/>
                </a:tc>
                <a:tc>
                  <a:txBody>
                    <a:bodyPr/>
                    <a:lstStyle/>
                    <a:p>
                      <a:pPr algn="ctr"/>
                      <a:r>
                        <a:rPr lang="en-US" dirty="0" smtClean="0"/>
                        <a:t>Plant</a:t>
                      </a:r>
                      <a:r>
                        <a:rPr lang="en-US" baseline="0" dirty="0" smtClean="0"/>
                        <a:t> Staff</a:t>
                      </a:r>
                      <a:r>
                        <a:rPr lang="en-US" dirty="0" smtClean="0"/>
                        <a:t> Efficient</a:t>
                      </a:r>
                      <a:r>
                        <a:rPr lang="en-US" baseline="0" dirty="0" smtClean="0"/>
                        <a:t> District</a:t>
                      </a:r>
                      <a:endParaRPr lang="en-US" dirty="0"/>
                    </a:p>
                  </a:txBody>
                  <a:tcPr/>
                </a:tc>
                <a:tc>
                  <a:txBody>
                    <a:bodyPr/>
                    <a:lstStyle/>
                    <a:p>
                      <a:pPr algn="ctr"/>
                      <a:r>
                        <a:rPr lang="en-US" dirty="0" smtClean="0"/>
                        <a:t>Plant Cost Efficient District</a:t>
                      </a:r>
                      <a:endParaRPr lang="en-US" dirty="0"/>
                    </a:p>
                  </a:txBody>
                  <a:tcPr/>
                </a:tc>
                <a:tc>
                  <a:txBody>
                    <a:bodyPr/>
                    <a:lstStyle/>
                    <a:p>
                      <a:pPr algn="ctr"/>
                      <a:r>
                        <a:rPr lang="en-US" dirty="0" smtClean="0"/>
                        <a:t>Plant Staff &amp; Cost Efficient District</a:t>
                      </a:r>
                      <a:endParaRPr lang="en-US" dirty="0"/>
                    </a:p>
                  </a:txBody>
                  <a:tcPr/>
                </a:tc>
              </a:tr>
              <a:tr h="335123">
                <a:tc>
                  <a:txBody>
                    <a:bodyPr/>
                    <a:lstStyle/>
                    <a:p>
                      <a:r>
                        <a:rPr lang="en-US" dirty="0" smtClean="0"/>
                        <a:t>1005</a:t>
                      </a:r>
                    </a:p>
                  </a:txBody>
                  <a:tcPr/>
                </a:tc>
                <a:tc>
                  <a:txBody>
                    <a:bodyPr/>
                    <a:lstStyle/>
                    <a:p>
                      <a:r>
                        <a:rPr lang="en-US" dirty="0" smtClean="0"/>
                        <a:t>A County</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r>
              <a:tr h="335123">
                <a:tc>
                  <a:txBody>
                    <a:bodyPr/>
                    <a:lstStyle/>
                    <a:p>
                      <a:r>
                        <a:rPr lang="en-US" dirty="0" smtClean="0"/>
                        <a:t>1015</a:t>
                      </a:r>
                      <a:endParaRPr lang="en-US" dirty="0"/>
                    </a:p>
                  </a:txBody>
                  <a:tcPr/>
                </a:tc>
                <a:tc>
                  <a:txBody>
                    <a:bodyPr/>
                    <a:lstStyle/>
                    <a:p>
                      <a:r>
                        <a:rPr lang="en-US" dirty="0" smtClean="0"/>
                        <a:t>B Consolidated</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35123">
                <a:tc>
                  <a:txBody>
                    <a:bodyPr/>
                    <a:lstStyle/>
                    <a:p>
                      <a:r>
                        <a:rPr lang="en-US" dirty="0" smtClean="0"/>
                        <a:t>1025</a:t>
                      </a:r>
                      <a:endParaRPr lang="en-US" dirty="0"/>
                    </a:p>
                  </a:txBody>
                  <a:tcPr/>
                </a:tc>
                <a:tc>
                  <a:txBody>
                    <a:bodyPr/>
                    <a:lstStyle/>
                    <a:p>
                      <a:r>
                        <a:rPr lang="en-US" dirty="0" smtClean="0"/>
                        <a:t>C Municipal</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35123">
                <a:tc>
                  <a:txBody>
                    <a:bodyPr/>
                    <a:lstStyle/>
                    <a:p>
                      <a:r>
                        <a:rPr lang="en-US" dirty="0" smtClean="0"/>
                        <a:t>1035</a:t>
                      </a:r>
                      <a:endParaRPr lang="en-US" dirty="0"/>
                    </a:p>
                  </a:txBody>
                  <a:tcPr/>
                </a:tc>
                <a:tc>
                  <a:txBody>
                    <a:bodyPr/>
                    <a:lstStyle/>
                    <a:p>
                      <a:r>
                        <a:rPr lang="en-US" dirty="0" smtClean="0"/>
                        <a:t>D Public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35123">
                <a:tc>
                  <a:txBody>
                    <a:bodyPr/>
                    <a:lstStyle/>
                    <a:p>
                      <a:r>
                        <a:rPr lang="en-US" dirty="0" smtClean="0"/>
                        <a:t>1045</a:t>
                      </a:r>
                      <a:endParaRPr lang="en-US" dirty="0"/>
                    </a:p>
                  </a:txBody>
                  <a:tcPr/>
                </a:tc>
                <a:tc>
                  <a:txBody>
                    <a:bodyPr/>
                    <a:lstStyle/>
                    <a:p>
                      <a:r>
                        <a:rPr lang="en-US" dirty="0" smtClean="0"/>
                        <a:t>E County</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35123">
                <a:tc>
                  <a:txBody>
                    <a:bodyPr/>
                    <a:lstStyle/>
                    <a:p>
                      <a:r>
                        <a:rPr lang="en-US" dirty="0" smtClean="0"/>
                        <a:t>1055</a:t>
                      </a:r>
                      <a:endParaRPr lang="en-US" dirty="0"/>
                    </a:p>
                  </a:txBody>
                  <a:tcPr/>
                </a:tc>
                <a:tc>
                  <a:txBody>
                    <a:bodyPr/>
                    <a:lstStyle/>
                    <a:p>
                      <a:r>
                        <a:rPr lang="en-US" dirty="0" smtClean="0"/>
                        <a:t>F City</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35123">
                <a:tc>
                  <a:txBody>
                    <a:bodyPr/>
                    <a:lstStyle/>
                    <a:p>
                      <a:r>
                        <a:rPr lang="en-US" dirty="0" smtClean="0"/>
                        <a:t>1065</a:t>
                      </a:r>
                      <a:endParaRPr lang="en-US" dirty="0"/>
                    </a:p>
                  </a:txBody>
                  <a:tcPr/>
                </a:tc>
                <a:tc>
                  <a:txBody>
                    <a:bodyPr/>
                    <a:lstStyle/>
                    <a:p>
                      <a:r>
                        <a:rPr lang="en-US" dirty="0" smtClean="0"/>
                        <a:t>G County</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False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False</a:t>
                      </a:r>
                    </a:p>
                  </a:txBody>
                  <a:tcPr/>
                </a:tc>
              </a:tr>
              <a:tr h="335123">
                <a:tc>
                  <a:txBody>
                    <a:bodyPr/>
                    <a:lstStyle/>
                    <a:p>
                      <a:r>
                        <a:rPr lang="en-US" dirty="0" smtClean="0"/>
                        <a:t>1075</a:t>
                      </a:r>
                      <a:endParaRPr lang="en-US" dirty="0"/>
                    </a:p>
                  </a:txBody>
                  <a:tcPr/>
                </a:tc>
                <a:tc>
                  <a:txBody>
                    <a:bodyPr/>
                    <a:lstStyle/>
                    <a:p>
                      <a:r>
                        <a:rPr lang="en-US" dirty="0" smtClean="0"/>
                        <a:t>H Consolidated</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r>
              <a:tr h="335123">
                <a:tc>
                  <a:txBody>
                    <a:bodyPr/>
                    <a:lstStyle/>
                    <a:p>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35123">
                <a:tc>
                  <a:txBody>
                    <a:bodyPr/>
                    <a:lstStyle/>
                    <a:p>
                      <a:r>
                        <a:rPr lang="en-US" dirty="0" smtClean="0"/>
                        <a:t>1095</a:t>
                      </a:r>
                      <a:endParaRPr lang="en-US" dirty="0"/>
                    </a:p>
                  </a:txBody>
                  <a:tcPr/>
                </a:tc>
                <a:tc>
                  <a:txBody>
                    <a:bodyPr/>
                    <a:lstStyle/>
                    <a:p>
                      <a:r>
                        <a:rPr lang="en-US" dirty="0" smtClean="0"/>
                        <a:t>K County</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r>
              <a:tr h="335123">
                <a:tc>
                  <a:txBody>
                    <a:bodyPr/>
                    <a:lstStyle/>
                    <a:p>
                      <a:endParaRPr lang="en-US" dirty="0"/>
                    </a:p>
                  </a:txBody>
                  <a:tcPr/>
                </a:tc>
                <a:tc>
                  <a:txBody>
                    <a:bodyPr/>
                    <a:lstStyle/>
                    <a:p>
                      <a:r>
                        <a:rPr lang="en-US" dirty="0" smtClean="0"/>
                        <a:t>10 districts</a:t>
                      </a:r>
                      <a:endParaRPr lang="en-US" dirty="0"/>
                    </a:p>
                  </a:txBody>
                  <a:tcPr/>
                </a:tc>
                <a:tc>
                  <a:txBody>
                    <a:bodyPr/>
                    <a:lstStyle/>
                    <a:p>
                      <a:pPr algn="ctr"/>
                      <a:r>
                        <a:rPr lang="en-US" dirty="0" smtClean="0"/>
                        <a:t>9</a:t>
                      </a:r>
                      <a:endParaRPr lang="en-US" dirty="0"/>
                    </a:p>
                  </a:txBody>
                  <a:tcPr/>
                </a:tc>
                <a:tc>
                  <a:txBody>
                    <a:bodyPr/>
                    <a:lstStyle/>
                    <a:p>
                      <a:pPr algn="ctr"/>
                      <a:r>
                        <a:rPr lang="en-US" dirty="0" smtClean="0"/>
                        <a:t>8</a:t>
                      </a:r>
                      <a:endParaRPr lang="en-US" dirty="0"/>
                    </a:p>
                  </a:txBody>
                  <a:tcPr/>
                </a:tc>
                <a:tc>
                  <a:txBody>
                    <a:bodyPr/>
                    <a:lstStyle/>
                    <a:p>
                      <a:pPr algn="ctr"/>
                      <a:r>
                        <a:rPr lang="en-US" dirty="0" smtClean="0"/>
                        <a:t>7</a:t>
                      </a:r>
                      <a:endParaRPr lang="en-US" dirty="0"/>
                    </a:p>
                  </a:txBody>
                  <a:tcPr/>
                </a:tc>
              </a:tr>
            </a:tbl>
          </a:graphicData>
        </a:graphic>
      </p:graphicFrame>
      <p:sp>
        <p:nvSpPr>
          <p:cNvPr id="3" name="Content Placeholder 2"/>
          <p:cNvSpPr>
            <a:spLocks noGrp="1"/>
          </p:cNvSpPr>
          <p:nvPr>
            <p:ph idx="13"/>
          </p:nvPr>
        </p:nvSpPr>
        <p:spPr>
          <a:xfrm>
            <a:off x="3556000" y="51816"/>
            <a:ext cx="7302500" cy="1066800"/>
          </a:xfrm>
        </p:spPr>
        <p:txBody>
          <a:bodyPr/>
          <a:lstStyle/>
          <a:p>
            <a:r>
              <a:rPr lang="en-US" dirty="0"/>
              <a:t>Plant Maintenance Efficiency Screen Part II – Costs</a:t>
            </a:r>
          </a:p>
          <a:p>
            <a:endParaRPr lang="en-US" dirty="0"/>
          </a:p>
        </p:txBody>
      </p:sp>
      <p:sp>
        <p:nvSpPr>
          <p:cNvPr id="5"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2" name="Slide Number Placeholder 1"/>
          <p:cNvSpPr>
            <a:spLocks noGrp="1"/>
          </p:cNvSpPr>
          <p:nvPr>
            <p:ph type="sldNum" sz="quarter" idx="16"/>
          </p:nvPr>
        </p:nvSpPr>
        <p:spPr/>
        <p:txBody>
          <a:bodyPr/>
          <a:lstStyle/>
          <a:p>
            <a:fld id="{50DB4D3D-67B9-4C51-A973-4BF689DAD713}" type="slidenum">
              <a:rPr lang="en-US" smtClean="0"/>
              <a:t>24</a:t>
            </a:fld>
            <a:endParaRPr lang="en-US" dirty="0"/>
          </a:p>
        </p:txBody>
      </p:sp>
      <p:sp>
        <p:nvSpPr>
          <p:cNvPr id="7" name="TextBox 6"/>
          <p:cNvSpPr txBox="1"/>
          <p:nvPr/>
        </p:nvSpPr>
        <p:spPr>
          <a:xfrm>
            <a:off x="9451967" y="1497930"/>
            <a:ext cx="2435233" cy="2677656"/>
          </a:xfrm>
          <a:prstGeom prst="rect">
            <a:avLst/>
          </a:prstGeom>
          <a:noFill/>
          <a:ln w="12700">
            <a:solidFill>
              <a:schemeClr val="tx1"/>
            </a:solidFill>
          </a:ln>
        </p:spPr>
        <p:txBody>
          <a:bodyPr wrap="square" rtlCol="0">
            <a:spAutoFit/>
          </a:bodyPr>
          <a:lstStyle/>
          <a:p>
            <a:r>
              <a:rPr lang="en-US" sz="2800" dirty="0">
                <a:solidFill>
                  <a:srgbClr val="223264"/>
                </a:solidFill>
                <a:latin typeface="Arial" pitchFamily="34" charset="0"/>
                <a:cs typeface="Arial" pitchFamily="34" charset="0"/>
              </a:rPr>
              <a:t>Both</a:t>
            </a:r>
            <a:r>
              <a:rPr lang="en-US" dirty="0" smtClean="0"/>
              <a:t> </a:t>
            </a:r>
            <a:r>
              <a:rPr lang="en-US" sz="2800" dirty="0">
                <a:solidFill>
                  <a:srgbClr val="223264"/>
                </a:solidFill>
                <a:latin typeface="Arial" pitchFamily="34" charset="0"/>
                <a:cs typeface="Arial" pitchFamily="34" charset="0"/>
              </a:rPr>
              <a:t>screens must be met </a:t>
            </a:r>
            <a:r>
              <a:rPr lang="en-US" sz="2800" dirty="0" smtClean="0">
                <a:solidFill>
                  <a:srgbClr val="223264"/>
                </a:solidFill>
                <a:latin typeface="Arial" pitchFamily="34" charset="0"/>
                <a:cs typeface="Arial" pitchFamily="34" charset="0"/>
              </a:rPr>
              <a:t>by a district to be selected for the </a:t>
            </a:r>
            <a:r>
              <a:rPr lang="en-US" sz="2800" dirty="0">
                <a:solidFill>
                  <a:srgbClr val="223264"/>
                </a:solidFill>
                <a:latin typeface="Arial" pitchFamily="34" charset="0"/>
                <a:cs typeface="Arial" pitchFamily="34" charset="0"/>
              </a:rPr>
              <a:t>calculation</a:t>
            </a:r>
          </a:p>
        </p:txBody>
      </p:sp>
    </p:spTree>
    <p:extLst>
      <p:ext uri="{BB962C8B-B14F-4D97-AF65-F5344CB8AC3E}">
        <p14:creationId xmlns:p14="http://schemas.microsoft.com/office/powerpoint/2010/main" val="80678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3760302"/>
              </p:ext>
            </p:extLst>
          </p:nvPr>
        </p:nvGraphicFramePr>
        <p:xfrm>
          <a:off x="1892754" y="1251630"/>
          <a:ext cx="8406492" cy="5004708"/>
        </p:xfrm>
        <a:graphic>
          <a:graphicData uri="http://schemas.openxmlformats.org/drawingml/2006/table">
            <a:tbl>
              <a:tblPr firstRow="1" lastRow="1" bandRow="1">
                <a:tableStyleId>{5C22544A-7EE6-4342-B048-85BDC9FD1C3A}</a:tableStyleId>
              </a:tblPr>
              <a:tblGrid>
                <a:gridCol w="895350"/>
                <a:gridCol w="1608364"/>
                <a:gridCol w="930728"/>
                <a:gridCol w="1567543"/>
                <a:gridCol w="1602922"/>
                <a:gridCol w="1801585"/>
              </a:tblGrid>
              <a:tr h="370840">
                <a:tc>
                  <a:txBody>
                    <a:bodyPr/>
                    <a:lstStyle/>
                    <a:p>
                      <a:r>
                        <a:rPr lang="en-US" dirty="0" smtClean="0"/>
                        <a:t>District No</a:t>
                      </a:r>
                      <a:endParaRPr lang="en-US" dirty="0"/>
                    </a:p>
                  </a:txBody>
                  <a:tcPr/>
                </a:tc>
                <a:tc>
                  <a:txBody>
                    <a:bodyPr/>
                    <a:lstStyle/>
                    <a:p>
                      <a:pPr algn="ctr"/>
                      <a:r>
                        <a:rPr lang="en-US" dirty="0" smtClean="0"/>
                        <a:t>District Name</a:t>
                      </a:r>
                      <a:endParaRPr lang="en-US" dirty="0"/>
                    </a:p>
                  </a:txBody>
                  <a:tcPr/>
                </a:tc>
                <a:tc>
                  <a:txBody>
                    <a:bodyPr/>
                    <a:lstStyle/>
                    <a:p>
                      <a:pPr algn="ctr"/>
                      <a:r>
                        <a:rPr lang="en-US" dirty="0" smtClean="0"/>
                        <a:t>2015 Official</a:t>
                      </a:r>
                      <a:r>
                        <a:rPr lang="en-US" baseline="0" dirty="0" smtClean="0"/>
                        <a:t> Grade</a:t>
                      </a:r>
                      <a:endParaRPr lang="en-US" dirty="0"/>
                    </a:p>
                  </a:txBody>
                  <a:tcPr/>
                </a:tc>
                <a:tc>
                  <a:txBody>
                    <a:bodyPr/>
                    <a:lstStyle/>
                    <a:p>
                      <a:pPr algn="ctr"/>
                      <a:r>
                        <a:rPr lang="en-US" dirty="0" smtClean="0"/>
                        <a:t>Instructionally</a:t>
                      </a:r>
                      <a:r>
                        <a:rPr lang="en-US" baseline="0" dirty="0" smtClean="0"/>
                        <a:t> Successful District</a:t>
                      </a:r>
                      <a:endParaRPr lang="en-US" dirty="0"/>
                    </a:p>
                  </a:txBody>
                  <a:tcPr/>
                </a:tc>
                <a:tc>
                  <a:txBody>
                    <a:bodyPr/>
                    <a:lstStyle/>
                    <a:p>
                      <a:pPr algn="ctr"/>
                      <a:r>
                        <a:rPr lang="en-US" dirty="0" smtClean="0"/>
                        <a:t>Plant Staff &amp; Cost Efficient District</a:t>
                      </a:r>
                      <a:endParaRPr lang="en-US" dirty="0"/>
                    </a:p>
                  </a:txBody>
                  <a:tcPr/>
                </a:tc>
                <a:tc>
                  <a:txBody>
                    <a:bodyPr/>
                    <a:lstStyle/>
                    <a:p>
                      <a:pPr algn="ctr"/>
                      <a:r>
                        <a:rPr lang="en-US" dirty="0" smtClean="0"/>
                        <a:t>Instructionally Successful &amp; Efficient</a:t>
                      </a:r>
                      <a:endParaRPr lang="en-US" dirty="0"/>
                    </a:p>
                  </a:txBody>
                  <a:tcPr/>
                </a:tc>
              </a:tr>
              <a:tr h="370840">
                <a:tc>
                  <a:txBody>
                    <a:bodyPr/>
                    <a:lstStyle/>
                    <a:p>
                      <a:r>
                        <a:rPr lang="en-US" dirty="0" smtClean="0"/>
                        <a:t>1005</a:t>
                      </a:r>
                    </a:p>
                  </a:txBody>
                  <a:tcPr/>
                </a:tc>
                <a:tc>
                  <a:txBody>
                    <a:bodyPr/>
                    <a:lstStyle/>
                    <a:p>
                      <a:r>
                        <a:rPr lang="en-US" dirty="0" smtClean="0"/>
                        <a:t>A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1015</a:t>
                      </a:r>
                      <a:endParaRPr lang="en-US" dirty="0"/>
                    </a:p>
                  </a:txBody>
                  <a:tcPr/>
                </a:tc>
                <a:tc>
                  <a:txBody>
                    <a:bodyPr/>
                    <a:lstStyle/>
                    <a:p>
                      <a:r>
                        <a:rPr lang="en-US" dirty="0" smtClean="0"/>
                        <a:t>B Consolidated</a:t>
                      </a:r>
                      <a:endParaRPr lang="en-US" dirty="0"/>
                    </a:p>
                  </a:txBody>
                  <a:tcPr/>
                </a:tc>
                <a:tc>
                  <a:txBody>
                    <a:bodyPr/>
                    <a:lstStyle/>
                    <a:p>
                      <a:pPr algn="ctr"/>
                      <a:r>
                        <a:rPr lang="en-US" dirty="0" smtClean="0"/>
                        <a:t>A</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1025</a:t>
                      </a:r>
                      <a:endParaRPr lang="en-US" dirty="0"/>
                    </a:p>
                  </a:txBody>
                  <a:tcPr/>
                </a:tc>
                <a:tc>
                  <a:txBody>
                    <a:bodyPr/>
                    <a:lstStyle/>
                    <a:p>
                      <a:r>
                        <a:rPr lang="en-US" dirty="0" smtClean="0"/>
                        <a:t>C Municipal</a:t>
                      </a:r>
                      <a:endParaRPr lang="en-US" dirty="0"/>
                    </a:p>
                  </a:txBody>
                  <a:tcPr/>
                </a:tc>
                <a:tc>
                  <a:txBody>
                    <a:bodyPr/>
                    <a:lstStyle/>
                    <a:p>
                      <a:pPr algn="ctr"/>
                      <a:r>
                        <a:rPr lang="en-US" dirty="0" smtClean="0"/>
                        <a:t>D</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1035</a:t>
                      </a:r>
                      <a:endParaRPr lang="en-US" dirty="0"/>
                    </a:p>
                  </a:txBody>
                  <a:tcPr/>
                </a:tc>
                <a:tc>
                  <a:txBody>
                    <a:bodyPr/>
                    <a:lstStyle/>
                    <a:p>
                      <a:r>
                        <a:rPr lang="en-US" dirty="0" smtClean="0"/>
                        <a:t>D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1045</a:t>
                      </a:r>
                      <a:endParaRPr lang="en-US" dirty="0"/>
                    </a:p>
                  </a:txBody>
                  <a:tcPr/>
                </a:tc>
                <a:tc>
                  <a:txBody>
                    <a:bodyPr/>
                    <a:lstStyle/>
                    <a:p>
                      <a:r>
                        <a:rPr lang="en-US" dirty="0" smtClean="0"/>
                        <a:t>E County</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1055</a:t>
                      </a:r>
                      <a:endParaRPr lang="en-US" dirty="0"/>
                    </a:p>
                  </a:txBody>
                  <a:tcPr/>
                </a:tc>
                <a:tc>
                  <a:txBody>
                    <a:bodyPr/>
                    <a:lstStyle/>
                    <a:p>
                      <a:r>
                        <a:rPr lang="en-US" dirty="0" smtClean="0"/>
                        <a:t>F City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1065</a:t>
                      </a:r>
                      <a:endParaRPr lang="en-US" dirty="0"/>
                    </a:p>
                  </a:txBody>
                  <a:tcPr/>
                </a:tc>
                <a:tc>
                  <a:txBody>
                    <a:bodyPr/>
                    <a:lstStyle/>
                    <a:p>
                      <a:r>
                        <a:rPr lang="en-US" dirty="0" smtClean="0"/>
                        <a:t>G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False</a:t>
                      </a:r>
                    </a:p>
                  </a:txBody>
                  <a:tcPr/>
                </a:tc>
                <a:tc>
                  <a:txBody>
                    <a:bodyPr/>
                    <a:lstStyle/>
                    <a:p>
                      <a:pPr algn="ctr"/>
                      <a:r>
                        <a:rPr lang="en-US" dirty="0" smtClean="0"/>
                        <a:t>False</a:t>
                      </a:r>
                      <a:endParaRPr lang="en-US" dirty="0"/>
                    </a:p>
                  </a:txBody>
                  <a:tcPr/>
                </a:tc>
              </a:tr>
              <a:tr h="370840">
                <a:tc>
                  <a:txBody>
                    <a:bodyPr/>
                    <a:lstStyle/>
                    <a:p>
                      <a:r>
                        <a:rPr lang="en-US" dirty="0" smtClean="0"/>
                        <a:t>1075</a:t>
                      </a:r>
                      <a:endParaRPr lang="en-US" dirty="0"/>
                    </a:p>
                  </a:txBody>
                  <a:tcPr/>
                </a:tc>
                <a:tc>
                  <a:txBody>
                    <a:bodyPr/>
                    <a:lstStyle/>
                    <a:p>
                      <a:r>
                        <a:rPr lang="en-US" dirty="0" smtClean="0"/>
                        <a:t>H Consolidated</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False</a:t>
                      </a:r>
                      <a:endParaRPr lang="en-US" dirty="0"/>
                    </a:p>
                  </a:txBody>
                  <a:tcPr/>
                </a:tc>
              </a:tr>
              <a:tr h="370840">
                <a:tc>
                  <a:txBody>
                    <a:bodyPr/>
                    <a:lstStyle/>
                    <a:p>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1095</a:t>
                      </a:r>
                      <a:endParaRPr lang="en-US" dirty="0"/>
                    </a:p>
                  </a:txBody>
                  <a:tcPr/>
                </a:tc>
                <a:tc>
                  <a:txBody>
                    <a:bodyPr/>
                    <a:lstStyle/>
                    <a:p>
                      <a:r>
                        <a:rPr lang="en-US" dirty="0" smtClean="0"/>
                        <a:t>K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True</a:t>
                      </a:r>
                      <a:endParaRPr lang="en-US" dirty="0"/>
                    </a:p>
                  </a:txBody>
                  <a:tcPr/>
                </a:tc>
              </a:tr>
              <a:tr h="381908">
                <a:tc>
                  <a:txBody>
                    <a:bodyPr/>
                    <a:lstStyle/>
                    <a:p>
                      <a:endParaRPr lang="en-US" dirty="0"/>
                    </a:p>
                  </a:txBody>
                  <a:tcPr/>
                </a:tc>
                <a:tc>
                  <a:txBody>
                    <a:bodyPr/>
                    <a:lstStyle/>
                    <a:p>
                      <a:r>
                        <a:rPr lang="en-US" dirty="0" smtClean="0"/>
                        <a:t>10 districts</a:t>
                      </a:r>
                      <a:endParaRPr lang="en-US" dirty="0"/>
                    </a:p>
                  </a:txBody>
                  <a:tcPr/>
                </a:tc>
                <a:tc>
                  <a:txBody>
                    <a:bodyPr/>
                    <a:lstStyle/>
                    <a:p>
                      <a:endParaRPr lang="en-US" dirty="0"/>
                    </a:p>
                  </a:txBody>
                  <a:tcPr/>
                </a:tc>
                <a:tc>
                  <a:txBody>
                    <a:bodyPr/>
                    <a:lstStyle/>
                    <a:p>
                      <a:pPr algn="ctr"/>
                      <a:r>
                        <a:rPr lang="en-US" dirty="0" smtClean="0"/>
                        <a:t>6 </a:t>
                      </a:r>
                      <a:endParaRPr lang="en-US" dirty="0"/>
                    </a:p>
                  </a:txBody>
                  <a:tcPr/>
                </a:tc>
                <a:tc>
                  <a:txBody>
                    <a:bodyPr/>
                    <a:lstStyle/>
                    <a:p>
                      <a:pPr algn="ctr"/>
                      <a:r>
                        <a:rPr lang="en-US" dirty="0" smtClean="0"/>
                        <a:t>7</a:t>
                      </a:r>
                      <a:endParaRPr lang="en-US" dirty="0"/>
                    </a:p>
                  </a:txBody>
                  <a:tcPr/>
                </a:tc>
                <a:tc>
                  <a:txBody>
                    <a:bodyPr/>
                    <a:lstStyle/>
                    <a:p>
                      <a:pPr algn="ctr"/>
                      <a:r>
                        <a:rPr lang="en-US" dirty="0" smtClean="0"/>
                        <a:t>3</a:t>
                      </a:r>
                      <a:endParaRPr lang="en-US" dirty="0"/>
                    </a:p>
                  </a:txBody>
                  <a:tcPr/>
                </a:tc>
              </a:tr>
            </a:tbl>
          </a:graphicData>
        </a:graphic>
      </p:graphicFrame>
      <p:sp>
        <p:nvSpPr>
          <p:cNvPr id="3" name="Content Placeholder 2"/>
          <p:cNvSpPr>
            <a:spLocks noGrp="1"/>
          </p:cNvSpPr>
          <p:nvPr>
            <p:ph idx="13"/>
          </p:nvPr>
        </p:nvSpPr>
        <p:spPr>
          <a:xfrm>
            <a:off x="3556000" y="51816"/>
            <a:ext cx="7302500" cy="1066800"/>
          </a:xfrm>
        </p:spPr>
        <p:txBody>
          <a:bodyPr/>
          <a:lstStyle/>
          <a:p>
            <a:r>
              <a:rPr lang="en-US" dirty="0" smtClean="0"/>
              <a:t>Instructionally Successful and Plant Operation/Maintenance Efficient</a:t>
            </a:r>
          </a:p>
          <a:p>
            <a:endParaRPr lang="en-US" dirty="0"/>
          </a:p>
        </p:txBody>
      </p:sp>
      <p:sp>
        <p:nvSpPr>
          <p:cNvPr id="5"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2" name="Slide Number Placeholder 1"/>
          <p:cNvSpPr>
            <a:spLocks noGrp="1"/>
          </p:cNvSpPr>
          <p:nvPr>
            <p:ph type="sldNum" sz="quarter" idx="16"/>
          </p:nvPr>
        </p:nvSpPr>
        <p:spPr/>
        <p:txBody>
          <a:bodyPr/>
          <a:lstStyle/>
          <a:p>
            <a:fld id="{50DB4D3D-67B9-4C51-A973-4BF689DAD713}" type="slidenum">
              <a:rPr lang="en-US" smtClean="0"/>
              <a:t>25</a:t>
            </a:fld>
            <a:endParaRPr lang="en-US" dirty="0"/>
          </a:p>
        </p:txBody>
      </p:sp>
    </p:spTree>
    <p:extLst>
      <p:ext uri="{BB962C8B-B14F-4D97-AF65-F5344CB8AC3E}">
        <p14:creationId xmlns:p14="http://schemas.microsoft.com/office/powerpoint/2010/main" val="3220473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2963065362"/>
              </p:ext>
            </p:extLst>
          </p:nvPr>
        </p:nvGraphicFramePr>
        <p:xfrm>
          <a:off x="1004207" y="1213920"/>
          <a:ext cx="10286999" cy="2123440"/>
        </p:xfrm>
        <a:graphic>
          <a:graphicData uri="http://schemas.openxmlformats.org/drawingml/2006/table">
            <a:tbl>
              <a:tblPr firstRow="1" lastRow="1" bandRow="1">
                <a:tableStyleId>{5C22544A-7EE6-4342-B048-85BDC9FD1C3A}</a:tableStyleId>
              </a:tblPr>
              <a:tblGrid>
                <a:gridCol w="1063161"/>
                <a:gridCol w="1334451"/>
                <a:gridCol w="2712894"/>
                <a:gridCol w="1339279"/>
                <a:gridCol w="3837214"/>
              </a:tblGrid>
              <a:tr h="370840">
                <a:tc>
                  <a:txBody>
                    <a:bodyPr/>
                    <a:lstStyle/>
                    <a:p>
                      <a:r>
                        <a:rPr lang="en-US" dirty="0" smtClean="0"/>
                        <a:t>District No</a:t>
                      </a:r>
                      <a:endParaRPr lang="en-US" dirty="0"/>
                    </a:p>
                  </a:txBody>
                  <a:tcPr marL="42754" marR="42754"/>
                </a:tc>
                <a:tc>
                  <a:txBody>
                    <a:bodyPr/>
                    <a:lstStyle/>
                    <a:p>
                      <a:pPr algn="ctr"/>
                      <a:r>
                        <a:rPr lang="en-US" dirty="0" smtClean="0"/>
                        <a:t>District Name</a:t>
                      </a:r>
                      <a:endParaRPr lang="en-US" dirty="0"/>
                    </a:p>
                  </a:txBody>
                  <a:tcPr marL="42754" marR="42754"/>
                </a:tc>
                <a:tc>
                  <a:txBody>
                    <a:bodyPr/>
                    <a:lstStyle/>
                    <a:p>
                      <a:pPr algn="ctr"/>
                      <a:r>
                        <a:rPr lang="en-US" dirty="0" smtClean="0"/>
                        <a:t>Instructionally Successful &amp; Plant Efficient</a:t>
                      </a:r>
                      <a:endParaRPr lang="en-US" dirty="0"/>
                    </a:p>
                  </a:txBody>
                  <a:tcPr marL="42754" marR="42754"/>
                </a:tc>
                <a:tc>
                  <a:txBody>
                    <a:bodyPr/>
                    <a:lstStyle/>
                    <a:p>
                      <a:pPr algn="ctr"/>
                      <a:r>
                        <a:rPr lang="en-US" dirty="0" smtClean="0"/>
                        <a:t>ADA</a:t>
                      </a:r>
                      <a:endParaRPr lang="en-US" dirty="0"/>
                    </a:p>
                  </a:txBody>
                  <a:tcPr marL="42754" marR="42754"/>
                </a:tc>
                <a:tc>
                  <a:txBody>
                    <a:bodyPr/>
                    <a:lstStyle/>
                    <a:p>
                      <a:pPr algn="ctr"/>
                      <a:r>
                        <a:rPr lang="en-US" dirty="0" smtClean="0"/>
                        <a:t>Administrative Expenditures</a:t>
                      </a:r>
                      <a:endParaRPr lang="en-US" dirty="0"/>
                    </a:p>
                  </a:txBody>
                  <a:tcPr marL="42754" marR="42754"/>
                </a:tc>
              </a:tr>
              <a:tr h="370840">
                <a:tc>
                  <a:txBody>
                    <a:bodyPr/>
                    <a:lstStyle/>
                    <a:p>
                      <a:pPr algn="ctr"/>
                      <a:r>
                        <a:rPr lang="en-US" dirty="0" smtClean="0"/>
                        <a:t>1055</a:t>
                      </a:r>
                      <a:endParaRPr lang="en-US" dirty="0"/>
                    </a:p>
                  </a:txBody>
                  <a:tcPr marL="42754" marR="42754"/>
                </a:tc>
                <a:tc>
                  <a:txBody>
                    <a:bodyPr/>
                    <a:lstStyle/>
                    <a:p>
                      <a:r>
                        <a:rPr lang="en-US" dirty="0" smtClean="0"/>
                        <a:t>F City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827.44</a:t>
                      </a:r>
                      <a:endParaRPr lang="en-US" dirty="0"/>
                    </a:p>
                  </a:txBody>
                  <a:tcPr marL="42754" marR="42754"/>
                </a:tc>
                <a:tc>
                  <a:txBody>
                    <a:bodyPr/>
                    <a:lstStyle/>
                    <a:p>
                      <a:pPr algn="ctr"/>
                      <a:r>
                        <a:rPr lang="en-US" dirty="0" smtClean="0"/>
                        <a:t>$   905,109.35</a:t>
                      </a:r>
                      <a:endParaRPr lang="en-US" dirty="0"/>
                    </a:p>
                  </a:txBody>
                  <a:tcPr marL="42754" marR="42754"/>
                </a:tc>
              </a:tr>
              <a:tr h="370840">
                <a:tc>
                  <a:txBody>
                    <a:bodyPr/>
                    <a:lstStyle/>
                    <a:p>
                      <a:pPr algn="ctr"/>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True</a:t>
                      </a:r>
                      <a:endParaRPr lang="en-US" dirty="0"/>
                    </a:p>
                  </a:txBody>
                  <a:tcPr marL="42754" marR="42754"/>
                </a:tc>
                <a:tc>
                  <a:txBody>
                    <a:bodyPr/>
                    <a:lstStyle/>
                    <a:p>
                      <a:pPr algn="ctr"/>
                      <a:r>
                        <a:rPr lang="en-US" dirty="0" smtClean="0"/>
                        <a:t>1,130.13</a:t>
                      </a:r>
                      <a:endParaRPr lang="en-US" dirty="0"/>
                    </a:p>
                  </a:txBody>
                  <a:tcPr marL="42754" marR="42754"/>
                </a:tc>
                <a:tc>
                  <a:txBody>
                    <a:bodyPr/>
                    <a:lstStyle/>
                    <a:p>
                      <a:pPr algn="ctr"/>
                      <a:r>
                        <a:rPr lang="en-US" dirty="0" smtClean="0"/>
                        <a:t>$   962,566.85</a:t>
                      </a:r>
                      <a:endParaRPr lang="en-US" dirty="0"/>
                    </a:p>
                  </a:txBody>
                  <a:tcPr marL="42754" marR="42754"/>
                </a:tc>
              </a:tr>
              <a:tr h="370840">
                <a:tc>
                  <a:txBody>
                    <a:bodyPr/>
                    <a:lstStyle/>
                    <a:p>
                      <a:pPr algn="ctr"/>
                      <a:r>
                        <a:rPr lang="en-US" dirty="0" smtClean="0"/>
                        <a:t>1095</a:t>
                      </a:r>
                      <a:endParaRPr lang="en-US" dirty="0"/>
                    </a:p>
                  </a:txBody>
                  <a:tcPr marL="42754" marR="42754"/>
                </a:tc>
                <a:tc>
                  <a:txBody>
                    <a:bodyPr/>
                    <a:lstStyle/>
                    <a:p>
                      <a:r>
                        <a:rPr lang="en-US" dirty="0" smtClean="0"/>
                        <a:t>K County</a:t>
                      </a:r>
                      <a:endParaRPr lang="en-US" dirty="0"/>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3,022.10</a:t>
                      </a:r>
                      <a:endParaRPr lang="en-US" dirty="0"/>
                    </a:p>
                  </a:txBody>
                  <a:tcPr marL="42754" marR="42754"/>
                </a:tc>
                <a:tc>
                  <a:txBody>
                    <a:bodyPr/>
                    <a:lstStyle/>
                    <a:p>
                      <a:pPr algn="ctr"/>
                      <a:r>
                        <a:rPr lang="en-US" dirty="0" smtClean="0"/>
                        <a:t>$2,870,651.15</a:t>
                      </a:r>
                    </a:p>
                  </a:txBody>
                  <a:tcPr marL="42754" marR="42754"/>
                </a:tc>
              </a:tr>
              <a:tr h="370840">
                <a:tc>
                  <a:txBody>
                    <a:bodyPr/>
                    <a:lstStyle/>
                    <a:p>
                      <a:r>
                        <a:rPr lang="en-US" dirty="0" smtClean="0"/>
                        <a:t>6 districts</a:t>
                      </a:r>
                      <a:endParaRPr lang="en-US" dirty="0"/>
                    </a:p>
                  </a:txBody>
                  <a:tcPr marL="42754" marR="42754"/>
                </a:tc>
                <a:tc>
                  <a:txBody>
                    <a:bodyPr/>
                    <a:lstStyle/>
                    <a:p>
                      <a:endParaRPr lang="en-US" dirty="0"/>
                    </a:p>
                  </a:txBody>
                  <a:tcPr marL="42754" marR="42754"/>
                </a:tc>
                <a:tc>
                  <a:txBody>
                    <a:bodyPr/>
                    <a:lstStyle/>
                    <a:p>
                      <a:pPr algn="ctr"/>
                      <a:endParaRPr lang="en-US" dirty="0"/>
                    </a:p>
                  </a:txBody>
                  <a:tcPr marL="42754" marR="42754"/>
                </a:tc>
                <a:tc>
                  <a:txBody>
                    <a:bodyPr/>
                    <a:lstStyle/>
                    <a:p>
                      <a:pPr algn="ctr"/>
                      <a:r>
                        <a:rPr lang="en-US" dirty="0" smtClean="0"/>
                        <a:t>4,979.67</a:t>
                      </a:r>
                      <a:endParaRPr lang="en-US" dirty="0"/>
                    </a:p>
                  </a:txBody>
                  <a:tcPr marL="42754" marR="42754"/>
                </a:tc>
                <a:tc>
                  <a:txBody>
                    <a:bodyPr/>
                    <a:lstStyle/>
                    <a:p>
                      <a:pPr algn="ctr"/>
                      <a:r>
                        <a:rPr lang="en-US" dirty="0" smtClean="0"/>
                        <a:t>$4,738,327.35</a:t>
                      </a:r>
                    </a:p>
                  </a:txBody>
                  <a:tcPr marL="42754" marR="42754"/>
                </a:tc>
              </a:tr>
            </a:tbl>
          </a:graphicData>
        </a:graphic>
      </p:graphicFrame>
      <p:sp>
        <p:nvSpPr>
          <p:cNvPr id="5" name="Content Placeholder 4"/>
          <p:cNvSpPr>
            <a:spLocks noGrp="1"/>
          </p:cNvSpPr>
          <p:nvPr>
            <p:ph idx="13"/>
          </p:nvPr>
        </p:nvSpPr>
        <p:spPr>
          <a:xfrm>
            <a:off x="1377042" y="3885566"/>
            <a:ext cx="9541327" cy="1469571"/>
          </a:xfrm>
        </p:spPr>
        <p:txBody>
          <a:bodyPr/>
          <a:lstStyle/>
          <a:p>
            <a:r>
              <a:rPr lang="en-US" sz="2600" dirty="0" smtClean="0"/>
              <a:t>Plant Maintenance </a:t>
            </a:r>
            <a:r>
              <a:rPr lang="en-US" sz="2600" dirty="0" smtClean="0"/>
              <a:t>Cost component $951.53</a:t>
            </a:r>
          </a:p>
          <a:p>
            <a:r>
              <a:rPr lang="en-US" sz="2600" dirty="0" smtClean="0"/>
              <a:t>Using FY15 data, only 36 districts out of 144 would have been selected for the </a:t>
            </a:r>
            <a:r>
              <a:rPr lang="en-US" sz="2600" dirty="0" smtClean="0"/>
              <a:t>Plant cost component</a:t>
            </a:r>
            <a:endParaRPr lang="en-US" sz="2600" dirty="0"/>
          </a:p>
        </p:txBody>
      </p:sp>
      <p:sp>
        <p:nvSpPr>
          <p:cNvPr id="7" name="Content Placeholder 6"/>
          <p:cNvSpPr>
            <a:spLocks noGrp="1"/>
          </p:cNvSpPr>
          <p:nvPr>
            <p:ph idx="14"/>
          </p:nvPr>
        </p:nvSpPr>
        <p:spPr>
          <a:xfrm>
            <a:off x="3556000" y="54864"/>
            <a:ext cx="6494236" cy="1066800"/>
          </a:xfrm>
        </p:spPr>
        <p:txBody>
          <a:bodyPr/>
          <a:lstStyle/>
          <a:p>
            <a:r>
              <a:rPr lang="en-US" dirty="0" smtClean="0"/>
              <a:t>Plant Operation and Maintenance Cost Component</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2" name="Slide Number Placeholder 1"/>
          <p:cNvSpPr>
            <a:spLocks noGrp="1"/>
          </p:cNvSpPr>
          <p:nvPr>
            <p:ph type="sldNum" sz="quarter" idx="17"/>
          </p:nvPr>
        </p:nvSpPr>
        <p:spPr/>
        <p:txBody>
          <a:bodyPr/>
          <a:lstStyle/>
          <a:p>
            <a:fld id="{50DB4D3D-67B9-4C51-A973-4BF689DAD713}" type="slidenum">
              <a:rPr lang="en-US" smtClean="0"/>
              <a:t>26</a:t>
            </a:fld>
            <a:endParaRPr lang="en-US" dirty="0"/>
          </a:p>
        </p:txBody>
      </p:sp>
    </p:spTree>
    <p:extLst>
      <p:ext uri="{BB962C8B-B14F-4D97-AF65-F5344CB8AC3E}">
        <p14:creationId xmlns:p14="http://schemas.microsoft.com/office/powerpoint/2010/main" val="3516580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1898033874"/>
              </p:ext>
            </p:extLst>
          </p:nvPr>
        </p:nvGraphicFramePr>
        <p:xfrm>
          <a:off x="3958771" y="1259241"/>
          <a:ext cx="3495222" cy="2865120"/>
        </p:xfrm>
        <a:graphic>
          <a:graphicData uri="http://schemas.openxmlformats.org/drawingml/2006/table">
            <a:tbl>
              <a:tblPr firstRow="1" lastRow="1" bandRow="1">
                <a:tableStyleId>{5C22544A-7EE6-4342-B048-85BDC9FD1C3A}</a:tableStyleId>
              </a:tblPr>
              <a:tblGrid>
                <a:gridCol w="1886858"/>
                <a:gridCol w="1608364"/>
              </a:tblGrid>
              <a:tr h="370840">
                <a:tc>
                  <a:txBody>
                    <a:bodyPr/>
                    <a:lstStyle/>
                    <a:p>
                      <a:r>
                        <a:rPr lang="en-US" dirty="0" smtClean="0"/>
                        <a:t>Component</a:t>
                      </a:r>
                      <a:endParaRPr lang="en-US" dirty="0"/>
                    </a:p>
                  </a:txBody>
                  <a:tcPr marL="42754" marR="42754"/>
                </a:tc>
                <a:tc>
                  <a:txBody>
                    <a:bodyPr/>
                    <a:lstStyle/>
                    <a:p>
                      <a:pPr algn="ctr"/>
                      <a:r>
                        <a:rPr lang="en-US" dirty="0" smtClean="0"/>
                        <a:t>Amount</a:t>
                      </a:r>
                      <a:endParaRPr lang="en-US" dirty="0"/>
                    </a:p>
                  </a:txBody>
                  <a:tcPr marL="42754" marR="42754"/>
                </a:tc>
              </a:tr>
              <a:tr h="370840">
                <a:tc>
                  <a:txBody>
                    <a:bodyPr/>
                    <a:lstStyle/>
                    <a:p>
                      <a:r>
                        <a:rPr lang="en-US" dirty="0" smtClean="0"/>
                        <a:t>Instructional</a:t>
                      </a:r>
                    </a:p>
                  </a:txBody>
                  <a:tcPr marL="42754" marR="42754"/>
                </a:tc>
                <a:tc>
                  <a:txBody>
                    <a:bodyPr/>
                    <a:lstStyle/>
                    <a:p>
                      <a:r>
                        <a:rPr lang="en-US" dirty="0" smtClean="0"/>
                        <a:t>$ 3,456.92</a:t>
                      </a:r>
                      <a:endParaRPr lang="en-US" dirty="0"/>
                    </a:p>
                  </a:txBody>
                  <a:tcPr marL="42754" marR="42754"/>
                </a:tc>
              </a:tr>
              <a:tr h="370840">
                <a:tc>
                  <a:txBody>
                    <a:bodyPr/>
                    <a:lstStyle/>
                    <a:p>
                      <a:r>
                        <a:rPr lang="en-US" dirty="0" smtClean="0"/>
                        <a:t>Administrative</a:t>
                      </a:r>
                      <a:endParaRPr lang="en-US" dirty="0"/>
                    </a:p>
                  </a:txBody>
                  <a:tcPr marL="42754" marR="42754"/>
                </a:tc>
                <a:tc>
                  <a:txBody>
                    <a:bodyPr/>
                    <a:lstStyle/>
                    <a:p>
                      <a:r>
                        <a:rPr lang="en-US" dirty="0" smtClean="0"/>
                        <a:t>$ 1,149.13</a:t>
                      </a:r>
                      <a:endParaRPr lang="en-US" dirty="0"/>
                    </a:p>
                  </a:txBody>
                  <a:tcPr marL="42754" marR="42754"/>
                </a:tc>
              </a:tr>
              <a:tr h="370840">
                <a:tc>
                  <a:txBody>
                    <a:bodyPr/>
                    <a:lstStyle/>
                    <a:p>
                      <a:r>
                        <a:rPr lang="en-US" dirty="0" smtClean="0"/>
                        <a:t>Plant</a:t>
                      </a:r>
                      <a:r>
                        <a:rPr lang="en-US" baseline="0" dirty="0" smtClean="0"/>
                        <a:t> Operation &amp; Maintenance</a:t>
                      </a:r>
                      <a:endParaRPr lang="en-US" dirty="0"/>
                    </a:p>
                  </a:txBody>
                  <a:tcPr marL="42754" marR="42754"/>
                </a:tc>
                <a:tc>
                  <a:txBody>
                    <a:bodyPr/>
                    <a:lstStyle/>
                    <a:p>
                      <a:r>
                        <a:rPr lang="en-US" dirty="0" smtClean="0"/>
                        <a:t>$    951.53</a:t>
                      </a:r>
                      <a:endParaRPr lang="en-US" dirty="0"/>
                    </a:p>
                  </a:txBody>
                  <a:tcPr marL="42754" marR="42754"/>
                </a:tc>
              </a:tr>
              <a:tr h="370840">
                <a:tc>
                  <a:txBody>
                    <a:bodyPr/>
                    <a:lstStyle/>
                    <a:p>
                      <a:r>
                        <a:rPr lang="en-US" dirty="0" smtClean="0"/>
                        <a:t>Ancillary</a:t>
                      </a:r>
                      <a:r>
                        <a:rPr lang="en-US" baseline="0" dirty="0" smtClean="0"/>
                        <a:t> Support</a:t>
                      </a:r>
                      <a:endParaRPr lang="en-US" dirty="0"/>
                    </a:p>
                  </a:txBody>
                  <a:tcPr marL="42754" marR="42754"/>
                </a:tc>
                <a:tc>
                  <a:txBody>
                    <a:bodyPr/>
                    <a:lstStyle/>
                    <a:p>
                      <a:r>
                        <a:rPr lang="en-US" dirty="0" smtClean="0"/>
                        <a:t>$ </a:t>
                      </a:r>
                      <a:endParaRPr lang="en-US" dirty="0"/>
                    </a:p>
                  </a:txBody>
                  <a:tcPr marL="42754" marR="42754"/>
                </a:tc>
              </a:tr>
              <a:tr h="370840">
                <a:tc>
                  <a:txBody>
                    <a:bodyPr/>
                    <a:lstStyle/>
                    <a:p>
                      <a:r>
                        <a:rPr lang="en-US" dirty="0" smtClean="0"/>
                        <a:t>Adjustments</a:t>
                      </a:r>
                      <a:endParaRPr lang="en-US" dirty="0"/>
                    </a:p>
                  </a:txBody>
                  <a:tcPr marL="42754" marR="42754"/>
                </a:tc>
                <a:tc>
                  <a:txBody>
                    <a:bodyPr/>
                    <a:lstStyle/>
                    <a:p>
                      <a:r>
                        <a:rPr lang="en-US" dirty="0" smtClean="0"/>
                        <a:t>$</a:t>
                      </a:r>
                      <a:r>
                        <a:rPr lang="en-US" baseline="0" dirty="0" smtClean="0"/>
                        <a:t> </a:t>
                      </a:r>
                      <a:endParaRPr lang="en-US" dirty="0"/>
                    </a:p>
                  </a:txBody>
                  <a:tcPr marL="42754" marR="42754"/>
                </a:tc>
              </a:tr>
              <a:tr h="370840">
                <a:tc>
                  <a:txBody>
                    <a:bodyPr/>
                    <a:lstStyle/>
                    <a:p>
                      <a:r>
                        <a:rPr lang="en-US" dirty="0" smtClean="0"/>
                        <a:t>Base Student</a:t>
                      </a:r>
                      <a:r>
                        <a:rPr lang="en-US" baseline="0" dirty="0" smtClean="0"/>
                        <a:t> Cost</a:t>
                      </a:r>
                      <a:endParaRPr lang="en-US" dirty="0"/>
                    </a:p>
                  </a:txBody>
                  <a:tcPr marL="42754" marR="42754"/>
                </a:tc>
                <a:tc>
                  <a:txBody>
                    <a:bodyPr/>
                    <a:lstStyle/>
                    <a:p>
                      <a:r>
                        <a:rPr lang="en-US" dirty="0" smtClean="0"/>
                        <a:t>$ 5,557.58</a:t>
                      </a:r>
                      <a:endParaRPr lang="en-US" dirty="0"/>
                    </a:p>
                  </a:txBody>
                  <a:tcPr marL="42754" marR="42754"/>
                </a:tc>
              </a:tr>
            </a:tbl>
          </a:graphicData>
        </a:graphic>
      </p:graphicFrame>
      <p:sp>
        <p:nvSpPr>
          <p:cNvPr id="7" name="Content Placeholder 6"/>
          <p:cNvSpPr>
            <a:spLocks noGrp="1"/>
          </p:cNvSpPr>
          <p:nvPr>
            <p:ph idx="14"/>
          </p:nvPr>
        </p:nvSpPr>
        <p:spPr/>
        <p:txBody>
          <a:bodyPr/>
          <a:lstStyle/>
          <a:p>
            <a:r>
              <a:rPr lang="en-US" dirty="0" smtClean="0"/>
              <a:t>Base Student Cost Formula</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2" name="Slide Number Placeholder 1"/>
          <p:cNvSpPr>
            <a:spLocks noGrp="1"/>
          </p:cNvSpPr>
          <p:nvPr>
            <p:ph type="sldNum" sz="quarter" idx="17"/>
          </p:nvPr>
        </p:nvSpPr>
        <p:spPr/>
        <p:txBody>
          <a:bodyPr/>
          <a:lstStyle/>
          <a:p>
            <a:fld id="{50DB4D3D-67B9-4C51-A973-4BF689DAD713}" type="slidenum">
              <a:rPr lang="en-US" smtClean="0"/>
              <a:t>27</a:t>
            </a:fld>
            <a:endParaRPr lang="en-US" dirty="0"/>
          </a:p>
        </p:txBody>
      </p:sp>
    </p:spTree>
    <p:extLst>
      <p:ext uri="{BB962C8B-B14F-4D97-AF65-F5344CB8AC3E}">
        <p14:creationId xmlns:p14="http://schemas.microsoft.com/office/powerpoint/2010/main" val="343372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1176000" cy="2202086"/>
          </a:xfrm>
        </p:spPr>
        <p:txBody>
          <a:bodyPr/>
          <a:lstStyle/>
          <a:p>
            <a:r>
              <a:rPr lang="en-US" sz="2800" dirty="0" smtClean="0"/>
              <a:t>For a district to be selected as “Efficient”, they shall have a ratio of the number of librarians, media specialists, guidance counselors and psychologists per one thousand students that </a:t>
            </a:r>
            <a:r>
              <a:rPr lang="en-US" sz="2800" dirty="0"/>
              <a:t>is between one standard deviation above the mean and two standard deviations below the mean of </a:t>
            </a:r>
            <a:r>
              <a:rPr lang="en-US" sz="2800" dirty="0" smtClean="0"/>
              <a:t>the statewide average</a:t>
            </a:r>
          </a:p>
          <a:p>
            <a:r>
              <a:rPr lang="en-US" sz="2800" dirty="0" smtClean="0"/>
              <a:t>Ancillary staff includes:</a:t>
            </a:r>
          </a:p>
          <a:p>
            <a:pPr marL="0" indent="0">
              <a:buNone/>
            </a:pPr>
            <a:endParaRPr lang="en-US" dirty="0" smtClean="0"/>
          </a:p>
          <a:p>
            <a:endParaRPr lang="en-US" dirty="0"/>
          </a:p>
        </p:txBody>
      </p:sp>
      <p:sp>
        <p:nvSpPr>
          <p:cNvPr id="3" name="Content Placeholder 2"/>
          <p:cNvSpPr>
            <a:spLocks noGrp="1"/>
          </p:cNvSpPr>
          <p:nvPr>
            <p:ph idx="13"/>
          </p:nvPr>
        </p:nvSpPr>
        <p:spPr>
          <a:xfrm>
            <a:off x="609600" y="4280826"/>
            <a:ext cx="10972800" cy="1417845"/>
          </a:xfrm>
        </p:spPr>
        <p:txBody>
          <a:bodyPr/>
          <a:lstStyle/>
          <a:p>
            <a:pPr>
              <a:buFont typeface="Wingdings" panose="05000000000000000000" pitchFamily="2" charset="2"/>
              <a:buChar char="ü"/>
            </a:pPr>
            <a:r>
              <a:rPr lang="en-US" sz="2400" dirty="0" smtClean="0"/>
              <a:t>Librarians and media specialists (601007)</a:t>
            </a:r>
          </a:p>
          <a:p>
            <a:pPr>
              <a:buFont typeface="Wingdings" panose="05000000000000000000" pitchFamily="2" charset="2"/>
              <a:buChar char="ü"/>
            </a:pPr>
            <a:r>
              <a:rPr lang="en-US" sz="2400" dirty="0" smtClean="0"/>
              <a:t>Non-vocational Counselors (601005, 601017)</a:t>
            </a:r>
          </a:p>
          <a:p>
            <a:pPr>
              <a:buFont typeface="Wingdings" panose="05000000000000000000" pitchFamily="2" charset="2"/>
              <a:buChar char="ü"/>
            </a:pPr>
            <a:r>
              <a:rPr lang="en-US" sz="2400" dirty="0" smtClean="0"/>
              <a:t>Psychologists (131003, 601014)</a:t>
            </a:r>
            <a:endParaRPr lang="en-US" sz="2400" dirty="0"/>
          </a:p>
        </p:txBody>
      </p:sp>
      <p:sp>
        <p:nvSpPr>
          <p:cNvPr id="7" name="Content Placeholder 6"/>
          <p:cNvSpPr>
            <a:spLocks noGrp="1"/>
          </p:cNvSpPr>
          <p:nvPr>
            <p:ph idx="14"/>
          </p:nvPr>
        </p:nvSpPr>
        <p:spPr>
          <a:xfrm>
            <a:off x="3556000" y="54864"/>
            <a:ext cx="5653314" cy="1066800"/>
          </a:xfrm>
        </p:spPr>
        <p:txBody>
          <a:bodyPr/>
          <a:lstStyle/>
          <a:p>
            <a:r>
              <a:rPr lang="en-US" dirty="0" smtClean="0"/>
              <a:t>Ancillary Support Efficiency Screen</a:t>
            </a:r>
            <a:endParaRPr lang="en-US" dirty="0"/>
          </a:p>
        </p:txBody>
      </p:sp>
      <p:sp>
        <p:nvSpPr>
          <p:cNvPr id="4" name="Date Placeholder 3"/>
          <p:cNvSpPr>
            <a:spLocks noGrp="1"/>
          </p:cNvSpPr>
          <p:nvPr>
            <p:ph type="dt" sz="half" idx="15"/>
          </p:nvPr>
        </p:nvSpPr>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5" name="Footer Placeholder 4"/>
          <p:cNvSpPr>
            <a:spLocks noGrp="1"/>
          </p:cNvSpPr>
          <p:nvPr>
            <p:ph type="ftr" sz="quarter" idx="16"/>
          </p:nvPr>
        </p:nvSpPr>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Slide Number Placeholder 7"/>
          <p:cNvSpPr>
            <a:spLocks noGrp="1"/>
          </p:cNvSpPr>
          <p:nvPr>
            <p:ph type="sldNum" sz="quarter" idx="17"/>
          </p:nvPr>
        </p:nvSpPr>
        <p:spPr/>
        <p:txBody>
          <a:bodyPr/>
          <a:lstStyle/>
          <a:p>
            <a:fld id="{50DB4D3D-67B9-4C51-A973-4BF689DAD713}" type="slidenum">
              <a:rPr lang="en-US" smtClean="0"/>
              <a:t>28</a:t>
            </a:fld>
            <a:endParaRPr lang="en-US" dirty="0"/>
          </a:p>
        </p:txBody>
      </p:sp>
    </p:spTree>
    <p:extLst>
      <p:ext uri="{BB962C8B-B14F-4D97-AF65-F5344CB8AC3E}">
        <p14:creationId xmlns:p14="http://schemas.microsoft.com/office/powerpoint/2010/main" val="3618614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8548700"/>
              </p:ext>
            </p:extLst>
          </p:nvPr>
        </p:nvGraphicFramePr>
        <p:xfrm>
          <a:off x="933450" y="1179258"/>
          <a:ext cx="10390413" cy="5004708"/>
        </p:xfrm>
        <a:graphic>
          <a:graphicData uri="http://schemas.openxmlformats.org/drawingml/2006/table">
            <a:tbl>
              <a:tblPr firstRow="1" lastRow="1" bandRow="1">
                <a:tableStyleId>{5C22544A-7EE6-4342-B048-85BDC9FD1C3A}</a:tableStyleId>
              </a:tblPr>
              <a:tblGrid>
                <a:gridCol w="1133437"/>
                <a:gridCol w="2036052"/>
                <a:gridCol w="1178223"/>
                <a:gridCol w="1984376"/>
                <a:gridCol w="1777671"/>
                <a:gridCol w="2280654"/>
              </a:tblGrid>
              <a:tr h="370840">
                <a:tc>
                  <a:txBody>
                    <a:bodyPr/>
                    <a:lstStyle/>
                    <a:p>
                      <a:r>
                        <a:rPr lang="en-US" dirty="0" smtClean="0"/>
                        <a:t>District No</a:t>
                      </a:r>
                      <a:endParaRPr lang="en-US" dirty="0"/>
                    </a:p>
                  </a:txBody>
                  <a:tcPr/>
                </a:tc>
                <a:tc>
                  <a:txBody>
                    <a:bodyPr/>
                    <a:lstStyle/>
                    <a:p>
                      <a:pPr algn="ctr"/>
                      <a:r>
                        <a:rPr lang="en-US" dirty="0" smtClean="0"/>
                        <a:t>District Name</a:t>
                      </a:r>
                      <a:endParaRPr lang="en-US" dirty="0"/>
                    </a:p>
                  </a:txBody>
                  <a:tcPr/>
                </a:tc>
                <a:tc>
                  <a:txBody>
                    <a:bodyPr/>
                    <a:lstStyle/>
                    <a:p>
                      <a:pPr algn="ctr"/>
                      <a:r>
                        <a:rPr lang="en-US" dirty="0" smtClean="0"/>
                        <a:t>2016 Official</a:t>
                      </a:r>
                      <a:r>
                        <a:rPr lang="en-US" baseline="0" dirty="0" smtClean="0"/>
                        <a:t> Grade</a:t>
                      </a:r>
                      <a:endParaRPr lang="en-US" dirty="0"/>
                    </a:p>
                  </a:txBody>
                  <a:tcPr/>
                </a:tc>
                <a:tc>
                  <a:txBody>
                    <a:bodyPr/>
                    <a:lstStyle/>
                    <a:p>
                      <a:pPr algn="ctr"/>
                      <a:r>
                        <a:rPr lang="en-US" dirty="0" smtClean="0"/>
                        <a:t>Instructionally</a:t>
                      </a:r>
                      <a:r>
                        <a:rPr lang="en-US" baseline="0" dirty="0" smtClean="0"/>
                        <a:t> Successful District</a:t>
                      </a:r>
                      <a:endParaRPr lang="en-US" dirty="0"/>
                    </a:p>
                  </a:txBody>
                  <a:tcPr/>
                </a:tc>
                <a:tc>
                  <a:txBody>
                    <a:bodyPr/>
                    <a:lstStyle/>
                    <a:p>
                      <a:pPr algn="ctr"/>
                      <a:r>
                        <a:rPr lang="en-US" dirty="0" smtClean="0"/>
                        <a:t>Ancillary</a:t>
                      </a:r>
                      <a:r>
                        <a:rPr lang="en-US" baseline="0" dirty="0" smtClean="0"/>
                        <a:t> Support </a:t>
                      </a:r>
                      <a:r>
                        <a:rPr lang="en-US" dirty="0" smtClean="0"/>
                        <a:t>Efficient</a:t>
                      </a:r>
                      <a:r>
                        <a:rPr lang="en-US" baseline="0" dirty="0" smtClean="0"/>
                        <a:t> District</a:t>
                      </a:r>
                      <a:endParaRPr lang="en-US" dirty="0"/>
                    </a:p>
                  </a:txBody>
                  <a:tcPr/>
                </a:tc>
                <a:tc>
                  <a:txBody>
                    <a:bodyPr/>
                    <a:lstStyle/>
                    <a:p>
                      <a:pPr algn="ctr"/>
                      <a:r>
                        <a:rPr lang="en-US" dirty="0" smtClean="0"/>
                        <a:t>Instructionally Successful &amp; Ancillary Support Efficient</a:t>
                      </a:r>
                      <a:endParaRPr lang="en-US" dirty="0"/>
                    </a:p>
                  </a:txBody>
                  <a:tcPr/>
                </a:tc>
              </a:tr>
              <a:tr h="370840">
                <a:tc>
                  <a:txBody>
                    <a:bodyPr/>
                    <a:lstStyle/>
                    <a:p>
                      <a:r>
                        <a:rPr lang="en-US" dirty="0" smtClean="0"/>
                        <a:t>1005</a:t>
                      </a:r>
                    </a:p>
                  </a:txBody>
                  <a:tcPr/>
                </a:tc>
                <a:tc>
                  <a:txBody>
                    <a:bodyPr/>
                    <a:lstStyle/>
                    <a:p>
                      <a:r>
                        <a:rPr lang="en-US" dirty="0" smtClean="0"/>
                        <a:t>A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1015</a:t>
                      </a:r>
                      <a:endParaRPr lang="en-US" dirty="0"/>
                    </a:p>
                  </a:txBody>
                  <a:tcPr/>
                </a:tc>
                <a:tc>
                  <a:txBody>
                    <a:bodyPr/>
                    <a:lstStyle/>
                    <a:p>
                      <a:r>
                        <a:rPr lang="en-US" dirty="0" smtClean="0"/>
                        <a:t>B Consolidated</a:t>
                      </a:r>
                      <a:endParaRPr lang="en-US" dirty="0"/>
                    </a:p>
                  </a:txBody>
                  <a:tcPr/>
                </a:tc>
                <a:tc>
                  <a:txBody>
                    <a:bodyPr/>
                    <a:lstStyle/>
                    <a:p>
                      <a:pPr algn="ctr"/>
                      <a:r>
                        <a:rPr lang="en-US" dirty="0" smtClean="0"/>
                        <a:t>A</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1025</a:t>
                      </a:r>
                      <a:endParaRPr lang="en-US" dirty="0"/>
                    </a:p>
                  </a:txBody>
                  <a:tcPr/>
                </a:tc>
                <a:tc>
                  <a:txBody>
                    <a:bodyPr/>
                    <a:lstStyle/>
                    <a:p>
                      <a:r>
                        <a:rPr lang="en-US" dirty="0" smtClean="0"/>
                        <a:t>C Municipal</a:t>
                      </a:r>
                      <a:endParaRPr lang="en-US" dirty="0"/>
                    </a:p>
                  </a:txBody>
                  <a:tcPr/>
                </a:tc>
                <a:tc>
                  <a:txBody>
                    <a:bodyPr/>
                    <a:lstStyle/>
                    <a:p>
                      <a:pPr algn="ctr"/>
                      <a:r>
                        <a:rPr lang="en-US" dirty="0" smtClean="0"/>
                        <a:t>D</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1035</a:t>
                      </a:r>
                      <a:endParaRPr lang="en-US" dirty="0"/>
                    </a:p>
                  </a:txBody>
                  <a:tcPr/>
                </a:tc>
                <a:tc>
                  <a:txBody>
                    <a:bodyPr/>
                    <a:lstStyle/>
                    <a:p>
                      <a:r>
                        <a:rPr lang="en-US" dirty="0" smtClean="0"/>
                        <a:t>D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1045</a:t>
                      </a:r>
                      <a:endParaRPr lang="en-US" dirty="0"/>
                    </a:p>
                  </a:txBody>
                  <a:tcPr/>
                </a:tc>
                <a:tc>
                  <a:txBody>
                    <a:bodyPr/>
                    <a:lstStyle/>
                    <a:p>
                      <a:r>
                        <a:rPr lang="en-US" dirty="0" smtClean="0"/>
                        <a:t>E County</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algn="ctr"/>
                      <a:r>
                        <a:rPr lang="en-US" dirty="0" smtClean="0"/>
                        <a:t>True</a:t>
                      </a:r>
                      <a:endParaRPr lang="en-US" dirty="0"/>
                    </a:p>
                  </a:txBody>
                  <a:tcPr/>
                </a:tc>
                <a:tc>
                  <a:txBody>
                    <a:bodyPr/>
                    <a:lstStyle/>
                    <a:p>
                      <a:pPr algn="ctr"/>
                      <a:r>
                        <a:rPr lang="en-US" dirty="0" smtClean="0"/>
                        <a:t>False</a:t>
                      </a:r>
                      <a:endParaRPr lang="en-US" dirty="0"/>
                    </a:p>
                  </a:txBody>
                  <a:tcPr/>
                </a:tc>
              </a:tr>
              <a:tr h="370840">
                <a:tc>
                  <a:txBody>
                    <a:bodyPr/>
                    <a:lstStyle/>
                    <a:p>
                      <a:r>
                        <a:rPr lang="en-US" dirty="0" smtClean="0"/>
                        <a:t>1055</a:t>
                      </a:r>
                      <a:endParaRPr lang="en-US" dirty="0"/>
                    </a:p>
                  </a:txBody>
                  <a:tcPr/>
                </a:tc>
                <a:tc>
                  <a:txBody>
                    <a:bodyPr/>
                    <a:lstStyle/>
                    <a:p>
                      <a:r>
                        <a:rPr lang="en-US" dirty="0" smtClean="0"/>
                        <a:t>F City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1065</a:t>
                      </a:r>
                      <a:endParaRPr lang="en-US" dirty="0"/>
                    </a:p>
                  </a:txBody>
                  <a:tcPr/>
                </a:tc>
                <a:tc>
                  <a:txBody>
                    <a:bodyPr/>
                    <a:lstStyle/>
                    <a:p>
                      <a:r>
                        <a:rPr lang="en-US" dirty="0" smtClean="0"/>
                        <a:t>G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True</a:t>
                      </a:r>
                      <a:endParaRPr lang="en-US" dirty="0"/>
                    </a:p>
                  </a:txBody>
                  <a:tcPr/>
                </a:tc>
              </a:tr>
              <a:tr h="370840">
                <a:tc>
                  <a:txBody>
                    <a:bodyPr/>
                    <a:lstStyle/>
                    <a:p>
                      <a:r>
                        <a:rPr lang="en-US" dirty="0" smtClean="0"/>
                        <a:t>1075</a:t>
                      </a:r>
                      <a:endParaRPr lang="en-US" dirty="0"/>
                    </a:p>
                  </a:txBody>
                  <a:tcPr/>
                </a:tc>
                <a:tc>
                  <a:txBody>
                    <a:bodyPr/>
                    <a:lstStyle/>
                    <a:p>
                      <a:r>
                        <a:rPr lang="en-US" dirty="0" smtClean="0"/>
                        <a:t>H Consolidated</a:t>
                      </a:r>
                      <a:endParaRPr lang="en-US" dirty="0"/>
                    </a:p>
                  </a:txBody>
                  <a:tcPr/>
                </a:tc>
                <a:tc>
                  <a:txBody>
                    <a:bodyPr/>
                    <a:lstStyle/>
                    <a:p>
                      <a:pPr algn="ctr"/>
                      <a:r>
                        <a:rPr lang="en-US" dirty="0" smtClean="0"/>
                        <a:t>B</a:t>
                      </a:r>
                      <a:endParaRPr lang="en-US" dirty="0"/>
                    </a:p>
                  </a:txBody>
                  <a:tcPr/>
                </a:tc>
                <a:tc>
                  <a:txBody>
                    <a:bodyPr/>
                    <a:lstStyle/>
                    <a:p>
                      <a:pPr algn="ctr"/>
                      <a:r>
                        <a:rPr lang="en-US" dirty="0" smtClean="0"/>
                        <a:t>False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False</a:t>
                      </a:r>
                      <a:endParaRPr lang="en-US" dirty="0"/>
                    </a:p>
                  </a:txBody>
                  <a:tcPr/>
                </a:tc>
              </a:tr>
              <a:tr h="370840">
                <a:tc>
                  <a:txBody>
                    <a:bodyPr/>
                    <a:lstStyle/>
                    <a:p>
                      <a:r>
                        <a:rPr lang="en-US" dirty="0" smtClean="0"/>
                        <a:t>1085</a:t>
                      </a:r>
                      <a:endParaRPr lang="en-US" dirty="0"/>
                    </a:p>
                  </a:txBody>
                  <a:tcPr/>
                </a:tc>
                <a:tc>
                  <a:txBody>
                    <a:bodyPr/>
                    <a:lstStyle/>
                    <a:p>
                      <a:r>
                        <a:rPr lang="en-US" dirty="0" smtClean="0"/>
                        <a:t>J Public</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c>
                  <a:txBody>
                    <a:bodyPr/>
                    <a:lstStyle/>
                    <a:p>
                      <a:pPr algn="ctr"/>
                      <a:r>
                        <a:rPr lang="en-US" dirty="0" smtClean="0"/>
                        <a:t>True</a:t>
                      </a:r>
                      <a:endParaRPr lang="en-US" dirty="0"/>
                    </a:p>
                  </a:txBody>
                  <a:tcPr/>
                </a:tc>
              </a:tr>
              <a:tr h="370840">
                <a:tc>
                  <a:txBody>
                    <a:bodyPr/>
                    <a:lstStyle/>
                    <a:p>
                      <a:r>
                        <a:rPr lang="en-US" dirty="0" smtClean="0"/>
                        <a:t>1095</a:t>
                      </a:r>
                      <a:endParaRPr lang="en-US" dirty="0"/>
                    </a:p>
                  </a:txBody>
                  <a:tcPr/>
                </a:tc>
                <a:tc>
                  <a:txBody>
                    <a:bodyPr/>
                    <a:lstStyle/>
                    <a:p>
                      <a:r>
                        <a:rPr lang="en-US" dirty="0" smtClean="0"/>
                        <a:t>K County</a:t>
                      </a:r>
                      <a:endParaRPr lang="en-US" dirty="0"/>
                    </a:p>
                  </a:txBody>
                  <a:tcPr/>
                </a:tc>
                <a:tc>
                  <a:txBody>
                    <a:bodyPr/>
                    <a:lstStyle/>
                    <a:p>
                      <a:pPr algn="ctr"/>
                      <a:r>
                        <a:rPr lang="en-US" dirty="0" smtClean="0"/>
                        <a:t>C</a:t>
                      </a:r>
                      <a:endParaRPr lang="en-US" dirty="0"/>
                    </a:p>
                  </a:txBody>
                  <a:tcPr/>
                </a:tc>
                <a:tc>
                  <a:txBody>
                    <a:bodyPr/>
                    <a:lstStyle/>
                    <a:p>
                      <a:pPr algn="ctr"/>
                      <a:r>
                        <a:rPr lang="en-US" dirty="0" smtClean="0"/>
                        <a:t>True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a:tc>
                <a:tc>
                  <a:txBody>
                    <a:bodyPr/>
                    <a:lstStyle/>
                    <a:p>
                      <a:pPr algn="ctr"/>
                      <a:r>
                        <a:rPr lang="en-US" dirty="0" smtClean="0"/>
                        <a:t>True</a:t>
                      </a:r>
                      <a:endParaRPr lang="en-US" dirty="0"/>
                    </a:p>
                  </a:txBody>
                  <a:tcPr/>
                </a:tc>
              </a:tr>
              <a:tr h="381908">
                <a:tc>
                  <a:txBody>
                    <a:bodyPr/>
                    <a:lstStyle/>
                    <a:p>
                      <a:endParaRPr lang="en-US" dirty="0"/>
                    </a:p>
                  </a:txBody>
                  <a:tcPr/>
                </a:tc>
                <a:tc>
                  <a:txBody>
                    <a:bodyPr/>
                    <a:lstStyle/>
                    <a:p>
                      <a:r>
                        <a:rPr lang="en-US" dirty="0" smtClean="0"/>
                        <a:t>10 districts</a:t>
                      </a:r>
                      <a:endParaRPr lang="en-US" dirty="0"/>
                    </a:p>
                  </a:txBody>
                  <a:tcPr/>
                </a:tc>
                <a:tc>
                  <a:txBody>
                    <a:bodyPr/>
                    <a:lstStyle/>
                    <a:p>
                      <a:endParaRPr lang="en-US" dirty="0"/>
                    </a:p>
                  </a:txBody>
                  <a:tcPr/>
                </a:tc>
                <a:tc>
                  <a:txBody>
                    <a:bodyPr/>
                    <a:lstStyle/>
                    <a:p>
                      <a:pPr algn="ctr"/>
                      <a:r>
                        <a:rPr lang="en-US" dirty="0" smtClean="0"/>
                        <a:t>6 </a:t>
                      </a:r>
                      <a:endParaRPr lang="en-US" dirty="0"/>
                    </a:p>
                  </a:txBody>
                  <a:tcPr/>
                </a:tc>
                <a:tc>
                  <a:txBody>
                    <a:bodyPr/>
                    <a:lstStyle/>
                    <a:p>
                      <a:pPr algn="ctr"/>
                      <a:r>
                        <a:rPr lang="en-US" dirty="0" smtClean="0"/>
                        <a:t>9</a:t>
                      </a:r>
                      <a:endParaRPr lang="en-US" dirty="0"/>
                    </a:p>
                  </a:txBody>
                  <a:tcPr/>
                </a:tc>
                <a:tc>
                  <a:txBody>
                    <a:bodyPr/>
                    <a:lstStyle/>
                    <a:p>
                      <a:pPr algn="ctr"/>
                      <a:r>
                        <a:rPr lang="en-US" dirty="0" smtClean="0"/>
                        <a:t>6</a:t>
                      </a:r>
                      <a:endParaRPr lang="en-US" dirty="0"/>
                    </a:p>
                  </a:txBody>
                  <a:tcPr/>
                </a:tc>
              </a:tr>
            </a:tbl>
          </a:graphicData>
        </a:graphic>
      </p:graphicFrame>
      <p:sp>
        <p:nvSpPr>
          <p:cNvPr id="3" name="Content Placeholder 2"/>
          <p:cNvSpPr>
            <a:spLocks noGrp="1"/>
          </p:cNvSpPr>
          <p:nvPr>
            <p:ph idx="13"/>
          </p:nvPr>
        </p:nvSpPr>
        <p:spPr>
          <a:xfrm>
            <a:off x="3556000" y="51816"/>
            <a:ext cx="6959600" cy="1066800"/>
          </a:xfrm>
        </p:spPr>
        <p:txBody>
          <a:bodyPr/>
          <a:lstStyle/>
          <a:p>
            <a:r>
              <a:rPr lang="en-US" dirty="0" smtClean="0"/>
              <a:t>Ancillary Support Efficiency Screen</a:t>
            </a:r>
          </a:p>
          <a:p>
            <a:endParaRPr lang="en-US" dirty="0"/>
          </a:p>
        </p:txBody>
      </p:sp>
      <p:sp>
        <p:nvSpPr>
          <p:cNvPr id="5"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2" name="Slide Number Placeholder 1"/>
          <p:cNvSpPr>
            <a:spLocks noGrp="1"/>
          </p:cNvSpPr>
          <p:nvPr>
            <p:ph type="sldNum" sz="quarter" idx="16"/>
          </p:nvPr>
        </p:nvSpPr>
        <p:spPr/>
        <p:txBody>
          <a:bodyPr/>
          <a:lstStyle/>
          <a:p>
            <a:fld id="{50DB4D3D-67B9-4C51-A973-4BF689DAD713}" type="slidenum">
              <a:rPr lang="en-US" smtClean="0"/>
              <a:t>29</a:t>
            </a:fld>
            <a:endParaRPr lang="en-US" dirty="0"/>
          </a:p>
        </p:txBody>
      </p:sp>
    </p:spTree>
    <p:extLst>
      <p:ext uri="{BB962C8B-B14F-4D97-AF65-F5344CB8AC3E}">
        <p14:creationId xmlns:p14="http://schemas.microsoft.com/office/powerpoint/2010/main" val="3478390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p:txBody>
          <a:bodyPr/>
          <a:lstStyle/>
          <a:p>
            <a:r>
              <a:rPr lang="en-US" dirty="0" smtClean="0"/>
              <a:t>Purpose of MAEP</a:t>
            </a:r>
            <a:endParaRPr lang="en-US" dirty="0"/>
          </a:p>
        </p:txBody>
      </p:sp>
      <p:sp>
        <p:nvSpPr>
          <p:cNvPr id="4" name="Content Placeholder 3"/>
          <p:cNvSpPr>
            <a:spLocks noGrp="1"/>
          </p:cNvSpPr>
          <p:nvPr>
            <p:ph idx="1"/>
          </p:nvPr>
        </p:nvSpPr>
        <p:spPr>
          <a:xfrm>
            <a:off x="609600" y="1600201"/>
            <a:ext cx="10972800" cy="4524315"/>
          </a:xfrm>
          <a:prstGeom prst="rect">
            <a:avLst/>
          </a:prstGeom>
        </p:spPr>
        <p:txBody>
          <a:bodyPr>
            <a:spAutoFit/>
          </a:bodyPr>
          <a:lstStyle/>
          <a:p>
            <a:pPr marL="0" indent="0">
              <a:buClr>
                <a:srgbClr val="FF0000"/>
              </a:buClr>
              <a:buNone/>
              <a:defRPr/>
            </a:pPr>
            <a:r>
              <a:rPr lang="en-US" sz="2800" dirty="0">
                <a:latin typeface="Arial" pitchFamily="34" charset="0"/>
                <a:ea typeface="ＭＳ Ｐゴシック" pitchFamily="-112" charset="-128"/>
                <a:cs typeface="Arial" pitchFamily="34" charset="0"/>
              </a:rPr>
              <a:t>Ensure that every Mississippi </a:t>
            </a:r>
            <a:r>
              <a:rPr lang="en-US" sz="2800" dirty="0" smtClean="0">
                <a:latin typeface="Arial" pitchFamily="34" charset="0"/>
                <a:ea typeface="ＭＳ Ｐゴシック" pitchFamily="-112" charset="-128"/>
                <a:cs typeface="Arial" pitchFamily="34" charset="0"/>
              </a:rPr>
              <a:t>student is </a:t>
            </a:r>
            <a:r>
              <a:rPr lang="en-US" sz="2800" dirty="0">
                <a:latin typeface="Arial" pitchFamily="34" charset="0"/>
                <a:ea typeface="ＭＳ Ｐゴシック" pitchFamily="-112" charset="-128"/>
                <a:cs typeface="Arial" pitchFamily="34" charset="0"/>
              </a:rPr>
              <a:t>afforded an adequate educational </a:t>
            </a:r>
            <a:r>
              <a:rPr lang="en-US" sz="2800" dirty="0">
                <a:ea typeface="ＭＳ Ｐゴシック" pitchFamily="-112" charset="-128"/>
              </a:rPr>
              <a:t>opportunity regardless of where he/she </a:t>
            </a:r>
            <a:r>
              <a:rPr lang="en-US" sz="2800" dirty="0" smtClean="0">
                <a:ea typeface="ＭＳ Ｐゴシック" pitchFamily="-112" charset="-128"/>
              </a:rPr>
              <a:t>lives.  </a:t>
            </a:r>
            <a:r>
              <a:rPr lang="en-US" sz="2800" dirty="0" smtClean="0">
                <a:latin typeface="Arial" pitchFamily="34" charset="0"/>
                <a:ea typeface="ＭＳ Ｐゴシック" pitchFamily="-112" charset="-128"/>
                <a:cs typeface="Arial" pitchFamily="34" charset="0"/>
              </a:rPr>
              <a:t>In </a:t>
            </a:r>
            <a:r>
              <a:rPr lang="en-US" sz="2800" dirty="0">
                <a:latin typeface="Arial" pitchFamily="34" charset="0"/>
                <a:ea typeface="ＭＳ Ｐゴシック" pitchFamily="-112" charset="-128"/>
                <a:cs typeface="Arial" pitchFamily="34" charset="0"/>
              </a:rPr>
              <a:t>order to accomplish this the system must</a:t>
            </a:r>
            <a:r>
              <a:rPr lang="en-US" sz="2800" dirty="0" smtClean="0">
                <a:latin typeface="Arial" pitchFamily="34" charset="0"/>
                <a:ea typeface="ＭＳ Ｐゴシック" pitchFamily="-112" charset="-128"/>
                <a:cs typeface="Arial" pitchFamily="34" charset="0"/>
              </a:rPr>
              <a:t>:</a:t>
            </a:r>
          </a:p>
          <a:p>
            <a:pPr marL="857250" lvl="1" indent="-457200" eaLnBrk="0" hangingPunct="0">
              <a:buSzPts val="2800"/>
              <a:buFont typeface="Arial" panose="020B0604020202020204" pitchFamily="34" charset="0"/>
              <a:buChar char="•"/>
              <a:defRPr/>
            </a:pPr>
            <a:r>
              <a:rPr lang="en-US" dirty="0" smtClean="0">
                <a:solidFill>
                  <a:srgbClr val="002060"/>
                </a:solidFill>
                <a:latin typeface="Arial"/>
                <a:ea typeface="ＭＳ Ｐゴシック" pitchFamily="-112" charset="-128"/>
                <a:cs typeface="+mn-cs"/>
              </a:rPr>
              <a:t>Provide </a:t>
            </a:r>
            <a:r>
              <a:rPr lang="en-US" dirty="0">
                <a:solidFill>
                  <a:srgbClr val="002060"/>
                </a:solidFill>
                <a:latin typeface="Arial"/>
                <a:ea typeface="ＭＳ Ｐゴシック" pitchFamily="-112" charset="-128"/>
                <a:cs typeface="+mn-cs"/>
              </a:rPr>
              <a:t>equity </a:t>
            </a:r>
            <a:r>
              <a:rPr lang="en-US" dirty="0" smtClean="0">
                <a:solidFill>
                  <a:srgbClr val="002060"/>
                </a:solidFill>
                <a:latin typeface="Arial"/>
                <a:ea typeface="ＭＳ Ｐゴシック" pitchFamily="-112" charset="-128"/>
                <a:cs typeface="+mn-cs"/>
              </a:rPr>
              <a:t>to districts by </a:t>
            </a:r>
            <a:r>
              <a:rPr lang="en-US" dirty="0">
                <a:solidFill>
                  <a:srgbClr val="002060"/>
                </a:solidFill>
                <a:latin typeface="Arial"/>
                <a:ea typeface="ＭＳ Ｐゴシック" pitchFamily="-112" charset="-128"/>
                <a:cs typeface="+mn-cs"/>
              </a:rPr>
              <a:t>recognizing differences </a:t>
            </a:r>
            <a:r>
              <a:rPr lang="en-US" dirty="0" smtClean="0">
                <a:solidFill>
                  <a:srgbClr val="002060"/>
                </a:solidFill>
                <a:latin typeface="Arial"/>
                <a:ea typeface="ＭＳ Ｐゴシック" pitchFamily="-112" charset="-128"/>
                <a:cs typeface="+mn-cs"/>
              </a:rPr>
              <a:t>in local resources</a:t>
            </a:r>
          </a:p>
          <a:p>
            <a:pPr marL="857250" lvl="1" indent="-457200" eaLnBrk="0" hangingPunct="0">
              <a:buSzPts val="2800"/>
              <a:buFont typeface="Arial" panose="020B0604020202020204" pitchFamily="34" charset="0"/>
              <a:buChar char="•"/>
              <a:defRPr/>
            </a:pPr>
            <a:r>
              <a:rPr lang="en-US" dirty="0">
                <a:solidFill>
                  <a:srgbClr val="002060"/>
                </a:solidFill>
                <a:latin typeface="Arial"/>
                <a:ea typeface="ＭＳ Ｐゴシック" pitchFamily="-112" charset="-128"/>
                <a:cs typeface="+mn-cs"/>
              </a:rPr>
              <a:t>Provide a level of resources necessary for an adequate </a:t>
            </a:r>
            <a:r>
              <a:rPr lang="en-US" dirty="0" smtClean="0">
                <a:solidFill>
                  <a:srgbClr val="002060"/>
                </a:solidFill>
                <a:latin typeface="Arial"/>
                <a:ea typeface="ＭＳ Ｐゴシック" pitchFamily="-112" charset="-128"/>
                <a:cs typeface="+mn-cs"/>
              </a:rPr>
              <a:t>education</a:t>
            </a:r>
            <a:endParaRPr lang="en-US" dirty="0">
              <a:solidFill>
                <a:srgbClr val="002060"/>
              </a:solidFill>
              <a:latin typeface="Arial"/>
              <a:ea typeface="ＭＳ Ｐゴシック" pitchFamily="-112" charset="-128"/>
              <a:cs typeface="+mn-cs"/>
            </a:endParaRPr>
          </a:p>
          <a:p>
            <a:pPr marL="274320" indent="-274320" eaLnBrk="0" hangingPunct="0">
              <a:defRPr/>
            </a:pPr>
            <a:endParaRPr lang="en-US" dirty="0">
              <a:solidFill>
                <a:srgbClr val="000000"/>
              </a:solidFill>
              <a:latin typeface="Arial"/>
              <a:ea typeface="ＭＳ Ｐゴシック" pitchFamily="-112" charset="-128"/>
              <a:cs typeface="+mn-cs"/>
            </a:endParaRPr>
          </a:p>
          <a:p>
            <a:pPr>
              <a:buClr>
                <a:srgbClr val="FF0000"/>
              </a:buClr>
              <a:defRPr/>
            </a:pPr>
            <a:endParaRPr lang="en-US" sz="2800" dirty="0">
              <a:latin typeface="Arial" pitchFamily="34" charset="0"/>
              <a:ea typeface="ＭＳ Ｐゴシック" pitchFamily="-112" charset="-128"/>
              <a:cs typeface="Arial" pitchFamily="34" charset="0"/>
            </a:endParaRPr>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7"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3</a:t>
            </a:fld>
            <a:endParaRPr lang="en-US" dirty="0"/>
          </a:p>
        </p:txBody>
      </p:sp>
      <p:sp>
        <p:nvSpPr>
          <p:cNvPr id="8"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Tree>
    <p:extLst>
      <p:ext uri="{BB962C8B-B14F-4D97-AF65-F5344CB8AC3E}">
        <p14:creationId xmlns:p14="http://schemas.microsoft.com/office/powerpoint/2010/main" val="308289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6146" y="1213637"/>
            <a:ext cx="10719708" cy="4724293"/>
          </a:xfrm>
        </p:spPr>
        <p:txBody>
          <a:bodyPr/>
          <a:lstStyle/>
          <a:p>
            <a:r>
              <a:rPr lang="en-US" dirty="0" smtClean="0"/>
              <a:t>Costs from the second preceding year are divided by the latest available months 1-9 ADA.</a:t>
            </a:r>
          </a:p>
          <a:p>
            <a:r>
              <a:rPr lang="en-US" dirty="0" smtClean="0"/>
              <a:t>Costs are pulled from the following codes:</a:t>
            </a:r>
          </a:p>
          <a:p>
            <a:pPr lvl="1"/>
            <a:r>
              <a:rPr lang="en-US" sz="2600" dirty="0" smtClean="0"/>
              <a:t>Fund 1120 / Functions 2110-2129 / Objects 100-999</a:t>
            </a:r>
          </a:p>
          <a:p>
            <a:pPr lvl="1"/>
            <a:r>
              <a:rPr lang="en-US" sz="2600" dirty="0" smtClean="0"/>
              <a:t>Fund 1120 / Functions 2140-2149 / Objects 100-999</a:t>
            </a:r>
          </a:p>
          <a:p>
            <a:pPr lvl="1"/>
            <a:r>
              <a:rPr lang="en-US" sz="2600" dirty="0" smtClean="0"/>
              <a:t>Fund 1120 / </a:t>
            </a:r>
            <a:r>
              <a:rPr lang="en-US" sz="2600" dirty="0"/>
              <a:t>Functions </a:t>
            </a:r>
            <a:r>
              <a:rPr lang="en-US" sz="2600" dirty="0" smtClean="0"/>
              <a:t>2220-2229 </a:t>
            </a:r>
            <a:r>
              <a:rPr lang="en-US" sz="2600" dirty="0"/>
              <a:t>/ Objects 100-999</a:t>
            </a:r>
          </a:p>
          <a:p>
            <a:pPr lvl="1"/>
            <a:r>
              <a:rPr lang="en-US" sz="2600" dirty="0" smtClean="0"/>
              <a:t>Fund 2001 / Functions 2100-2129 </a:t>
            </a:r>
            <a:r>
              <a:rPr lang="en-US" sz="2600" dirty="0"/>
              <a:t>/ Objects </a:t>
            </a:r>
            <a:r>
              <a:rPr lang="en-US" sz="2600" dirty="0" smtClean="0"/>
              <a:t>100-999</a:t>
            </a:r>
          </a:p>
          <a:p>
            <a:pPr lvl="1"/>
            <a:r>
              <a:rPr lang="en-US" sz="2600" dirty="0"/>
              <a:t>Fund </a:t>
            </a:r>
            <a:r>
              <a:rPr lang="en-US" sz="2600" dirty="0" smtClean="0"/>
              <a:t>2001 </a:t>
            </a:r>
            <a:r>
              <a:rPr lang="en-US" sz="2600" dirty="0"/>
              <a:t>/ Functions 2140-2149 / Objects 100-999</a:t>
            </a:r>
          </a:p>
          <a:p>
            <a:pPr lvl="1"/>
            <a:r>
              <a:rPr lang="en-US" sz="2600" dirty="0"/>
              <a:t>Fund </a:t>
            </a:r>
            <a:r>
              <a:rPr lang="en-US" sz="2600" dirty="0" smtClean="0"/>
              <a:t>2001 </a:t>
            </a:r>
            <a:r>
              <a:rPr lang="en-US" sz="2600" dirty="0"/>
              <a:t>/ Functions 2220-2229 / Objects </a:t>
            </a:r>
            <a:r>
              <a:rPr lang="en-US" sz="2600" dirty="0" smtClean="0"/>
              <a:t>100-999</a:t>
            </a:r>
            <a:endParaRPr lang="en-US" sz="2600" dirty="0"/>
          </a:p>
          <a:p>
            <a:pPr lvl="1"/>
            <a:endParaRPr lang="en-US" sz="2600" dirty="0" smtClean="0"/>
          </a:p>
        </p:txBody>
      </p:sp>
      <p:sp>
        <p:nvSpPr>
          <p:cNvPr id="3" name="Content Placeholder 2"/>
          <p:cNvSpPr>
            <a:spLocks noGrp="1"/>
          </p:cNvSpPr>
          <p:nvPr>
            <p:ph idx="13"/>
          </p:nvPr>
        </p:nvSpPr>
        <p:spPr/>
        <p:txBody>
          <a:bodyPr/>
          <a:lstStyle/>
          <a:p>
            <a:r>
              <a:rPr lang="en-US" dirty="0" smtClean="0"/>
              <a:t>Ancillary Support Cost Component</a:t>
            </a:r>
            <a:endParaRPr lang="en-US" dirty="0"/>
          </a:p>
        </p:txBody>
      </p:sp>
      <p:sp>
        <p:nvSpPr>
          <p:cNvPr id="6"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7"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4" name="Slide Number Placeholder 3"/>
          <p:cNvSpPr>
            <a:spLocks noGrp="1"/>
          </p:cNvSpPr>
          <p:nvPr>
            <p:ph type="sldNum" sz="quarter" idx="16"/>
          </p:nvPr>
        </p:nvSpPr>
        <p:spPr/>
        <p:txBody>
          <a:bodyPr/>
          <a:lstStyle/>
          <a:p>
            <a:fld id="{50DB4D3D-67B9-4C51-A973-4BF689DAD713}" type="slidenum">
              <a:rPr lang="en-US" smtClean="0"/>
              <a:t>30</a:t>
            </a:fld>
            <a:endParaRPr lang="en-US" dirty="0"/>
          </a:p>
        </p:txBody>
      </p:sp>
    </p:spTree>
    <p:extLst>
      <p:ext uri="{BB962C8B-B14F-4D97-AF65-F5344CB8AC3E}">
        <p14:creationId xmlns:p14="http://schemas.microsoft.com/office/powerpoint/2010/main" val="1333406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3239555646"/>
              </p:ext>
            </p:extLst>
          </p:nvPr>
        </p:nvGraphicFramePr>
        <p:xfrm>
          <a:off x="1004207" y="1213920"/>
          <a:ext cx="10286999" cy="3235960"/>
        </p:xfrm>
        <a:graphic>
          <a:graphicData uri="http://schemas.openxmlformats.org/drawingml/2006/table">
            <a:tbl>
              <a:tblPr firstRow="1" lastRow="1" bandRow="1">
                <a:tableStyleId>{5C22544A-7EE6-4342-B048-85BDC9FD1C3A}</a:tableStyleId>
              </a:tblPr>
              <a:tblGrid>
                <a:gridCol w="1063161"/>
                <a:gridCol w="1334451"/>
                <a:gridCol w="2712894"/>
                <a:gridCol w="1339279"/>
                <a:gridCol w="3837214"/>
              </a:tblGrid>
              <a:tr h="370840">
                <a:tc>
                  <a:txBody>
                    <a:bodyPr/>
                    <a:lstStyle/>
                    <a:p>
                      <a:r>
                        <a:rPr lang="en-US" dirty="0" smtClean="0"/>
                        <a:t>District No</a:t>
                      </a:r>
                      <a:endParaRPr lang="en-US" dirty="0"/>
                    </a:p>
                  </a:txBody>
                  <a:tcPr marL="42754" marR="42754"/>
                </a:tc>
                <a:tc>
                  <a:txBody>
                    <a:bodyPr/>
                    <a:lstStyle/>
                    <a:p>
                      <a:pPr algn="ctr"/>
                      <a:r>
                        <a:rPr lang="en-US" dirty="0" smtClean="0"/>
                        <a:t>District Name</a:t>
                      </a:r>
                      <a:endParaRPr lang="en-US" dirty="0"/>
                    </a:p>
                  </a:txBody>
                  <a:tcPr marL="42754" marR="42754"/>
                </a:tc>
                <a:tc>
                  <a:txBody>
                    <a:bodyPr/>
                    <a:lstStyle/>
                    <a:p>
                      <a:pPr algn="ctr"/>
                      <a:r>
                        <a:rPr lang="en-US" dirty="0" smtClean="0"/>
                        <a:t>Instructionally Successful &amp; Ancillary</a:t>
                      </a:r>
                      <a:r>
                        <a:rPr lang="en-US" baseline="0" dirty="0" smtClean="0"/>
                        <a:t> Support</a:t>
                      </a:r>
                      <a:r>
                        <a:rPr lang="en-US" dirty="0" smtClean="0"/>
                        <a:t> Efficient</a:t>
                      </a:r>
                      <a:endParaRPr lang="en-US" dirty="0"/>
                    </a:p>
                  </a:txBody>
                  <a:tcPr marL="42754" marR="42754"/>
                </a:tc>
                <a:tc>
                  <a:txBody>
                    <a:bodyPr/>
                    <a:lstStyle/>
                    <a:p>
                      <a:pPr algn="ctr"/>
                      <a:r>
                        <a:rPr lang="en-US" dirty="0" smtClean="0"/>
                        <a:t>ADA</a:t>
                      </a:r>
                      <a:endParaRPr lang="en-US" dirty="0"/>
                    </a:p>
                  </a:txBody>
                  <a:tcPr marL="42754" marR="42754"/>
                </a:tc>
                <a:tc>
                  <a:txBody>
                    <a:bodyPr/>
                    <a:lstStyle/>
                    <a:p>
                      <a:pPr algn="ctr"/>
                      <a:r>
                        <a:rPr lang="en-US" dirty="0" smtClean="0"/>
                        <a:t>Ancillary Support Expenditures</a:t>
                      </a:r>
                      <a:endParaRPr lang="en-US" dirty="0"/>
                    </a:p>
                  </a:txBody>
                  <a:tcPr marL="42754" marR="42754"/>
                </a:tc>
              </a:tr>
              <a:tr h="370840">
                <a:tc>
                  <a:txBody>
                    <a:bodyPr/>
                    <a:lstStyle/>
                    <a:p>
                      <a:pPr algn="ctr"/>
                      <a:r>
                        <a:rPr lang="en-US" dirty="0" smtClean="0"/>
                        <a:t>1005</a:t>
                      </a:r>
                    </a:p>
                  </a:txBody>
                  <a:tcPr/>
                </a:tc>
                <a:tc>
                  <a:txBody>
                    <a:bodyPr/>
                    <a:lstStyle/>
                    <a:p>
                      <a:pPr algn="l"/>
                      <a:r>
                        <a:rPr lang="en-US" dirty="0" smtClean="0"/>
                        <a:t>A County</a:t>
                      </a:r>
                      <a:endParaRPr lang="en-US" dirty="0"/>
                    </a:p>
                  </a:txBody>
                  <a:tcPr/>
                </a:tc>
                <a:tc>
                  <a:txBody>
                    <a:bodyPr/>
                    <a:lstStyle/>
                    <a:p>
                      <a:pPr algn="ctr"/>
                      <a:r>
                        <a:rPr lang="en-US" dirty="0" smtClean="0"/>
                        <a:t>True</a:t>
                      </a:r>
                      <a:endParaRPr lang="en-US" dirty="0"/>
                    </a:p>
                  </a:txBody>
                  <a:tcPr marL="42754" marR="42754"/>
                </a:tc>
                <a:tc>
                  <a:txBody>
                    <a:bodyPr/>
                    <a:lstStyle/>
                    <a:p>
                      <a:pPr algn="ctr"/>
                      <a:r>
                        <a:rPr lang="en-US" dirty="0" smtClean="0"/>
                        <a:t>1,959.74</a:t>
                      </a:r>
                      <a:endParaRPr lang="en-US" dirty="0"/>
                    </a:p>
                  </a:txBody>
                  <a:tcPr marL="42754" marR="42754"/>
                </a:tc>
                <a:tc>
                  <a:txBody>
                    <a:bodyPr/>
                    <a:lstStyle/>
                    <a:p>
                      <a:pPr algn="ctr"/>
                      <a:r>
                        <a:rPr lang="en-US" dirty="0" smtClean="0"/>
                        <a:t>$   406,307.13</a:t>
                      </a:r>
                      <a:endParaRPr lang="en-US" dirty="0"/>
                    </a:p>
                  </a:txBody>
                  <a:tcPr marL="42754" marR="42754"/>
                </a:tc>
              </a:tr>
              <a:tr h="370840">
                <a:tc>
                  <a:txBody>
                    <a:bodyPr/>
                    <a:lstStyle/>
                    <a:p>
                      <a:pPr algn="ctr"/>
                      <a:r>
                        <a:rPr lang="en-US" dirty="0" smtClean="0"/>
                        <a:t>1035</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D Public</a:t>
                      </a:r>
                      <a:endParaRPr lang="en-US" sz="1800" kern="1200" dirty="0">
                        <a:solidFill>
                          <a:schemeClr val="dk1"/>
                        </a:solidFill>
                        <a:latin typeface="+mn-lt"/>
                        <a:ea typeface="+mn-ea"/>
                        <a:cs typeface="+mn-cs"/>
                      </a:endParaRPr>
                    </a:p>
                  </a:txBody>
                  <a:tcPr/>
                </a:tc>
                <a:tc>
                  <a:txBody>
                    <a:bodyPr/>
                    <a:lstStyle/>
                    <a:p>
                      <a:pPr algn="ctr"/>
                      <a:r>
                        <a:rPr lang="en-US" dirty="0" smtClean="0"/>
                        <a:t>True</a:t>
                      </a:r>
                      <a:endParaRPr lang="en-US" dirty="0"/>
                    </a:p>
                  </a:txBody>
                  <a:tcPr marL="42754" marR="42754"/>
                </a:tc>
                <a:tc>
                  <a:txBody>
                    <a:bodyPr/>
                    <a:lstStyle/>
                    <a:p>
                      <a:pPr algn="ctr"/>
                      <a:r>
                        <a:rPr lang="en-US" dirty="0" smtClean="0"/>
                        <a:t>580.12</a:t>
                      </a:r>
                      <a:endParaRPr lang="en-US" dirty="0"/>
                    </a:p>
                  </a:txBody>
                  <a:tcPr marL="42754" marR="42754"/>
                </a:tc>
                <a:tc>
                  <a:txBody>
                    <a:bodyPr/>
                    <a:lstStyle/>
                    <a:p>
                      <a:pPr algn="ctr"/>
                      <a:r>
                        <a:rPr lang="en-US" dirty="0" smtClean="0"/>
                        <a:t>$</a:t>
                      </a:r>
                      <a:r>
                        <a:rPr lang="en-US" baseline="0" dirty="0" smtClean="0"/>
                        <a:t>   182,152.40</a:t>
                      </a:r>
                      <a:endParaRPr lang="en-US" dirty="0"/>
                    </a:p>
                  </a:txBody>
                  <a:tcPr marL="42754" marR="42754"/>
                </a:tc>
              </a:tr>
              <a:tr h="370840">
                <a:tc>
                  <a:txBody>
                    <a:bodyPr/>
                    <a:lstStyle/>
                    <a:p>
                      <a:pPr algn="ctr"/>
                      <a:r>
                        <a:rPr lang="en-US" dirty="0" smtClean="0"/>
                        <a:t>1055</a:t>
                      </a:r>
                      <a:endParaRPr lang="en-US" dirty="0"/>
                    </a:p>
                  </a:txBody>
                  <a:tcPr marL="42754" marR="42754"/>
                </a:tc>
                <a:tc>
                  <a:txBody>
                    <a:bodyPr/>
                    <a:lstStyle/>
                    <a:p>
                      <a:pPr marL="0" algn="l" defTabSz="914400" rtl="0" eaLnBrk="1" latinLnBrk="0" hangingPunct="1"/>
                      <a:r>
                        <a:rPr lang="en-US" sz="1800" kern="1200" dirty="0" smtClean="0">
                          <a:solidFill>
                            <a:schemeClr val="dk1"/>
                          </a:solidFill>
                          <a:latin typeface="+mn-lt"/>
                          <a:ea typeface="+mn-ea"/>
                          <a:cs typeface="+mn-cs"/>
                        </a:rPr>
                        <a:t> F City</a:t>
                      </a:r>
                      <a:endParaRPr lang="en-US" sz="1800" kern="1200" dirty="0">
                        <a:solidFill>
                          <a:schemeClr val="dk1"/>
                        </a:solidFill>
                        <a:latin typeface="+mn-lt"/>
                        <a:ea typeface="+mn-ea"/>
                        <a:cs typeface="+mn-cs"/>
                      </a:endParaRPr>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827.44</a:t>
                      </a:r>
                      <a:endParaRPr lang="en-US" dirty="0"/>
                    </a:p>
                  </a:txBody>
                  <a:tcPr marL="42754" marR="42754"/>
                </a:tc>
                <a:tc>
                  <a:txBody>
                    <a:bodyPr/>
                    <a:lstStyle/>
                    <a:p>
                      <a:pPr algn="ctr"/>
                      <a:r>
                        <a:rPr lang="en-US" dirty="0" smtClean="0"/>
                        <a:t>$   434,900.15</a:t>
                      </a:r>
                      <a:endParaRPr lang="en-US" dirty="0"/>
                    </a:p>
                  </a:txBody>
                  <a:tcPr marL="42754" marR="42754"/>
                </a:tc>
              </a:tr>
              <a:tr h="370840">
                <a:tc>
                  <a:txBody>
                    <a:bodyPr/>
                    <a:lstStyle/>
                    <a:p>
                      <a:pPr algn="ctr"/>
                      <a:r>
                        <a:rPr lang="en-US" dirty="0" smtClean="0"/>
                        <a:t>1065</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G County</a:t>
                      </a:r>
                      <a:endParaRPr lang="en-US" sz="18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True</a:t>
                      </a:r>
                    </a:p>
                  </a:txBody>
                  <a:tcPr marL="42754" marR="42754"/>
                </a:tc>
                <a:tc>
                  <a:txBody>
                    <a:bodyPr/>
                    <a:lstStyle/>
                    <a:p>
                      <a:pPr algn="ctr"/>
                      <a:r>
                        <a:rPr lang="en-US" dirty="0" smtClean="0"/>
                        <a:t>1,693.21</a:t>
                      </a:r>
                      <a:endParaRPr lang="en-US" dirty="0"/>
                    </a:p>
                  </a:txBody>
                  <a:tcPr marL="42754" marR="42754"/>
                </a:tc>
                <a:tc>
                  <a:txBody>
                    <a:bodyPr/>
                    <a:lstStyle/>
                    <a:p>
                      <a:pPr algn="ctr"/>
                      <a:r>
                        <a:rPr lang="en-US" dirty="0" smtClean="0"/>
                        <a:t>$   524,661.09</a:t>
                      </a:r>
                      <a:endParaRPr lang="en-US" dirty="0"/>
                    </a:p>
                  </a:txBody>
                  <a:tcPr marL="42754" marR="42754"/>
                </a:tc>
              </a:tr>
              <a:tr h="370840">
                <a:tc>
                  <a:txBody>
                    <a:bodyPr/>
                    <a:lstStyle/>
                    <a:p>
                      <a:pPr algn="ctr"/>
                      <a:r>
                        <a:rPr lang="en-US" dirty="0" smtClean="0"/>
                        <a:t>1085</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J Public</a:t>
                      </a:r>
                      <a:endParaRPr lang="en-US" sz="1800" kern="1200" dirty="0">
                        <a:solidFill>
                          <a:schemeClr val="dk1"/>
                        </a:solidFill>
                        <a:latin typeface="+mn-lt"/>
                        <a:ea typeface="+mn-ea"/>
                        <a:cs typeface="+mn-cs"/>
                      </a:endParaRPr>
                    </a:p>
                  </a:txBody>
                  <a:tcPr/>
                </a:tc>
                <a:tc>
                  <a:txBody>
                    <a:bodyPr/>
                    <a:lstStyle/>
                    <a:p>
                      <a:pPr algn="ctr"/>
                      <a:r>
                        <a:rPr lang="en-US" dirty="0" smtClean="0"/>
                        <a:t>True</a:t>
                      </a:r>
                      <a:endParaRPr lang="en-US" dirty="0"/>
                    </a:p>
                  </a:txBody>
                  <a:tcPr marL="42754" marR="42754"/>
                </a:tc>
                <a:tc>
                  <a:txBody>
                    <a:bodyPr/>
                    <a:lstStyle/>
                    <a:p>
                      <a:pPr algn="ctr"/>
                      <a:r>
                        <a:rPr lang="en-US" dirty="0" smtClean="0"/>
                        <a:t>1,130.13</a:t>
                      </a:r>
                      <a:endParaRPr lang="en-US" dirty="0"/>
                    </a:p>
                  </a:txBody>
                  <a:tcPr marL="42754" marR="42754"/>
                </a:tc>
                <a:tc>
                  <a:txBody>
                    <a:bodyPr/>
                    <a:lstStyle/>
                    <a:p>
                      <a:pPr algn="ctr"/>
                      <a:r>
                        <a:rPr lang="en-US" dirty="0" smtClean="0"/>
                        <a:t>$   310,325.87</a:t>
                      </a:r>
                      <a:endParaRPr lang="en-US" dirty="0"/>
                    </a:p>
                  </a:txBody>
                  <a:tcPr marL="42754" marR="42754"/>
                </a:tc>
              </a:tr>
              <a:tr h="370840">
                <a:tc>
                  <a:txBody>
                    <a:bodyPr/>
                    <a:lstStyle/>
                    <a:p>
                      <a:pPr algn="ctr"/>
                      <a:r>
                        <a:rPr lang="en-US" dirty="0" smtClean="0"/>
                        <a:t>1095</a:t>
                      </a:r>
                      <a:endParaRPr lang="en-US" dirty="0"/>
                    </a:p>
                  </a:txBody>
                  <a:tcPr marL="42754" marR="42754"/>
                </a:tc>
                <a:tc>
                  <a:txBody>
                    <a:bodyPr/>
                    <a:lstStyle/>
                    <a:p>
                      <a:pPr marL="0" algn="l" defTabSz="914400" rtl="0" eaLnBrk="1" latinLnBrk="0" hangingPunct="1"/>
                      <a:r>
                        <a:rPr lang="en-US" sz="1800" kern="1200" dirty="0" smtClean="0">
                          <a:solidFill>
                            <a:schemeClr val="dk1"/>
                          </a:solidFill>
                          <a:latin typeface="+mn-lt"/>
                          <a:ea typeface="+mn-ea"/>
                          <a:cs typeface="+mn-cs"/>
                        </a:rPr>
                        <a:t> K County</a:t>
                      </a:r>
                      <a:endParaRPr lang="en-US" sz="1800" kern="1200" dirty="0">
                        <a:solidFill>
                          <a:schemeClr val="dk1"/>
                        </a:solidFill>
                        <a:latin typeface="+mn-lt"/>
                        <a:ea typeface="+mn-ea"/>
                        <a:cs typeface="+mn-cs"/>
                      </a:endParaRPr>
                    </a:p>
                  </a:txBody>
                  <a:tcPr marL="42754" marR="42754"/>
                </a:tc>
                <a:tc>
                  <a:txBody>
                    <a:bodyPr/>
                    <a:lstStyle/>
                    <a:p>
                      <a:pPr algn="ctr"/>
                      <a:r>
                        <a:rPr lang="en-US" dirty="0" smtClean="0"/>
                        <a:t>True</a:t>
                      </a:r>
                      <a:endParaRPr lang="en-US" dirty="0"/>
                    </a:p>
                  </a:txBody>
                  <a:tcPr marL="42754" marR="42754"/>
                </a:tc>
                <a:tc>
                  <a:txBody>
                    <a:bodyPr/>
                    <a:lstStyle/>
                    <a:p>
                      <a:pPr algn="ctr"/>
                      <a:r>
                        <a:rPr lang="en-US" dirty="0" smtClean="0"/>
                        <a:t>3,022.10</a:t>
                      </a:r>
                      <a:endParaRPr lang="en-US" dirty="0"/>
                    </a:p>
                  </a:txBody>
                  <a:tcPr marL="42754" marR="42754"/>
                </a:tc>
                <a:tc>
                  <a:txBody>
                    <a:bodyPr/>
                    <a:lstStyle/>
                    <a:p>
                      <a:pPr algn="ctr"/>
                      <a:r>
                        <a:rPr lang="en-US" dirty="0" smtClean="0"/>
                        <a:t>$   721,054.38</a:t>
                      </a:r>
                    </a:p>
                  </a:txBody>
                  <a:tcPr marL="42754" marR="42754"/>
                </a:tc>
              </a:tr>
              <a:tr h="370840">
                <a:tc>
                  <a:txBody>
                    <a:bodyPr/>
                    <a:lstStyle/>
                    <a:p>
                      <a:r>
                        <a:rPr lang="en-US" dirty="0" smtClean="0"/>
                        <a:t>6 districts</a:t>
                      </a:r>
                      <a:endParaRPr lang="en-US" dirty="0"/>
                    </a:p>
                  </a:txBody>
                  <a:tcPr marL="42754" marR="42754"/>
                </a:tc>
                <a:tc>
                  <a:txBody>
                    <a:bodyPr/>
                    <a:lstStyle/>
                    <a:p>
                      <a:endParaRPr lang="en-US" dirty="0"/>
                    </a:p>
                  </a:txBody>
                  <a:tcPr marL="42754" marR="42754"/>
                </a:tc>
                <a:tc>
                  <a:txBody>
                    <a:bodyPr/>
                    <a:lstStyle/>
                    <a:p>
                      <a:pPr algn="ctr"/>
                      <a:endParaRPr lang="en-US" dirty="0"/>
                    </a:p>
                  </a:txBody>
                  <a:tcPr marL="42754" marR="42754"/>
                </a:tc>
                <a:tc>
                  <a:txBody>
                    <a:bodyPr/>
                    <a:lstStyle/>
                    <a:p>
                      <a:pPr algn="ctr"/>
                      <a:r>
                        <a:rPr lang="en-US" dirty="0" smtClean="0"/>
                        <a:t>9,212.74</a:t>
                      </a:r>
                      <a:endParaRPr lang="en-US" dirty="0"/>
                    </a:p>
                  </a:txBody>
                  <a:tcPr marL="42754" marR="42754"/>
                </a:tc>
                <a:tc>
                  <a:txBody>
                    <a:bodyPr/>
                    <a:lstStyle/>
                    <a:p>
                      <a:pPr algn="ctr"/>
                      <a:r>
                        <a:rPr lang="en-US" dirty="0" smtClean="0"/>
                        <a:t>$2,579,401.02</a:t>
                      </a:r>
                    </a:p>
                  </a:txBody>
                  <a:tcPr marL="42754" marR="42754"/>
                </a:tc>
              </a:tr>
            </a:tbl>
          </a:graphicData>
        </a:graphic>
      </p:graphicFrame>
      <p:sp>
        <p:nvSpPr>
          <p:cNvPr id="5" name="Content Placeholder 4"/>
          <p:cNvSpPr>
            <a:spLocks noGrp="1"/>
          </p:cNvSpPr>
          <p:nvPr>
            <p:ph idx="13"/>
          </p:nvPr>
        </p:nvSpPr>
        <p:spPr>
          <a:xfrm>
            <a:off x="1377042" y="4542136"/>
            <a:ext cx="9541327" cy="1469571"/>
          </a:xfrm>
        </p:spPr>
        <p:txBody>
          <a:bodyPr/>
          <a:lstStyle/>
          <a:p>
            <a:r>
              <a:rPr lang="en-US" sz="2600" dirty="0" smtClean="0"/>
              <a:t>Ancillary Cost component $279.98</a:t>
            </a:r>
          </a:p>
          <a:p>
            <a:r>
              <a:rPr lang="en-US" sz="2600" dirty="0" smtClean="0"/>
              <a:t>Using FY15 data, only 38 districts out of 144 would have been selected for the </a:t>
            </a:r>
            <a:r>
              <a:rPr lang="en-US" sz="2600" dirty="0" smtClean="0"/>
              <a:t>Ancillary </a:t>
            </a:r>
            <a:r>
              <a:rPr lang="en-US" sz="2600" dirty="0" smtClean="0"/>
              <a:t>cost component</a:t>
            </a:r>
            <a:endParaRPr lang="en-US" sz="2600" dirty="0"/>
          </a:p>
        </p:txBody>
      </p:sp>
      <p:sp>
        <p:nvSpPr>
          <p:cNvPr id="7" name="Content Placeholder 6"/>
          <p:cNvSpPr>
            <a:spLocks noGrp="1"/>
          </p:cNvSpPr>
          <p:nvPr>
            <p:ph idx="14"/>
          </p:nvPr>
        </p:nvSpPr>
        <p:spPr>
          <a:xfrm>
            <a:off x="3556000" y="54864"/>
            <a:ext cx="6494236" cy="1066800"/>
          </a:xfrm>
        </p:spPr>
        <p:txBody>
          <a:bodyPr/>
          <a:lstStyle/>
          <a:p>
            <a:r>
              <a:rPr lang="en-US" dirty="0" smtClean="0"/>
              <a:t>Ancillary Cost Component</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2" name="Slide Number Placeholder 1"/>
          <p:cNvSpPr>
            <a:spLocks noGrp="1"/>
          </p:cNvSpPr>
          <p:nvPr>
            <p:ph type="sldNum" sz="quarter" idx="17"/>
          </p:nvPr>
        </p:nvSpPr>
        <p:spPr/>
        <p:txBody>
          <a:bodyPr/>
          <a:lstStyle/>
          <a:p>
            <a:fld id="{50DB4D3D-67B9-4C51-A973-4BF689DAD713}" type="slidenum">
              <a:rPr lang="en-US" smtClean="0"/>
              <a:t>31</a:t>
            </a:fld>
            <a:endParaRPr lang="en-US" dirty="0"/>
          </a:p>
        </p:txBody>
      </p:sp>
    </p:spTree>
    <p:extLst>
      <p:ext uri="{BB962C8B-B14F-4D97-AF65-F5344CB8AC3E}">
        <p14:creationId xmlns:p14="http://schemas.microsoft.com/office/powerpoint/2010/main" val="1344165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2890400410"/>
              </p:ext>
            </p:extLst>
          </p:nvPr>
        </p:nvGraphicFramePr>
        <p:xfrm>
          <a:off x="1672772" y="1855234"/>
          <a:ext cx="3495222" cy="2865120"/>
        </p:xfrm>
        <a:graphic>
          <a:graphicData uri="http://schemas.openxmlformats.org/drawingml/2006/table">
            <a:tbl>
              <a:tblPr firstRow="1" lastRow="1" bandRow="1">
                <a:tableStyleId>{5C22544A-7EE6-4342-B048-85BDC9FD1C3A}</a:tableStyleId>
              </a:tblPr>
              <a:tblGrid>
                <a:gridCol w="1886858"/>
                <a:gridCol w="1608364"/>
              </a:tblGrid>
              <a:tr h="370840">
                <a:tc>
                  <a:txBody>
                    <a:bodyPr/>
                    <a:lstStyle/>
                    <a:p>
                      <a:r>
                        <a:rPr lang="en-US" dirty="0" smtClean="0"/>
                        <a:t>Component</a:t>
                      </a:r>
                      <a:endParaRPr lang="en-US" dirty="0"/>
                    </a:p>
                  </a:txBody>
                  <a:tcPr marL="42754" marR="42754"/>
                </a:tc>
                <a:tc>
                  <a:txBody>
                    <a:bodyPr/>
                    <a:lstStyle/>
                    <a:p>
                      <a:pPr algn="ctr"/>
                      <a:r>
                        <a:rPr lang="en-US" dirty="0" smtClean="0"/>
                        <a:t>Amount</a:t>
                      </a:r>
                      <a:endParaRPr lang="en-US" dirty="0"/>
                    </a:p>
                  </a:txBody>
                  <a:tcPr marL="42754" marR="42754"/>
                </a:tc>
              </a:tr>
              <a:tr h="370840">
                <a:tc>
                  <a:txBody>
                    <a:bodyPr/>
                    <a:lstStyle/>
                    <a:p>
                      <a:r>
                        <a:rPr lang="en-US" dirty="0" smtClean="0"/>
                        <a:t>Instructional</a:t>
                      </a:r>
                    </a:p>
                  </a:txBody>
                  <a:tcPr marL="42754" marR="42754"/>
                </a:tc>
                <a:tc>
                  <a:txBody>
                    <a:bodyPr/>
                    <a:lstStyle/>
                    <a:p>
                      <a:r>
                        <a:rPr lang="en-US" dirty="0" smtClean="0"/>
                        <a:t>$ 3,456.92</a:t>
                      </a:r>
                      <a:endParaRPr lang="en-US" dirty="0"/>
                    </a:p>
                  </a:txBody>
                  <a:tcPr marL="42754" marR="42754"/>
                </a:tc>
              </a:tr>
              <a:tr h="370840">
                <a:tc>
                  <a:txBody>
                    <a:bodyPr/>
                    <a:lstStyle/>
                    <a:p>
                      <a:r>
                        <a:rPr lang="en-US" dirty="0" smtClean="0"/>
                        <a:t>Administrative</a:t>
                      </a:r>
                      <a:endParaRPr lang="en-US" dirty="0"/>
                    </a:p>
                  </a:txBody>
                  <a:tcPr marL="42754" marR="42754"/>
                </a:tc>
                <a:tc>
                  <a:txBody>
                    <a:bodyPr/>
                    <a:lstStyle/>
                    <a:p>
                      <a:r>
                        <a:rPr lang="en-US" dirty="0" smtClean="0"/>
                        <a:t>$ 1,149.13</a:t>
                      </a:r>
                      <a:endParaRPr lang="en-US" dirty="0"/>
                    </a:p>
                  </a:txBody>
                  <a:tcPr marL="42754" marR="42754"/>
                </a:tc>
              </a:tr>
              <a:tr h="370840">
                <a:tc>
                  <a:txBody>
                    <a:bodyPr/>
                    <a:lstStyle/>
                    <a:p>
                      <a:r>
                        <a:rPr lang="en-US" dirty="0" smtClean="0"/>
                        <a:t>Plant</a:t>
                      </a:r>
                      <a:r>
                        <a:rPr lang="en-US" baseline="0" dirty="0" smtClean="0"/>
                        <a:t> Operation &amp; Maintenance</a:t>
                      </a:r>
                      <a:endParaRPr lang="en-US" dirty="0"/>
                    </a:p>
                  </a:txBody>
                  <a:tcPr marL="42754" marR="42754"/>
                </a:tc>
                <a:tc>
                  <a:txBody>
                    <a:bodyPr/>
                    <a:lstStyle/>
                    <a:p>
                      <a:r>
                        <a:rPr lang="en-US" dirty="0" smtClean="0"/>
                        <a:t>$    951.53</a:t>
                      </a:r>
                      <a:endParaRPr lang="en-US" dirty="0"/>
                    </a:p>
                  </a:txBody>
                  <a:tcPr marL="42754" marR="42754"/>
                </a:tc>
              </a:tr>
              <a:tr h="370840">
                <a:tc>
                  <a:txBody>
                    <a:bodyPr/>
                    <a:lstStyle/>
                    <a:p>
                      <a:r>
                        <a:rPr lang="en-US" dirty="0" smtClean="0"/>
                        <a:t>Ancillary</a:t>
                      </a:r>
                      <a:r>
                        <a:rPr lang="en-US" baseline="0" dirty="0" smtClean="0"/>
                        <a:t> Support</a:t>
                      </a:r>
                      <a:endParaRPr lang="en-US" dirty="0"/>
                    </a:p>
                  </a:txBody>
                  <a:tcPr marL="42754" marR="42754"/>
                </a:tc>
                <a:tc>
                  <a:txBody>
                    <a:bodyPr/>
                    <a:lstStyle/>
                    <a:p>
                      <a:r>
                        <a:rPr lang="en-US" dirty="0" smtClean="0"/>
                        <a:t>$    279.98</a:t>
                      </a:r>
                      <a:endParaRPr lang="en-US" dirty="0"/>
                    </a:p>
                  </a:txBody>
                  <a:tcPr marL="42754" marR="42754"/>
                </a:tc>
              </a:tr>
              <a:tr h="370840">
                <a:tc>
                  <a:txBody>
                    <a:bodyPr/>
                    <a:lstStyle/>
                    <a:p>
                      <a:r>
                        <a:rPr lang="en-US" dirty="0" smtClean="0"/>
                        <a:t>Adjustments</a:t>
                      </a:r>
                      <a:endParaRPr lang="en-US" dirty="0"/>
                    </a:p>
                  </a:txBody>
                  <a:tcPr marL="42754" marR="42754"/>
                </a:tc>
                <a:tc>
                  <a:txBody>
                    <a:bodyPr/>
                    <a:lstStyle/>
                    <a:p>
                      <a:r>
                        <a:rPr lang="en-US" dirty="0" smtClean="0"/>
                        <a:t>$</a:t>
                      </a:r>
                      <a:r>
                        <a:rPr lang="en-US" baseline="0" dirty="0" smtClean="0"/>
                        <a:t>        -0- </a:t>
                      </a:r>
                      <a:endParaRPr lang="en-US" dirty="0"/>
                    </a:p>
                  </a:txBody>
                  <a:tcPr marL="42754" marR="42754"/>
                </a:tc>
              </a:tr>
              <a:tr h="370840">
                <a:tc>
                  <a:txBody>
                    <a:bodyPr/>
                    <a:lstStyle/>
                    <a:p>
                      <a:r>
                        <a:rPr lang="en-US" dirty="0" smtClean="0"/>
                        <a:t>Base Student</a:t>
                      </a:r>
                      <a:r>
                        <a:rPr lang="en-US" baseline="0" dirty="0" smtClean="0"/>
                        <a:t> Cost</a:t>
                      </a:r>
                      <a:endParaRPr lang="en-US" dirty="0"/>
                    </a:p>
                  </a:txBody>
                  <a:tcPr marL="42754" marR="42754"/>
                </a:tc>
                <a:tc>
                  <a:txBody>
                    <a:bodyPr/>
                    <a:lstStyle/>
                    <a:p>
                      <a:r>
                        <a:rPr lang="en-US" dirty="0" smtClean="0"/>
                        <a:t>$ 5,837.56</a:t>
                      </a:r>
                      <a:endParaRPr lang="en-US" dirty="0"/>
                    </a:p>
                  </a:txBody>
                  <a:tcPr marL="42754" marR="42754"/>
                </a:tc>
              </a:tr>
            </a:tbl>
          </a:graphicData>
        </a:graphic>
      </p:graphicFrame>
      <p:sp>
        <p:nvSpPr>
          <p:cNvPr id="7" name="Content Placeholder 6"/>
          <p:cNvSpPr>
            <a:spLocks noGrp="1"/>
          </p:cNvSpPr>
          <p:nvPr>
            <p:ph idx="14"/>
          </p:nvPr>
        </p:nvSpPr>
        <p:spPr/>
        <p:txBody>
          <a:bodyPr/>
          <a:lstStyle/>
          <a:p>
            <a:r>
              <a:rPr lang="en-US" dirty="0" smtClean="0"/>
              <a:t>Base Student Cost Formula</a:t>
            </a:r>
            <a:endParaRPr lang="en-US" dirty="0"/>
          </a:p>
        </p:txBody>
      </p:sp>
      <p:sp>
        <p:nvSpPr>
          <p:cNvPr id="9" name="Footer Placeholder 4"/>
          <p:cNvSpPr>
            <a:spLocks noGrp="1"/>
          </p:cNvSpPr>
          <p:nvPr>
            <p:ph type="ftr" sz="quarter" idx="15"/>
          </p:nvPr>
        </p:nvSpPr>
        <p:spPr>
          <a:xfrm>
            <a:off x="4430485" y="6356350"/>
            <a:ext cx="2844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8" name="Date Placeholder 3"/>
          <p:cNvSpPr>
            <a:spLocks noGrp="1"/>
          </p:cNvSpPr>
          <p:nvPr>
            <p:ph type="dt" sz="half" idx="4294967295"/>
          </p:nvPr>
        </p:nvSpPr>
        <p:spPr>
          <a:xfrm>
            <a:off x="765628" y="6247493"/>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2" name="Slide Number Placeholder 1"/>
          <p:cNvSpPr>
            <a:spLocks noGrp="1"/>
          </p:cNvSpPr>
          <p:nvPr>
            <p:ph type="sldNum" sz="quarter" idx="17"/>
          </p:nvPr>
        </p:nvSpPr>
        <p:spPr/>
        <p:txBody>
          <a:bodyPr/>
          <a:lstStyle/>
          <a:p>
            <a:fld id="{50DB4D3D-67B9-4C51-A973-4BF689DAD713}" type="slidenum">
              <a:rPr lang="en-US" smtClean="0"/>
              <a:t>32</a:t>
            </a:fld>
            <a:endParaRPr lang="en-US" dirty="0"/>
          </a:p>
        </p:txBody>
      </p:sp>
      <p:sp>
        <p:nvSpPr>
          <p:cNvPr id="10" name="Content Placeholder 4"/>
          <p:cNvSpPr>
            <a:spLocks noGrp="1"/>
          </p:cNvSpPr>
          <p:nvPr>
            <p:ph idx="13"/>
          </p:nvPr>
        </p:nvSpPr>
        <p:spPr>
          <a:xfrm>
            <a:off x="5516335" y="1855234"/>
            <a:ext cx="5799365" cy="2055459"/>
          </a:xfrm>
        </p:spPr>
        <p:txBody>
          <a:bodyPr/>
          <a:lstStyle/>
          <a:p>
            <a:r>
              <a:rPr lang="en-US" sz="2600" dirty="0" smtClean="0"/>
              <a:t>Adjustments for teacher pay raises, PERS increases, premium increases for State Health or Life</a:t>
            </a:r>
            <a:r>
              <a:rPr lang="en-US" sz="2600" dirty="0"/>
              <a:t> </a:t>
            </a:r>
            <a:r>
              <a:rPr lang="en-US" sz="2600" dirty="0" smtClean="0"/>
              <a:t>if not presented prior to the calculation</a:t>
            </a:r>
          </a:p>
        </p:txBody>
      </p:sp>
    </p:spTree>
    <p:extLst>
      <p:ext uri="{BB962C8B-B14F-4D97-AF65-F5344CB8AC3E}">
        <p14:creationId xmlns:p14="http://schemas.microsoft.com/office/powerpoint/2010/main" val="2384867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47601" y="1482636"/>
            <a:ext cx="10128069" cy="3806056"/>
          </a:xfrm>
        </p:spPr>
        <p:txBody>
          <a:bodyPr/>
          <a:lstStyle/>
          <a:p>
            <a:r>
              <a:rPr lang="en-US" dirty="0" smtClean="0"/>
              <a:t>MAEP Formula Amount and the Add-On Amount are combined into a total MAEP funding request for each district and submitted to the Legislature</a:t>
            </a:r>
          </a:p>
          <a:p>
            <a:r>
              <a:rPr lang="en-US" dirty="0" smtClean="0"/>
              <a:t>In the event the MAEP formula is not fully funded, both the formula and the add-on amounts will be reduced by the pro-rata amount of the final allocation; or as directed by the Legislature</a:t>
            </a:r>
            <a:endParaRPr lang="en-US" dirty="0"/>
          </a:p>
        </p:txBody>
      </p:sp>
      <p:sp>
        <p:nvSpPr>
          <p:cNvPr id="3" name="Content Placeholder 2"/>
          <p:cNvSpPr>
            <a:spLocks noGrp="1"/>
          </p:cNvSpPr>
          <p:nvPr>
            <p:ph idx="13"/>
          </p:nvPr>
        </p:nvSpPr>
        <p:spPr/>
        <p:txBody>
          <a:bodyPr/>
          <a:lstStyle/>
          <a:p>
            <a:r>
              <a:rPr lang="en-US" dirty="0" smtClean="0"/>
              <a:t>Total MAEP Funding</a:t>
            </a:r>
            <a:endParaRPr lang="en-US" dirty="0"/>
          </a:p>
        </p:txBody>
      </p:sp>
      <p:sp>
        <p:nvSpPr>
          <p:cNvPr id="7" name="Date Placeholder 3"/>
          <p:cNvSpPr txBox="1">
            <a:spLocks/>
          </p:cNvSpPr>
          <p:nvPr/>
        </p:nvSpPr>
        <p:spPr>
          <a:xfrm>
            <a:off x="727166" y="6215821"/>
            <a:ext cx="2844800" cy="501650"/>
          </a:xfrm>
          <a:prstGeom prst="rect">
            <a:avLst/>
          </a:prstGeom>
        </p:spPr>
        <p:txBody>
          <a:bodyPr vert="horz" lIns="91440" tIns="45720" rIns="91440" bIns="45720" rtlCol="0" anchor="ctr"/>
          <a:lstStyle>
            <a:defPPr>
              <a:defRPr lang="en-US"/>
            </a:defPPr>
            <a:lvl1pPr marL="0" algn="l" defTabSz="914400" rtl="0" eaLnBrk="1" fontAlgn="auto" latinLnBrk="0" hangingPunct="1">
              <a:spcBef>
                <a:spcPts val="0"/>
              </a:spcBef>
              <a:spcAft>
                <a:spcPts val="0"/>
              </a:spcAft>
              <a:defRPr sz="1200" b="1" kern="1200">
                <a:solidFill>
                  <a:srgbClr val="223264"/>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Sept. 14-16, 2016</a:t>
            </a:r>
          </a:p>
          <a:p>
            <a:r>
              <a:rPr lang="en-US" dirty="0" smtClean="0"/>
              <a:t>MASBO Fall Conference</a:t>
            </a:r>
            <a:endParaRPr lang="en-US" dirty="0"/>
          </a:p>
        </p:txBody>
      </p:sp>
      <p:sp>
        <p:nvSpPr>
          <p:cNvPr id="5" name="Footer Placeholder 4"/>
          <p:cNvSpPr>
            <a:spLocks noGrp="1"/>
          </p:cNvSpPr>
          <p:nvPr>
            <p:ph type="ftr" sz="quarter" idx="15"/>
          </p:nvPr>
        </p:nvSpPr>
        <p:spPr/>
        <p:txBody>
          <a:body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p:txBody>
          <a:bodyPr/>
          <a:lstStyle/>
          <a:p>
            <a:fld id="{50DB4D3D-67B9-4C51-A973-4BF689DAD713}" type="slidenum">
              <a:rPr lang="en-US" smtClean="0"/>
              <a:t>33</a:t>
            </a:fld>
            <a:endParaRPr lang="en-US" dirty="0"/>
          </a:p>
        </p:txBody>
      </p:sp>
    </p:spTree>
    <p:extLst>
      <p:ext uri="{BB962C8B-B14F-4D97-AF65-F5344CB8AC3E}">
        <p14:creationId xmlns:p14="http://schemas.microsoft.com/office/powerpoint/2010/main" val="304752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p:txBody>
          <a:bodyPr/>
          <a:lstStyle/>
          <a:p>
            <a:r>
              <a:rPr lang="en-US" dirty="0" smtClean="0"/>
              <a:t>Questions</a:t>
            </a:r>
            <a:endParaRPr lang="en-US" dirty="0"/>
          </a:p>
        </p:txBody>
      </p:sp>
      <p:sp>
        <p:nvSpPr>
          <p:cNvPr id="4"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5"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34</a:t>
            </a:fld>
            <a:endParaRPr lang="en-US" dirty="0"/>
          </a:p>
        </p:txBody>
      </p:sp>
      <p:sp>
        <p:nvSpPr>
          <p:cNvPr id="7" name="Rectangle 6"/>
          <p:cNvSpPr/>
          <p:nvPr/>
        </p:nvSpPr>
        <p:spPr>
          <a:xfrm>
            <a:off x="4380752" y="975179"/>
            <a:ext cx="2037977" cy="5386090"/>
          </a:xfrm>
          <a:prstGeom prst="rect">
            <a:avLst/>
          </a:prstGeom>
          <a:noFill/>
        </p:spPr>
        <p:txBody>
          <a:bodyPr wrap="square" lIns="91440" tIns="45720" rIns="91440" bIns="45720">
            <a:spAutoFit/>
          </a:bodyPr>
          <a:lstStyle/>
          <a:p>
            <a:pPr algn="ctr"/>
            <a:r>
              <a:rPr lang="en-US" sz="3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t>
            </a:r>
            <a:endParaRPr lang="en-US" sz="239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1667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p:txBody>
          <a:bodyPr/>
          <a:lstStyle/>
          <a:p>
            <a:r>
              <a:rPr lang="en-US" dirty="0" smtClean="0"/>
              <a:t>MAEP Funding Formula</a:t>
            </a:r>
            <a:endParaRPr lang="en-US" dirty="0"/>
          </a:p>
        </p:txBody>
      </p:sp>
      <p:sp>
        <p:nvSpPr>
          <p:cNvPr id="4" name="Rectangle 6"/>
          <p:cNvSpPr>
            <a:spLocks noGrp="1" noChangeArrowheads="1"/>
          </p:cNvSpPr>
          <p:nvPr>
            <p:ph idx="1"/>
          </p:nvPr>
        </p:nvSpPr>
        <p:spPr bwMode="auto">
          <a:xfrm>
            <a:off x="609600" y="1600201"/>
            <a:ext cx="10972800" cy="3539430"/>
          </a:xfrm>
          <a:prstGeom prst="rect">
            <a:avLst/>
          </a:prstGeom>
          <a:noFill/>
          <a:ln w="9525">
            <a:noFill/>
            <a:miter lim="800000"/>
            <a:headEnd/>
            <a:tailEnd/>
          </a:ln>
        </p:spPr>
        <p:txBody>
          <a:bodyPr>
            <a:spAutoFit/>
          </a:bodyPr>
          <a:lstStyle/>
          <a:p>
            <a:pPr eaLnBrk="0" hangingPunct="0">
              <a:spcBef>
                <a:spcPct val="50000"/>
              </a:spcBef>
            </a:pPr>
            <a:r>
              <a:rPr lang="en-US" sz="2800" dirty="0" smtClean="0">
                <a:latin typeface="Arial" pitchFamily="34" charset="0"/>
                <a:cs typeface="Arial" pitchFamily="34" charset="0"/>
              </a:rPr>
              <a:t>(Average Daily Attendance + High Growth) x </a:t>
            </a:r>
            <a:r>
              <a:rPr lang="en-US" sz="2800" b="1" dirty="0">
                <a:solidFill>
                  <a:srgbClr val="FF0000"/>
                </a:solidFill>
                <a:latin typeface="Arial" pitchFamily="34" charset="0"/>
                <a:cs typeface="Arial" pitchFamily="34" charset="0"/>
              </a:rPr>
              <a:t>Base Student Cost</a:t>
            </a:r>
            <a:r>
              <a:rPr lang="en-US" sz="2800" dirty="0">
                <a:latin typeface="Arial" pitchFamily="34" charset="0"/>
                <a:cs typeface="Arial" pitchFamily="34" charset="0"/>
              </a:rPr>
              <a:t> + At-Risk </a:t>
            </a:r>
            <a:r>
              <a:rPr lang="en-US" sz="2800" dirty="0" smtClean="0">
                <a:latin typeface="Arial" pitchFamily="34" charset="0"/>
                <a:cs typeface="Arial" pitchFamily="34" charset="0"/>
              </a:rPr>
              <a:t>- </a:t>
            </a:r>
            <a:r>
              <a:rPr lang="en-US" sz="2800" dirty="0">
                <a:latin typeface="Arial" pitchFamily="34" charset="0"/>
                <a:cs typeface="Arial" pitchFamily="34" charset="0"/>
              </a:rPr>
              <a:t>Local Contribution + </a:t>
            </a:r>
            <a:r>
              <a:rPr lang="en-US" sz="2800" dirty="0" smtClean="0">
                <a:latin typeface="Arial" pitchFamily="34" charset="0"/>
                <a:cs typeface="Arial" pitchFamily="34" charset="0"/>
              </a:rPr>
              <a:t>Hold Harmless </a:t>
            </a:r>
            <a:r>
              <a:rPr lang="en-US" sz="2800" dirty="0">
                <a:latin typeface="Arial" pitchFamily="34" charset="0"/>
                <a:cs typeface="Arial" pitchFamily="34" charset="0"/>
              </a:rPr>
              <a:t>Guarantee = MAEP Formula </a:t>
            </a:r>
            <a:r>
              <a:rPr lang="en-US" sz="2800" dirty="0" smtClean="0">
                <a:latin typeface="Arial" pitchFamily="34" charset="0"/>
                <a:cs typeface="Arial" pitchFamily="34" charset="0"/>
              </a:rPr>
              <a:t>Allocation</a:t>
            </a:r>
            <a:endParaRPr lang="en-US" sz="2800" dirty="0">
              <a:latin typeface="Arial" pitchFamily="34" charset="0"/>
              <a:cs typeface="Arial" pitchFamily="34" charset="0"/>
            </a:endParaRPr>
          </a:p>
          <a:p>
            <a:pPr eaLnBrk="0" hangingPunct="0">
              <a:spcBef>
                <a:spcPct val="50000"/>
              </a:spcBef>
            </a:pPr>
            <a:r>
              <a:rPr lang="en-US" sz="2800" dirty="0">
                <a:latin typeface="Arial" pitchFamily="34" charset="0"/>
                <a:cs typeface="Arial" pitchFamily="34" charset="0"/>
              </a:rPr>
              <a:t>MAEP Formula Allocation + Add-On Programs = Total MAEP District </a:t>
            </a:r>
            <a:r>
              <a:rPr lang="en-US" sz="2800" dirty="0" smtClean="0">
                <a:latin typeface="Arial" pitchFamily="34" charset="0"/>
                <a:cs typeface="Arial" pitchFamily="34" charset="0"/>
              </a:rPr>
              <a:t>Funding</a:t>
            </a:r>
          </a:p>
          <a:p>
            <a:pPr eaLnBrk="0" hangingPunct="0">
              <a:spcBef>
                <a:spcPct val="50000"/>
              </a:spcBef>
            </a:pPr>
            <a:r>
              <a:rPr lang="en-US" sz="2800" dirty="0" smtClean="0"/>
              <a:t>For this presentation, each part of the formula calculation will be referred to as a “component”</a:t>
            </a:r>
            <a:endParaRPr lang="en-US" sz="2800" dirty="0">
              <a:latin typeface="Arial" pitchFamily="34" charset="0"/>
              <a:cs typeface="Arial" pitchFamily="34" charset="0"/>
            </a:endParaRPr>
          </a:p>
        </p:txBody>
      </p:sp>
      <p:sp>
        <p:nvSpPr>
          <p:cNvPr id="6"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7"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4</a:t>
            </a:fld>
            <a:endParaRPr lang="en-US" dirty="0"/>
          </a:p>
        </p:txBody>
      </p:sp>
      <p:sp>
        <p:nvSpPr>
          <p:cNvPr id="8"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Tree>
    <p:extLst>
      <p:ext uri="{BB962C8B-B14F-4D97-AF65-F5344CB8AC3E}">
        <p14:creationId xmlns:p14="http://schemas.microsoft.com/office/powerpoint/2010/main" val="247019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6538" y="1107730"/>
            <a:ext cx="10972800" cy="5137722"/>
          </a:xfrm>
        </p:spPr>
        <p:txBody>
          <a:bodyPr/>
          <a:lstStyle/>
          <a:p>
            <a:r>
              <a:rPr lang="en-US" dirty="0" smtClean="0"/>
              <a:t>MS Code provides the guidelines for how the BSC is to be calculated.  It contains four major components:</a:t>
            </a:r>
          </a:p>
          <a:p>
            <a:pPr lvl="1"/>
            <a:r>
              <a:rPr lang="en-US" sz="2600" dirty="0" smtClean="0"/>
              <a:t>Instruction, Administration, Operation &amp; Maintenance of Plant, and Ancillary Support</a:t>
            </a:r>
          </a:p>
          <a:p>
            <a:pPr lvl="1"/>
            <a:r>
              <a:rPr lang="en-US" sz="2600" dirty="0" smtClean="0"/>
              <a:t>The average cost of the four components are combined to form the base student cost</a:t>
            </a:r>
          </a:p>
          <a:p>
            <a:r>
              <a:rPr lang="en-US" dirty="0" smtClean="0"/>
              <a:t>The BSC is recalculated every four years to maintain stability for appropriation and budgeting purposes</a:t>
            </a:r>
          </a:p>
          <a:p>
            <a:pPr lvl="1"/>
            <a:r>
              <a:rPr lang="en-US" sz="2600" dirty="0" smtClean="0"/>
              <a:t>Utilize data from the second preceding year of the year for which funds are being appropriated</a:t>
            </a:r>
          </a:p>
          <a:p>
            <a:pPr lvl="1"/>
            <a:r>
              <a:rPr lang="en-US" sz="2600" dirty="0" smtClean="0"/>
              <a:t>FY19 is the next full recalculation period; using FY17 data</a:t>
            </a:r>
          </a:p>
        </p:txBody>
      </p:sp>
      <p:sp>
        <p:nvSpPr>
          <p:cNvPr id="3" name="Content Placeholder 2"/>
          <p:cNvSpPr>
            <a:spLocks noGrp="1"/>
          </p:cNvSpPr>
          <p:nvPr>
            <p:ph idx="13"/>
          </p:nvPr>
        </p:nvSpPr>
        <p:spPr>
          <a:xfrm>
            <a:off x="3555999" y="51816"/>
            <a:ext cx="7599681" cy="1066800"/>
          </a:xfrm>
        </p:spPr>
        <p:txBody>
          <a:bodyPr/>
          <a:lstStyle/>
          <a:p>
            <a:r>
              <a:rPr lang="en-US" dirty="0" smtClean="0"/>
              <a:t>Base Student Cost (BSC) Component</a:t>
            </a:r>
            <a:endParaRPr lang="en-US" dirty="0"/>
          </a:p>
        </p:txBody>
      </p:sp>
      <p:sp>
        <p:nvSpPr>
          <p:cNvPr id="5"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5</a:t>
            </a:fld>
            <a:endParaRPr lang="en-US" dirty="0"/>
          </a:p>
        </p:txBody>
      </p:sp>
      <p:sp>
        <p:nvSpPr>
          <p:cNvPr id="7"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Tree>
    <p:extLst>
      <p:ext uri="{BB962C8B-B14F-4D97-AF65-F5344CB8AC3E}">
        <p14:creationId xmlns:p14="http://schemas.microsoft.com/office/powerpoint/2010/main" val="350252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6538" y="1118615"/>
            <a:ext cx="10972800" cy="4933841"/>
          </a:xfrm>
        </p:spPr>
        <p:txBody>
          <a:bodyPr/>
          <a:lstStyle/>
          <a:p>
            <a:r>
              <a:rPr lang="en-US" dirty="0" smtClean="0"/>
              <a:t>In the years that the BSC is not recalculated, an inflation component is added to the previous year’s BSC</a:t>
            </a:r>
          </a:p>
          <a:p>
            <a:r>
              <a:rPr lang="en-US" dirty="0" smtClean="0"/>
              <a:t>The inflation component is 40% of the base student cost times the current Consumer Price Index (CPI). The CPI is provided by the State Economist</a:t>
            </a:r>
          </a:p>
          <a:p>
            <a:r>
              <a:rPr lang="en-US" dirty="0" smtClean="0"/>
              <a:t>Any adjustments for teacher pay, health insurance costs, or PERS costs may also be added to the base student cost</a:t>
            </a:r>
          </a:p>
        </p:txBody>
      </p:sp>
      <p:sp>
        <p:nvSpPr>
          <p:cNvPr id="3" name="Content Placeholder 2"/>
          <p:cNvSpPr>
            <a:spLocks noGrp="1"/>
          </p:cNvSpPr>
          <p:nvPr>
            <p:ph idx="13"/>
          </p:nvPr>
        </p:nvSpPr>
        <p:spPr>
          <a:xfrm>
            <a:off x="3555999" y="51816"/>
            <a:ext cx="7599681" cy="1066800"/>
          </a:xfrm>
        </p:spPr>
        <p:txBody>
          <a:bodyPr/>
          <a:lstStyle/>
          <a:p>
            <a:r>
              <a:rPr lang="en-US" dirty="0" smtClean="0"/>
              <a:t>Base Student Cost (BSC) Component (cont.)</a:t>
            </a:r>
            <a:endParaRPr lang="en-US" dirty="0"/>
          </a:p>
        </p:txBody>
      </p:sp>
      <p:sp>
        <p:nvSpPr>
          <p:cNvPr id="5"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6</a:t>
            </a:fld>
            <a:endParaRPr lang="en-US" dirty="0"/>
          </a:p>
        </p:txBody>
      </p:sp>
      <p:sp>
        <p:nvSpPr>
          <p:cNvPr id="7"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Tree>
    <p:extLst>
      <p:ext uri="{BB962C8B-B14F-4D97-AF65-F5344CB8AC3E}">
        <p14:creationId xmlns:p14="http://schemas.microsoft.com/office/powerpoint/2010/main" val="28635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3100" y="1526389"/>
            <a:ext cx="10972800" cy="759611"/>
          </a:xfrm>
        </p:spPr>
        <p:txBody>
          <a:bodyPr/>
          <a:lstStyle/>
          <a:p>
            <a:r>
              <a:rPr lang="en-US" dirty="0" smtClean="0"/>
              <a:t>FY17 BSC calculation:</a:t>
            </a:r>
          </a:p>
          <a:p>
            <a:pPr marL="0" indent="0">
              <a:buNone/>
            </a:pPr>
            <a:endParaRPr lang="en-US" dirty="0" smtClean="0"/>
          </a:p>
        </p:txBody>
      </p:sp>
      <p:sp>
        <p:nvSpPr>
          <p:cNvPr id="3" name="Content Placeholder 2"/>
          <p:cNvSpPr>
            <a:spLocks noGrp="1"/>
          </p:cNvSpPr>
          <p:nvPr>
            <p:ph idx="13"/>
          </p:nvPr>
        </p:nvSpPr>
        <p:spPr>
          <a:xfrm>
            <a:off x="3555999" y="51816"/>
            <a:ext cx="7599681" cy="1066800"/>
          </a:xfrm>
        </p:spPr>
        <p:txBody>
          <a:bodyPr/>
          <a:lstStyle/>
          <a:p>
            <a:r>
              <a:rPr lang="en-US" dirty="0" smtClean="0"/>
              <a:t>Base Student Cost (BSC)</a:t>
            </a:r>
          </a:p>
          <a:p>
            <a:r>
              <a:rPr lang="en-US" dirty="0" smtClean="0"/>
              <a:t>Example</a:t>
            </a:r>
            <a:endParaRPr lang="en-US" dirty="0"/>
          </a:p>
        </p:txBody>
      </p:sp>
      <p:sp>
        <p:nvSpPr>
          <p:cNvPr id="5"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fld id="{50DB4D3D-67B9-4C51-A973-4BF689DAD713}" type="slidenum">
              <a:rPr lang="en-US" smtClean="0"/>
              <a:t>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31617882"/>
              </p:ext>
            </p:extLst>
          </p:nvPr>
        </p:nvGraphicFramePr>
        <p:xfrm>
          <a:off x="2563341" y="2261286"/>
          <a:ext cx="5999892" cy="2225040"/>
        </p:xfrm>
        <a:graphic>
          <a:graphicData uri="http://schemas.openxmlformats.org/drawingml/2006/table">
            <a:tbl>
              <a:tblPr firstCol="1" bandRow="1">
                <a:tableStyleId>{5C22544A-7EE6-4342-B048-85BDC9FD1C3A}</a:tableStyleId>
              </a:tblPr>
              <a:tblGrid>
                <a:gridCol w="4232876"/>
                <a:gridCol w="1767016"/>
              </a:tblGrid>
              <a:tr h="370840">
                <a:tc>
                  <a:txBody>
                    <a:bodyPr/>
                    <a:lstStyle/>
                    <a:p>
                      <a:r>
                        <a:rPr lang="en-US" dirty="0" smtClean="0"/>
                        <a:t>1. FY16 BSC (as calculated)</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a:r>
                        <a:rPr lang="en-US" dirty="0" smtClean="0"/>
                        <a:t>$5,354.98</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t>2. 40% of BSC (#1 x .40)</a:t>
                      </a:r>
                      <a:endParaRPr lang="en-US" dirty="0"/>
                    </a:p>
                  </a:txBody>
                  <a:tcPr>
                    <a:lnL w="12700" cap="flat" cmpd="sng" algn="ctr">
                      <a:solidFill>
                        <a:schemeClr val="tx1"/>
                      </a:solidFill>
                      <a:prstDash val="solid"/>
                      <a:round/>
                      <a:headEnd type="none" w="med" len="med"/>
                      <a:tailEnd type="none" w="med" len="med"/>
                    </a:lnL>
                  </a:tcPr>
                </a:tc>
                <a:tc>
                  <a:txBody>
                    <a:bodyPr/>
                    <a:lstStyle/>
                    <a:p>
                      <a:pPr algn="r"/>
                      <a:r>
                        <a:rPr lang="en-US" dirty="0" smtClean="0"/>
                        <a:t>$2,141.99</a:t>
                      </a:r>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3. CPI</a:t>
                      </a:r>
                    </a:p>
                  </a:txBody>
                  <a:tcPr>
                    <a:lnL w="12700" cap="flat" cmpd="sng" algn="ctr">
                      <a:solidFill>
                        <a:schemeClr val="tx1"/>
                      </a:solidFill>
                      <a:prstDash val="solid"/>
                      <a:round/>
                      <a:headEnd type="none" w="med" len="med"/>
                      <a:tailEnd type="none" w="med" len="med"/>
                    </a:lnL>
                  </a:tcPr>
                </a:tc>
                <a:tc>
                  <a:txBody>
                    <a:bodyPr/>
                    <a:lstStyle/>
                    <a:p>
                      <a:pPr algn="r"/>
                      <a:r>
                        <a:rPr lang="en-US" dirty="0" smtClean="0"/>
                        <a:t>0.187%</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r>
                        <a:rPr lang="en-US" dirty="0" smtClean="0"/>
                        <a:t>4.</a:t>
                      </a:r>
                      <a:r>
                        <a:rPr lang="en-US" baseline="0" dirty="0" smtClean="0"/>
                        <a:t> Inflation Component(#2 x #3)</a:t>
                      </a:r>
                      <a:endParaRPr lang="en-US" dirty="0"/>
                    </a:p>
                  </a:txBody>
                  <a:tcPr>
                    <a:lnL w="12700" cap="flat" cmpd="sng" algn="ctr">
                      <a:solidFill>
                        <a:schemeClr val="tx1"/>
                      </a:solidFill>
                      <a:prstDash val="solid"/>
                      <a:round/>
                      <a:headEnd type="none" w="med" len="med"/>
                      <a:tailEnd type="none" w="med" len="med"/>
                    </a:lnL>
                  </a:tcPr>
                </a:tc>
                <a:tc>
                  <a:txBody>
                    <a:bodyPr/>
                    <a:lstStyle/>
                    <a:p>
                      <a:pPr algn="r"/>
                      <a:r>
                        <a:rPr lang="en-US" dirty="0" smtClean="0"/>
                        <a:t>$4.01</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t>5. Other</a:t>
                      </a:r>
                      <a:r>
                        <a:rPr lang="en-US" baseline="0" dirty="0" smtClean="0"/>
                        <a:t> adjustments</a:t>
                      </a:r>
                    </a:p>
                  </a:txBody>
                  <a:tcPr>
                    <a:lnL w="12700" cap="flat" cmpd="sng" algn="ctr">
                      <a:solidFill>
                        <a:schemeClr val="tx1"/>
                      </a:solidFill>
                      <a:prstDash val="solid"/>
                      <a:round/>
                      <a:headEnd type="none" w="med" len="med"/>
                      <a:tailEnd type="none" w="med" len="med"/>
                    </a:lnL>
                  </a:tcPr>
                </a:tc>
                <a:tc>
                  <a:txBody>
                    <a:bodyPr/>
                    <a:lstStyle/>
                    <a:p>
                      <a:pPr algn="r"/>
                      <a:r>
                        <a:rPr lang="en-US" dirty="0" smtClean="0"/>
                        <a:t>$0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r>
                        <a:rPr lang="en-US" dirty="0" smtClean="0"/>
                        <a:t>6. FY17 BSC (#1 + #4 + #5)</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lang="en-US" dirty="0" smtClean="0"/>
                        <a:t>$5,358.99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Tree>
    <p:extLst>
      <p:ext uri="{BB962C8B-B14F-4D97-AF65-F5344CB8AC3E}">
        <p14:creationId xmlns:p14="http://schemas.microsoft.com/office/powerpoint/2010/main" val="64670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1"/>
            <a:ext cx="10972800" cy="3331028"/>
          </a:xfrm>
        </p:spPr>
        <p:txBody>
          <a:bodyPr/>
          <a:lstStyle/>
          <a:p>
            <a:r>
              <a:rPr lang="en-US" dirty="0" smtClean="0"/>
              <a:t>For a district to be selected as “instructionally successful”, the official accountability grade must be a “C” on the current accountability rating scale</a:t>
            </a:r>
            <a:endParaRPr lang="en-US" dirty="0"/>
          </a:p>
          <a:p>
            <a:r>
              <a:rPr lang="en-US" dirty="0" smtClean="0"/>
              <a:t>Only “C” districts are chosen (not C and above) </a:t>
            </a:r>
          </a:p>
          <a:p>
            <a:r>
              <a:rPr lang="en-US" dirty="0" smtClean="0"/>
              <a:t>For the FY19 recalculation, the official grade of the FY2016-17 school term will be used</a:t>
            </a:r>
            <a:endParaRPr lang="en-US" dirty="0"/>
          </a:p>
        </p:txBody>
      </p:sp>
      <p:sp>
        <p:nvSpPr>
          <p:cNvPr id="3" name="Content Placeholder 2"/>
          <p:cNvSpPr>
            <a:spLocks noGrp="1"/>
          </p:cNvSpPr>
          <p:nvPr>
            <p:ph idx="13"/>
          </p:nvPr>
        </p:nvSpPr>
        <p:spPr/>
        <p:txBody>
          <a:bodyPr/>
          <a:lstStyle/>
          <a:p>
            <a:r>
              <a:rPr lang="en-US" dirty="0" smtClean="0"/>
              <a:t>Instructionally Successful</a:t>
            </a:r>
            <a:endParaRPr lang="en-US" dirty="0"/>
          </a:p>
        </p:txBody>
      </p:sp>
      <p:sp>
        <p:nvSpPr>
          <p:cNvPr id="4"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5"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r>
              <a:rPr lang="en-US" dirty="0" smtClean="0"/>
              <a:t>8</a:t>
            </a:r>
            <a:endParaRPr lang="en-US" dirty="0"/>
          </a:p>
        </p:txBody>
      </p:sp>
    </p:spTree>
    <p:extLst>
      <p:ext uri="{BB962C8B-B14F-4D97-AF65-F5344CB8AC3E}">
        <p14:creationId xmlns:p14="http://schemas.microsoft.com/office/powerpoint/2010/main" val="316195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29502"/>
            <a:ext cx="10972800" cy="4846757"/>
          </a:xfrm>
        </p:spPr>
        <p:txBody>
          <a:bodyPr/>
          <a:lstStyle/>
          <a:p>
            <a:r>
              <a:rPr lang="en-US" dirty="0" smtClean="0"/>
              <a:t>The ratio of teachers per one thousand students must be between one standard deviation above the mean and two standard deviations below the mean of statewide average of teachers per one thousand students</a:t>
            </a:r>
            <a:endParaRPr lang="en-US" dirty="0"/>
          </a:p>
          <a:p>
            <a:r>
              <a:rPr lang="en-US" dirty="0" smtClean="0"/>
              <a:t>Statewide average is determined using Months 1-9 ADA divided by 1,000</a:t>
            </a:r>
          </a:p>
          <a:p>
            <a:pPr lvl="1"/>
            <a:r>
              <a:rPr lang="en-US" sz="2600" dirty="0" smtClean="0"/>
              <a:t>Self-contained Special Education students are removed</a:t>
            </a:r>
          </a:p>
          <a:p>
            <a:r>
              <a:rPr lang="en-US" dirty="0" smtClean="0"/>
              <a:t>Number of teachers is derived from the full-time equivalent units (FTE) in MSIS</a:t>
            </a:r>
            <a:endParaRPr lang="en-US" dirty="0"/>
          </a:p>
        </p:txBody>
      </p:sp>
      <p:sp>
        <p:nvSpPr>
          <p:cNvPr id="3" name="Content Placeholder 2"/>
          <p:cNvSpPr>
            <a:spLocks noGrp="1"/>
          </p:cNvSpPr>
          <p:nvPr>
            <p:ph idx="13"/>
          </p:nvPr>
        </p:nvSpPr>
        <p:spPr/>
        <p:txBody>
          <a:bodyPr/>
          <a:lstStyle/>
          <a:p>
            <a:r>
              <a:rPr lang="en-US" dirty="0" smtClean="0"/>
              <a:t>Instructionally Efficient</a:t>
            </a:r>
            <a:endParaRPr lang="en-US" dirty="0"/>
          </a:p>
        </p:txBody>
      </p:sp>
      <p:sp>
        <p:nvSpPr>
          <p:cNvPr id="4" name="Date Placeholder 3"/>
          <p:cNvSpPr>
            <a:spLocks noGrp="1"/>
          </p:cNvSpPr>
          <p:nvPr>
            <p:ph type="dt" sz="half" idx="14"/>
          </p:nvPr>
        </p:nvSpPr>
        <p:spPr>
          <a:xfrm>
            <a:off x="609600" y="6264275"/>
            <a:ext cx="2844800" cy="501650"/>
          </a:xfrm>
        </p:spPr>
        <p:txBody>
          <a:bodyPr/>
          <a:lstStyle>
            <a:lvl1pPr>
              <a:defRPr b="1">
                <a:solidFill>
                  <a:srgbClr val="223264"/>
                </a:solidFill>
                <a:latin typeface="Arial" pitchFamily="34" charset="0"/>
                <a:cs typeface="Arial" pitchFamily="34" charset="0"/>
              </a:defRPr>
            </a:lvl1pPr>
          </a:lstStyle>
          <a:p>
            <a:r>
              <a:rPr lang="en-US" dirty="0" smtClean="0"/>
              <a:t>Sept. 14-16, 2016 MASBO Fall Conference</a:t>
            </a:r>
            <a:endParaRPr lang="en-US" dirty="0"/>
          </a:p>
        </p:txBody>
      </p:sp>
      <p:sp>
        <p:nvSpPr>
          <p:cNvPr id="5" name="Footer Placeholder 4"/>
          <p:cNvSpPr>
            <a:spLocks noGrp="1"/>
          </p:cNvSpPr>
          <p:nvPr>
            <p:ph type="ftr" sz="quarter" idx="15"/>
          </p:nvPr>
        </p:nvSpPr>
        <p:spPr>
          <a:xfrm>
            <a:off x="4165600" y="6264275"/>
            <a:ext cx="3860800" cy="501650"/>
          </a:xfrm>
        </p:spPr>
        <p:txBody>
          <a:bodyPr/>
          <a:lstStyle>
            <a:lvl1pPr>
              <a:defRPr b="1">
                <a:solidFill>
                  <a:srgbClr val="223264"/>
                </a:solidFill>
                <a:latin typeface="Arial" pitchFamily="34" charset="0"/>
                <a:cs typeface="Arial" pitchFamily="34" charset="0"/>
              </a:defRPr>
            </a:lvl1pPr>
          </a:lstStyle>
          <a:p>
            <a:r>
              <a:rPr lang="en-US" dirty="0" smtClean="0"/>
              <a:t>Office of School Financial Services</a:t>
            </a:r>
            <a:endParaRPr lang="en-US" dirty="0"/>
          </a:p>
        </p:txBody>
      </p:sp>
      <p:sp>
        <p:nvSpPr>
          <p:cNvPr id="6" name="Slide Number Placeholder 5"/>
          <p:cNvSpPr>
            <a:spLocks noGrp="1"/>
          </p:cNvSpPr>
          <p:nvPr>
            <p:ph type="sldNum" sz="quarter" idx="16"/>
          </p:nvPr>
        </p:nvSpPr>
        <p:spPr>
          <a:xfrm>
            <a:off x="8737600" y="6256338"/>
            <a:ext cx="2844800" cy="501650"/>
          </a:xfrm>
        </p:spPr>
        <p:txBody>
          <a:bodyPr/>
          <a:lstStyle>
            <a:lvl1pPr>
              <a:defRPr b="1">
                <a:solidFill>
                  <a:srgbClr val="223264"/>
                </a:solidFill>
                <a:latin typeface="Arial" panose="020B0604020202020204" pitchFamily="34" charset="0"/>
              </a:defRPr>
            </a:lvl1pPr>
          </a:lstStyle>
          <a:p>
            <a:r>
              <a:rPr lang="en-US" dirty="0" smtClean="0"/>
              <a:t>9</a:t>
            </a:r>
          </a:p>
        </p:txBody>
      </p:sp>
    </p:spTree>
    <p:extLst>
      <p:ext uri="{BB962C8B-B14F-4D97-AF65-F5344CB8AC3E}">
        <p14:creationId xmlns:p14="http://schemas.microsoft.com/office/powerpoint/2010/main" val="531315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DE PowerPoi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mde-powerpoint-master</Template>
  <TotalTime>1727</TotalTime>
  <Words>2884</Words>
  <Application>Microsoft Office PowerPoint</Application>
  <PresentationFormat>Widescreen</PresentationFormat>
  <Paragraphs>898</Paragraphs>
  <Slides>34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MS PGothic</vt:lpstr>
      <vt:lpstr>Arial</vt:lpstr>
      <vt:lpstr>Calibri</vt:lpstr>
      <vt:lpstr>Wingdings</vt:lpstr>
      <vt:lpstr>MDE PowerPoint Master</vt:lpstr>
      <vt:lpstr>MISSISSIPPI ADEQUATE EDUCATION PROGRAM (MAEP)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ADEQUATE EDUCATION PROGRAM (MAEP)</dc:title>
  <dc:creator>Donna Nester</dc:creator>
  <cp:lastModifiedBy>Donna Nester</cp:lastModifiedBy>
  <cp:revision>164</cp:revision>
  <cp:lastPrinted>2016-09-09T21:43:32Z</cp:lastPrinted>
  <dcterms:created xsi:type="dcterms:W3CDTF">2015-06-03T14:42:44Z</dcterms:created>
  <dcterms:modified xsi:type="dcterms:W3CDTF">2016-09-09T21:43:54Z</dcterms:modified>
</cp:coreProperties>
</file>