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handoutMasterIdLst>
    <p:handoutMasterId r:id="rId20"/>
  </p:handoutMasterIdLst>
  <p:sldIdLst>
    <p:sldId id="297" r:id="rId2"/>
    <p:sldId id="290" r:id="rId3"/>
    <p:sldId id="305" r:id="rId4"/>
    <p:sldId id="310" r:id="rId5"/>
    <p:sldId id="311" r:id="rId6"/>
    <p:sldId id="315" r:id="rId7"/>
    <p:sldId id="329" r:id="rId8"/>
    <p:sldId id="352" r:id="rId9"/>
    <p:sldId id="361" r:id="rId10"/>
    <p:sldId id="358" r:id="rId11"/>
    <p:sldId id="362" r:id="rId12"/>
    <p:sldId id="320" r:id="rId13"/>
    <p:sldId id="359" r:id="rId14"/>
    <p:sldId id="360" r:id="rId15"/>
    <p:sldId id="363" r:id="rId16"/>
    <p:sldId id="364" r:id="rId17"/>
    <p:sldId id="355" r:id="rId18"/>
  </p:sldIdLst>
  <p:sldSz cx="9144000" cy="5143500" type="screen16x9"/>
  <p:notesSz cx="6954838" cy="92408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D48FC20B-DAF3-434E-8577-328413EACA49}">
          <p14:sldIdLst>
            <p14:sldId id="297"/>
            <p14:sldId id="290"/>
            <p14:sldId id="305"/>
          </p14:sldIdLst>
        </p14:section>
        <p14:section name="Untitled Section" id="{6BF16FBC-E2AE-4B76-90FC-60E3344EAB43}">
          <p14:sldIdLst>
            <p14:sldId id="310"/>
            <p14:sldId id="311"/>
            <p14:sldId id="315"/>
            <p14:sldId id="329"/>
            <p14:sldId id="352"/>
            <p14:sldId id="361"/>
            <p14:sldId id="358"/>
            <p14:sldId id="362"/>
            <p14:sldId id="320"/>
            <p14:sldId id="359"/>
            <p14:sldId id="360"/>
            <p14:sldId id="363"/>
            <p14:sldId id="364"/>
            <p14:sldId id="35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Banks"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43"/>
    <p:restoredTop sz="94595"/>
  </p:normalViewPr>
  <p:slideViewPr>
    <p:cSldViewPr snapToGrid="0" snapToObjects="1">
      <p:cViewPr varScale="1">
        <p:scale>
          <a:sx n="108" d="100"/>
          <a:sy n="108" d="100"/>
        </p:scale>
        <p:origin x="466" y="8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5" d="100"/>
          <a:sy n="65" d="100"/>
        </p:scale>
        <p:origin x="31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39466" y="0"/>
            <a:ext cx="3013763" cy="463646"/>
          </a:xfrm>
          <a:prstGeom prst="rect">
            <a:avLst/>
          </a:prstGeom>
        </p:spPr>
        <p:txBody>
          <a:bodyPr vert="horz" lIns="92534" tIns="46268" rIns="92534" bIns="46268" rtlCol="0"/>
          <a:lstStyle>
            <a:lvl1pPr algn="r">
              <a:defRPr sz="1200"/>
            </a:lvl1pPr>
          </a:lstStyle>
          <a:p>
            <a:fld id="{A2258358-716F-B541-B8E3-B6CD7F3CCC11}" type="datetimeFigureOut">
              <a:rPr lang="en-US" smtClean="0"/>
              <a:t>8/8/2018</a:t>
            </a:fld>
            <a:endParaRPr lang="en-US" dirty="0"/>
          </a:p>
        </p:txBody>
      </p:sp>
      <p:sp>
        <p:nvSpPr>
          <p:cNvPr id="5" name="Slide Number Placeholder 4"/>
          <p:cNvSpPr>
            <a:spLocks noGrp="1"/>
          </p:cNvSpPr>
          <p:nvPr>
            <p:ph type="sldNum" sz="quarter" idx="3"/>
          </p:nvPr>
        </p:nvSpPr>
        <p:spPr>
          <a:xfrm>
            <a:off x="3939466" y="8777193"/>
            <a:ext cx="3013763" cy="463645"/>
          </a:xfrm>
          <a:prstGeom prst="rect">
            <a:avLst/>
          </a:prstGeom>
        </p:spPr>
        <p:txBody>
          <a:bodyPr vert="horz" lIns="92534" tIns="46268" rIns="92534" bIns="46268" rtlCol="0" anchor="b"/>
          <a:lstStyle>
            <a:lvl1pPr algn="r">
              <a:defRPr sz="1200"/>
            </a:lvl1pPr>
          </a:lstStyle>
          <a:p>
            <a:fld id="{D2D3E99C-1222-AB41-BFEE-14BC1467DDD4}" type="slidenum">
              <a:rPr lang="en-US" smtClean="0"/>
              <a:t>‹#›</a:t>
            </a:fld>
            <a:endParaRPr lang="en-US" dirty="0"/>
          </a:p>
        </p:txBody>
      </p:sp>
    </p:spTree>
    <p:extLst>
      <p:ext uri="{BB962C8B-B14F-4D97-AF65-F5344CB8AC3E}">
        <p14:creationId xmlns:p14="http://schemas.microsoft.com/office/powerpoint/2010/main" val="11588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98463" y="692150"/>
            <a:ext cx="6159500" cy="34655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95484" y="4389398"/>
            <a:ext cx="5563870" cy="4158377"/>
          </a:xfrm>
          <a:prstGeom prst="rect">
            <a:avLst/>
          </a:prstGeom>
          <a:noFill/>
          <a:ln>
            <a:noFill/>
          </a:ln>
        </p:spPr>
        <p:txBody>
          <a:bodyPr lIns="92519" tIns="92519" rIns="92519" bIns="92519"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79800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2150"/>
            <a:ext cx="6157912" cy="34655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1030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copy of the form that the Committee will receive.  The district should complete all of the sections highlighted.</a:t>
            </a:r>
          </a:p>
          <a:p>
            <a:endParaRPr lang="en-US" dirty="0"/>
          </a:p>
          <a:p>
            <a:r>
              <a:rPr lang="en-US" dirty="0"/>
              <a:t>If you need to expand the section where the employees are listed, you can add as many lines as needed.</a:t>
            </a:r>
          </a:p>
          <a:p>
            <a:endParaRPr lang="en-US" dirty="0"/>
          </a:p>
          <a:p>
            <a:r>
              <a:rPr lang="en-US" dirty="0"/>
              <a:t>You can also expand the section for the Committee names.</a:t>
            </a:r>
          </a:p>
          <a:p>
            <a:endParaRPr lang="en-US" dirty="0"/>
          </a:p>
          <a:p>
            <a:r>
              <a:rPr lang="en-US" dirty="0"/>
              <a:t>If you choose to make up your own form, that is fine as long as these elements exist.</a:t>
            </a:r>
          </a:p>
          <a:p>
            <a:endParaRPr lang="en-US" dirty="0"/>
          </a:p>
          <a:p>
            <a:r>
              <a:rPr lang="en-US" dirty="0"/>
              <a:t>As an alternative, you could simply attach a listing of employees to this form.  Just be sure that if the committee choose to issue different amounts to employees, that there is room to accommodate that on your list.</a:t>
            </a:r>
          </a:p>
          <a:p>
            <a:endParaRPr lang="en-US" dirty="0"/>
          </a:p>
          <a:p>
            <a:r>
              <a:rPr lang="en-US" dirty="0"/>
              <a:t>This information is provided to ensure that no one is accidentally overlooked.  Hopefully, the district has accounted for everyone and by listing them and putting the total number on the form, it provides a bit of a check point.</a:t>
            </a:r>
          </a:p>
        </p:txBody>
      </p:sp>
    </p:spTree>
    <p:extLst>
      <p:ext uri="{BB962C8B-B14F-4D97-AF65-F5344CB8AC3E}">
        <p14:creationId xmlns:p14="http://schemas.microsoft.com/office/powerpoint/2010/main" val="261240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October 1 date is given to allow </a:t>
            </a:r>
            <a:r>
              <a:rPr lang="en-US" dirty="0" err="1"/>
              <a:t>MDE</a:t>
            </a:r>
            <a:r>
              <a:rPr lang="en-US" dirty="0"/>
              <a:t> time to process the request for the funding. Our goal is to distribute the funds to the district before the end of October.</a:t>
            </a:r>
          </a:p>
          <a:p>
            <a:endParaRPr lang="en-US" dirty="0"/>
          </a:p>
          <a:p>
            <a:r>
              <a:rPr lang="en-US" dirty="0"/>
              <a:t>If the district fails to submit the forms to </a:t>
            </a:r>
            <a:r>
              <a:rPr lang="en-US" dirty="0" err="1"/>
              <a:t>MDE</a:t>
            </a:r>
            <a:r>
              <a:rPr lang="en-US" dirty="0"/>
              <a:t> by Oct. 1, then </a:t>
            </a:r>
            <a:r>
              <a:rPr lang="en-US" dirty="0" err="1"/>
              <a:t>MDE</a:t>
            </a:r>
            <a:r>
              <a:rPr lang="en-US" dirty="0"/>
              <a:t> will issue a letter to the Superintendent directing the employees to receive an equal distribution of the award.</a:t>
            </a:r>
          </a:p>
          <a:p>
            <a:endParaRPr lang="en-US" dirty="0"/>
          </a:p>
          <a:p>
            <a:r>
              <a:rPr lang="en-US" dirty="0"/>
              <a:t>Examples of language to use for supplemental contracts will be supplied to all districts.  </a:t>
            </a:r>
          </a:p>
          <a:p>
            <a:endParaRPr lang="en-US" dirty="0"/>
          </a:p>
          <a:p>
            <a:r>
              <a:rPr lang="en-US" dirty="0"/>
              <a:t>Many districts are planning to make the award prior to Thanksgiving holiday, but not combined with November payroll.</a:t>
            </a:r>
          </a:p>
        </p:txBody>
      </p:sp>
    </p:spTree>
    <p:extLst>
      <p:ext uri="{BB962C8B-B14F-4D97-AF65-F5344CB8AC3E}">
        <p14:creationId xmlns:p14="http://schemas.microsoft.com/office/powerpoint/2010/main" val="237351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form, you should copy and past the red outlined section for each school receiving an award.</a:t>
            </a:r>
          </a:p>
          <a:p>
            <a:endParaRPr lang="en-US" dirty="0"/>
          </a:p>
          <a:p>
            <a:r>
              <a:rPr lang="en-US" dirty="0"/>
              <a:t>The date of the payment and the </a:t>
            </a:r>
            <a:r>
              <a:rPr lang="en-US" dirty="0" err="1"/>
              <a:t>supt</a:t>
            </a:r>
            <a:r>
              <a:rPr lang="en-US" dirty="0"/>
              <a:t> signature needs only to appear once.</a:t>
            </a:r>
          </a:p>
        </p:txBody>
      </p:sp>
    </p:spTree>
    <p:extLst>
      <p:ext uri="{BB962C8B-B14F-4D97-AF65-F5344CB8AC3E}">
        <p14:creationId xmlns:p14="http://schemas.microsoft.com/office/powerpoint/2010/main" val="2079248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first item is to prevent the district from having to track down employees.  Additionally, since payroll is made by EFT, you would also have to track down bank information.</a:t>
            </a:r>
          </a:p>
          <a:p>
            <a:endParaRPr lang="en-US" dirty="0"/>
          </a:p>
          <a:p>
            <a:r>
              <a:rPr lang="en-US" dirty="0"/>
              <a:t>No requirement to do that, but it is an option.  </a:t>
            </a:r>
          </a:p>
          <a:p>
            <a:endParaRPr lang="en-US" dirty="0"/>
          </a:p>
          <a:p>
            <a:r>
              <a:rPr lang="en-US" dirty="0"/>
              <a:t>It would be important to communicate to your committees how the district is determining the eligibility so that confusion doesn’t exist.  As long as the employees are counted somewhere, the district has met their obligation.  How the teacher committees determine to pay the awards is another matter.</a:t>
            </a:r>
          </a:p>
          <a:p>
            <a:endParaRPr lang="en-US" dirty="0"/>
          </a:p>
          <a:p>
            <a:r>
              <a:rPr lang="en-US" dirty="0"/>
              <a:t>Following the program end last year, we discovered that some districts did not include their instructors from sites such as </a:t>
            </a:r>
            <a:r>
              <a:rPr lang="en-US" dirty="0" err="1"/>
              <a:t>CTE</a:t>
            </a:r>
            <a:r>
              <a:rPr lang="en-US" dirty="0"/>
              <a:t> or Alternative.  The ADA for all students have been used in determining the awards, so those instructors should be added to a location.  It is a district decision on how that is done, but this would be no different that central staff or staff that serve multiple locations.</a:t>
            </a:r>
          </a:p>
          <a:p>
            <a:endParaRPr lang="en-US" dirty="0"/>
          </a:p>
          <a:p>
            <a:endParaRPr lang="en-US" dirty="0"/>
          </a:p>
        </p:txBody>
      </p:sp>
    </p:spTree>
    <p:extLst>
      <p:ext uri="{BB962C8B-B14F-4D97-AF65-F5344CB8AC3E}">
        <p14:creationId xmlns:p14="http://schemas.microsoft.com/office/powerpoint/2010/main" val="1785931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Committees can only decided how to divide the funds between the names on the list given to them.  They should not be adding names to the list.  If they want to remove someone from the list, they would do so by placing a $0 by their name.</a:t>
            </a:r>
          </a:p>
          <a:p>
            <a:endParaRPr lang="en-US" dirty="0"/>
          </a:p>
          <a:p>
            <a:r>
              <a:rPr lang="en-US" dirty="0"/>
              <a:t>They should provide their names and signatures on the form.  This provides a little security for the district that the decisions were actually made by the committee and not the district.  </a:t>
            </a:r>
          </a:p>
          <a:p>
            <a:endParaRPr lang="en-US" dirty="0"/>
          </a:p>
          <a:p>
            <a:r>
              <a:rPr lang="en-US" dirty="0"/>
              <a:t>Must they vote or be unanimous on the decisions?  No, but somehow they have to arrive at a final decision to be turned in to the district.  If someone wants to vote “no”, they can indicate that on the form.</a:t>
            </a:r>
          </a:p>
          <a:p>
            <a:endParaRPr lang="en-US" dirty="0"/>
          </a:p>
        </p:txBody>
      </p:sp>
    </p:spTree>
    <p:extLst>
      <p:ext uri="{BB962C8B-B14F-4D97-AF65-F5344CB8AC3E}">
        <p14:creationId xmlns:p14="http://schemas.microsoft.com/office/powerpoint/2010/main" val="3389849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cover a couple of examples of the committee response forms:</a:t>
            </a:r>
          </a:p>
          <a:p>
            <a:r>
              <a:rPr lang="en-US" dirty="0"/>
              <a:t>In this example, the school is receiving $10,000 net award and there are 25 employees listed as eligible.</a:t>
            </a:r>
          </a:p>
          <a:p>
            <a:endParaRPr lang="en-US" dirty="0"/>
          </a:p>
          <a:p>
            <a:r>
              <a:rPr lang="en-US" dirty="0"/>
              <a:t>Committee decides to make an even distribution among all employees.</a:t>
            </a:r>
          </a:p>
          <a:p>
            <a:r>
              <a:rPr lang="en-US" dirty="0"/>
              <a:t>They would indicated the total number in the first block</a:t>
            </a:r>
          </a:p>
          <a:p>
            <a:r>
              <a:rPr lang="en-US" dirty="0"/>
              <a:t>Circle the “yes”</a:t>
            </a:r>
          </a:p>
          <a:p>
            <a:r>
              <a:rPr lang="en-US" dirty="0"/>
              <a:t>And provide the amount each employee is to receive.  In this example, that is $400</a:t>
            </a:r>
          </a:p>
          <a:p>
            <a:endParaRPr lang="en-US" dirty="0"/>
          </a:p>
          <a:p>
            <a:r>
              <a:rPr lang="en-US" dirty="0"/>
              <a:t>They do not need to complete the amount per employee, as long as the math works out!  You may want to double check that when you receive the form.  </a:t>
            </a:r>
          </a:p>
          <a:p>
            <a:endParaRPr lang="en-US" dirty="0"/>
          </a:p>
          <a:p>
            <a:r>
              <a:rPr lang="en-US" dirty="0"/>
              <a:t>Some district have reported that they actually do the math for the committee and provide them support during the “decision” phase.  I do not see a problem with that as long as they sign the form once the amount is determined. </a:t>
            </a:r>
          </a:p>
        </p:txBody>
      </p:sp>
    </p:spTree>
    <p:extLst>
      <p:ext uri="{BB962C8B-B14F-4D97-AF65-F5344CB8AC3E}">
        <p14:creationId xmlns:p14="http://schemas.microsoft.com/office/powerpoint/2010/main" val="1544466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the committee has chosen to distribute different award amounts.</a:t>
            </a:r>
          </a:p>
          <a:p>
            <a:r>
              <a:rPr lang="en-US" dirty="0"/>
              <a:t>In that example, they would provide the total number of employees receiving the award, which is the entire list of 25.</a:t>
            </a:r>
          </a:p>
          <a:p>
            <a:r>
              <a:rPr lang="en-US" dirty="0"/>
              <a:t>They circle the “NO” and they leave the next block empty since it is not the same for every employee.</a:t>
            </a:r>
          </a:p>
          <a:p>
            <a:endParaRPr lang="en-US" dirty="0"/>
          </a:p>
          <a:p>
            <a:r>
              <a:rPr lang="en-US" dirty="0"/>
              <a:t>In the employee list section, they would now need to provide the amount that each employee will receive.  Again, this a protection for the district.  If the committee decides the amount, then they should provide the details on the form.  We do ask that they indicate the $0 on anyone not chosen for an award to ensure that no one was accidently left off.  You will want to double check this section carefully upon receipt.  If it appears there are errors, call the committee back together to address it.</a:t>
            </a:r>
          </a:p>
          <a:p>
            <a:endParaRPr lang="en-US" dirty="0"/>
          </a:p>
          <a:p>
            <a:r>
              <a:rPr lang="en-US" dirty="0"/>
              <a:t>Then they would sign and date the form.</a:t>
            </a:r>
          </a:p>
          <a:p>
            <a:endParaRPr lang="en-US" dirty="0"/>
          </a:p>
          <a:p>
            <a:r>
              <a:rPr lang="en-US" dirty="0"/>
              <a:t>If they chose to award the amounts to fewer people than is provided on the list, then that total would be reflected and the listing of employees would definitely show some $0 entries.</a:t>
            </a:r>
          </a:p>
          <a:p>
            <a:endParaRPr lang="en-US" dirty="0"/>
          </a:p>
        </p:txBody>
      </p:sp>
    </p:spTree>
    <p:extLst>
      <p:ext uri="{BB962C8B-B14F-4D97-AF65-F5344CB8AC3E}">
        <p14:creationId xmlns:p14="http://schemas.microsoft.com/office/powerpoint/2010/main" val="3587183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22052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93636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62512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one paragraph is all that was provided for the program. So we did reach out to the legislators and ask for more details and guidance.  The following discussion is based on the guidelines that were provided to </a:t>
            </a:r>
            <a:r>
              <a:rPr lang="en-US" dirty="0" err="1"/>
              <a:t>MDE</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32591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remember we are working with 3 different years of data or information:</a:t>
            </a:r>
          </a:p>
          <a:p>
            <a:r>
              <a:rPr lang="en-US" dirty="0"/>
              <a:t>1 – the year of the test results</a:t>
            </a:r>
          </a:p>
          <a:p>
            <a:r>
              <a:rPr lang="en-US" dirty="0"/>
              <a:t>2 – the year of the legislative session that determines the appropriation</a:t>
            </a:r>
          </a:p>
          <a:p>
            <a:r>
              <a:rPr lang="en-US" dirty="0"/>
              <a:t>3 – the year the funds are awarded</a:t>
            </a:r>
          </a:p>
          <a:p>
            <a:endParaRPr lang="en-US" dirty="0"/>
          </a:p>
        </p:txBody>
      </p:sp>
    </p:spTree>
    <p:extLst>
      <p:ext uri="{BB962C8B-B14F-4D97-AF65-F5344CB8AC3E}">
        <p14:creationId xmlns:p14="http://schemas.microsoft.com/office/powerpoint/2010/main" val="2455623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school was an A in one year and remained an A in the following year, they will receive $100.</a:t>
            </a:r>
          </a:p>
          <a:p>
            <a:r>
              <a:rPr lang="en-US" dirty="0"/>
              <a:t>If a school was a B in one year and remained a B in the following year, they will receive $75.</a:t>
            </a:r>
          </a:p>
          <a:p>
            <a:r>
              <a:rPr lang="en-US" dirty="0"/>
              <a:t>If the school improved from a B to an A, they will receive $100.  You will notice that that distinction is not on the “improvement” section, but that is only because the award for an A is already $100.  </a:t>
            </a:r>
          </a:p>
          <a:p>
            <a:endParaRPr lang="en-US" dirty="0"/>
          </a:p>
          <a:p>
            <a:r>
              <a:rPr lang="en-US" dirty="0"/>
              <a:t>Additionally, that is why there is a distinction that a school can only receive one award type.  In the beginning there were some questions about receiving the “letter grade” award and the “improvement” award.</a:t>
            </a:r>
          </a:p>
        </p:txBody>
      </p:sp>
    </p:spTree>
    <p:extLst>
      <p:ext uri="{BB962C8B-B14F-4D97-AF65-F5344CB8AC3E}">
        <p14:creationId xmlns:p14="http://schemas.microsoft.com/office/powerpoint/2010/main" val="2818434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did request a change on the worker’s compensation issue during the session, but it was not addressed. If you would like to see a change to this requirement, you should contact the education chairmen.</a:t>
            </a:r>
          </a:p>
          <a:p>
            <a:endParaRPr lang="en-US" dirty="0"/>
          </a:p>
          <a:p>
            <a:r>
              <a:rPr lang="en-US" dirty="0"/>
              <a:t>I would also make note of the PERS regulations, especially as it relates to the reemployed retirees.  The rules are different for them.</a:t>
            </a:r>
          </a:p>
        </p:txBody>
      </p:sp>
    </p:spTree>
    <p:extLst>
      <p:ext uri="{BB962C8B-B14F-4D97-AF65-F5344CB8AC3E}">
        <p14:creationId xmlns:p14="http://schemas.microsoft.com/office/powerpoint/2010/main" val="270245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Mostly, we try to stay out of it.</a:t>
            </a:r>
          </a:p>
          <a:p>
            <a:endParaRPr lang="en-US" dirty="0"/>
          </a:p>
        </p:txBody>
      </p:sp>
    </p:spTree>
    <p:extLst>
      <p:ext uri="{BB962C8B-B14F-4D97-AF65-F5344CB8AC3E}">
        <p14:creationId xmlns:p14="http://schemas.microsoft.com/office/powerpoint/2010/main" val="150900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explain the eligibility list to the committees, make sure they are aware of your methodology.  Whether teachers are on two lists or whether they only show on the “old” school, or the “new” school.  Explain why new teachers are shown.  That is because this is meant as both a REWARD and an INCENTIVE.</a:t>
            </a:r>
          </a:p>
          <a:p>
            <a:endParaRPr lang="en-US" dirty="0"/>
          </a:p>
          <a:p>
            <a:r>
              <a:rPr lang="en-US" dirty="0"/>
              <a:t>When calculating the FICA, remember to DIVIDE the gross amount. If you multiply the amount will not match and you will end up short </a:t>
            </a:r>
          </a:p>
          <a:p>
            <a:r>
              <a:rPr lang="en-US" dirty="0"/>
              <a:t>$10,000 gross amount will calculate a FICA amount of $710.65 to be withheld.  The net award of $9,289.35 would be paid to employees and the $710.65 will be paid to feds, leaving you balanced at $10,000 total payout.</a:t>
            </a:r>
          </a:p>
          <a:p>
            <a:endParaRPr lang="en-US" dirty="0"/>
          </a:p>
          <a:p>
            <a:r>
              <a:rPr lang="en-US" dirty="0"/>
              <a:t>If you multiply, you will calculate the net award at $9,235.  when you pay the employees that amount and the FICA amount of $710.65; you total payout will only be $9,945.65.  Ultimately it would be the employees who are shorted and you may owe the balance of those funds back to </a:t>
            </a:r>
            <a:r>
              <a:rPr lang="en-US" dirty="0" err="1"/>
              <a:t>MDE</a:t>
            </a:r>
            <a:r>
              <a:rPr lang="en-US" dirty="0"/>
              <a:t>.</a:t>
            </a:r>
          </a:p>
        </p:txBody>
      </p:sp>
    </p:spTree>
    <p:extLst>
      <p:ext uri="{BB962C8B-B14F-4D97-AF65-F5344CB8AC3E}">
        <p14:creationId xmlns:p14="http://schemas.microsoft.com/office/powerpoint/2010/main" val="574439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1983097"/>
            <a:ext cx="5080200" cy="723897"/>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dirty="0">
              <a:solidFill>
                <a:srgbClr val="00B0F0"/>
              </a:solidFill>
            </a:endParaRPr>
          </a:p>
        </p:txBody>
      </p:sp>
      <p:sp>
        <p:nvSpPr>
          <p:cNvPr id="8" name="Shape 59"/>
          <p:cNvSpPr/>
          <p:nvPr userDrawn="1"/>
        </p:nvSpPr>
        <p:spPr>
          <a:xfrm>
            <a:off x="0" y="2806520"/>
            <a:ext cx="466344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9" name="Shape 61"/>
          <p:cNvPicPr preferRelativeResize="0"/>
          <p:nvPr userDrawn="1"/>
        </p:nvPicPr>
        <p:blipFill>
          <a:blip r:embed="rId2">
            <a:alphaModFix/>
          </a:blip>
          <a:stretch>
            <a:fillRect/>
          </a:stretch>
        </p:blipFill>
        <p:spPr>
          <a:xfrm>
            <a:off x="450200" y="3759124"/>
            <a:ext cx="2130850" cy="1029150"/>
          </a:xfrm>
          <a:prstGeom prst="rect">
            <a:avLst/>
          </a:prstGeom>
          <a:noFill/>
          <a:ln>
            <a:noFill/>
          </a:ln>
        </p:spPr>
      </p:pic>
      <p:sp>
        <p:nvSpPr>
          <p:cNvPr id="3" name="Text Placeholder 2"/>
          <p:cNvSpPr>
            <a:spLocks noGrp="1" noChangeAspect="1"/>
          </p:cNvSpPr>
          <p:nvPr>
            <p:ph type="body" sz="quarter" idx="10" hasCustomPrompt="1"/>
          </p:nvPr>
        </p:nvSpPr>
        <p:spPr>
          <a:xfrm>
            <a:off x="412749" y="490538"/>
            <a:ext cx="6600525" cy="1428351"/>
          </a:xfrm>
        </p:spPr>
        <p:txBody>
          <a:bodyPr anchor="b"/>
          <a:lstStyle>
            <a:lvl1pPr>
              <a:lnSpc>
                <a:spcPct val="100000"/>
              </a:lnSpc>
              <a:spcAft>
                <a:spcPts val="0"/>
              </a:spcAft>
              <a:defRPr sz="5000"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412750" y="2049463"/>
            <a:ext cx="4618038" cy="608012"/>
          </a:xfrm>
        </p:spPr>
        <p:txBody>
          <a:bodyPr anchor="ctr"/>
          <a:lstStyle>
            <a:lvl1pPr rtl="0">
              <a:spcBef>
                <a:spcPts val="0"/>
              </a:spcBef>
              <a:buNone/>
              <a:defRPr lang="en" sz="1800" dirty="0">
                <a:solidFill>
                  <a:srgbClr val="FFFFFF"/>
                </a:solidFill>
                <a:ea typeface="Open Sans"/>
                <a:cs typeface="Open Sans"/>
                <a:sym typeface="Open Sans"/>
              </a:defRPr>
            </a:lvl1pPr>
          </a:lstStyle>
          <a:p>
            <a:pPr lvl="0" rtl="0">
              <a:spcBef>
                <a:spcPts val="0"/>
              </a:spcBef>
              <a:buNone/>
            </a:pPr>
            <a:r>
              <a:rPr lang="en-US" sz="2000" dirty="0">
                <a:solidFill>
                  <a:srgbClr val="FFFFFF"/>
                </a:solidFill>
                <a:latin typeface="+mn-lt"/>
                <a:ea typeface="Open Sans"/>
                <a:cs typeface="Open Sans"/>
                <a:sym typeface="Open Sans"/>
              </a:rPr>
              <a:t>SUBHEAD</a:t>
            </a:r>
            <a:endParaRPr lang="en" sz="2000"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412750" y="2906121"/>
            <a:ext cx="4083050" cy="499068"/>
          </a:xfrm>
        </p:spPr>
        <p:txBody>
          <a:bodyPr anchor="t"/>
          <a:lstStyle>
            <a:lvl1pPr algn="l">
              <a:spcBef>
                <a:spcPts val="0"/>
              </a:spcBef>
              <a:buNone/>
              <a:defRPr lang="en" sz="1800" dirty="0">
                <a:solidFill>
                  <a:schemeClr val="accent3">
                    <a:lumMod val="75000"/>
                  </a:schemeClr>
                </a:solidFill>
                <a:ea typeface="Open Sans"/>
                <a:cs typeface="Open Sans"/>
                <a:sym typeface="Open Sans"/>
              </a:defRPr>
            </a:lvl1pPr>
          </a:lstStyle>
          <a:p>
            <a:pPr lvl="0" algn="l">
              <a:spcBef>
                <a:spcPts val="0"/>
              </a:spcBef>
              <a:buNone/>
            </a:pPr>
            <a:r>
              <a:rPr lang="en-US" sz="1800" dirty="0">
                <a:latin typeface="+mn-lt"/>
                <a:ea typeface="Open Sans"/>
                <a:cs typeface="Open Sans"/>
                <a:sym typeface="Open Sans"/>
              </a:rPr>
              <a:t>Date</a:t>
            </a:r>
            <a:endParaRPr lang="en" sz="18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2702660" y="3970650"/>
            <a:ext cx="4450615" cy="302899"/>
          </a:xfrm>
        </p:spPr>
        <p:txBody>
          <a:bodyPr anchor="ctr"/>
          <a:lstStyle>
            <a:lvl1pPr marL="0" marR="0" indent="0" algn="l" defTabSz="914400" rtl="0" eaLnBrk="1" fontAlgn="auto" latinLnBrk="0" hangingPunct="1">
              <a:lnSpc>
                <a:spcPct val="100000"/>
              </a:lnSpc>
              <a:spcBef>
                <a:spcPts val="0"/>
              </a:spcBef>
              <a:spcAft>
                <a:spcPts val="0"/>
              </a:spcAft>
              <a:buClr>
                <a:schemeClr val="dk2"/>
              </a:buClr>
              <a:buSzPct val="100000"/>
              <a:buFontTx/>
              <a:buNone/>
              <a:tabLst/>
              <a:defRPr lang="en-US" sz="1800" b="1" smtClean="0">
                <a:solidFill>
                  <a:srgbClr val="CC0000"/>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2000"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2701925" y="4221678"/>
            <a:ext cx="4451350" cy="566222"/>
          </a:xfrm>
        </p:spPr>
        <p:txBody>
          <a:bodyPr/>
          <a:lstStyle>
            <a:lvl1pPr>
              <a:lnSpc>
                <a:spcPct val="100000"/>
              </a:lnSpc>
              <a:spcAft>
                <a:spcPts val="0"/>
              </a:spcAft>
              <a:defRPr sz="1400" baseline="0">
                <a:solidFill>
                  <a:schemeClr val="accent3">
                    <a:lumMod val="50000"/>
                  </a:schemeClr>
                </a:solidFill>
              </a:defRPr>
            </a:lvl1pPr>
          </a:lstStyle>
          <a:p>
            <a:pPr lvl="0"/>
            <a:r>
              <a:rPr lang="en-US" dirty="0"/>
              <a:t>Presenter Title</a:t>
            </a:r>
            <a:br>
              <a:rPr lang="en-US" dirty="0"/>
            </a:br>
            <a:r>
              <a:rPr lang="en-US" dirty="0"/>
              <a:t>Contact Information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9"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grpSp>
        <p:nvGrpSpPr>
          <p:cNvPr id="4" name="Group 3"/>
          <p:cNvGrpSpPr/>
          <p:nvPr userDrawn="1"/>
        </p:nvGrpSpPr>
        <p:grpSpPr>
          <a:xfrm>
            <a:off x="1809800" y="1093072"/>
            <a:ext cx="5961600" cy="1462747"/>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lvl="0" rtl="0">
                <a:lnSpc>
                  <a:spcPct val="115000"/>
                </a:lnSpc>
                <a:spcBef>
                  <a:spcPts val="500"/>
                </a:spcBef>
                <a:buNone/>
              </a:pPr>
              <a:r>
                <a:rPr lang="en" sz="1600" dirty="0">
                  <a:solidFill>
                    <a:schemeClr val="accent3">
                      <a:lumMod val="50000"/>
                    </a:schemeClr>
                  </a:solidFill>
                  <a:latin typeface="Arial" charset="0"/>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pPr lvl="0">
                <a:spcBef>
                  <a:spcPts val="0"/>
                </a:spcBef>
                <a:buNone/>
              </a:pPr>
              <a:r>
                <a:rPr lang="en" sz="2000" b="1" dirty="0">
                  <a:solidFill>
                    <a:srgbClr val="0070C0"/>
                  </a:solidFill>
                  <a:latin typeface="Arial" charset="0"/>
                  <a:ea typeface="Arial" charset="0"/>
                  <a:cs typeface="Arial" charset="0"/>
                  <a:sym typeface="Open Sans"/>
                </a:rPr>
                <a:t>VISION</a:t>
              </a:r>
              <a:endParaRPr lang="en" sz="1800" b="1" dirty="0">
                <a:solidFill>
                  <a:srgbClr val="0070C0"/>
                </a:solidFill>
                <a:latin typeface="Arial" charset="0"/>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1809800" y="2827455"/>
            <a:ext cx="5762242" cy="1341924"/>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lvl="0" rtl="0">
                <a:lnSpc>
                  <a:spcPct val="115000"/>
                </a:lnSpc>
                <a:spcBef>
                  <a:spcPts val="500"/>
                </a:spcBef>
                <a:buNone/>
              </a:pPr>
              <a:r>
                <a:rPr lang="en" sz="1600" dirty="0">
                  <a:solidFill>
                    <a:schemeClr val="accent3">
                      <a:lumMod val="50000"/>
                    </a:schemeClr>
                  </a:solidFill>
                  <a:latin typeface="Arial" charset="0"/>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0070C0"/>
                  </a:solidFill>
                  <a:latin typeface="Arial" charset="0"/>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5" name="Shape 89"/>
          <p:cNvSpPr txBox="1"/>
          <p:nvPr userDrawn="1"/>
        </p:nvSpPr>
        <p:spPr>
          <a:xfrm>
            <a:off x="266675" y="67800"/>
            <a:ext cx="8397600" cy="400302"/>
          </a:xfrm>
          <a:prstGeom prst="rect">
            <a:avLst/>
          </a:prstGeom>
          <a:noFill/>
          <a:ln>
            <a:noFill/>
          </a:ln>
        </p:spPr>
        <p:txBody>
          <a:bodyPr lIns="91425" tIns="91425" rIns="91425" bIns="91425" anchor="ctr" anchorCtr="0">
            <a:noAutofit/>
          </a:bodyPr>
          <a:lstStyle/>
          <a:p>
            <a:pPr lvl="0">
              <a:spcBef>
                <a:spcPts val="0"/>
              </a:spcBef>
              <a:buNone/>
            </a:pPr>
            <a:r>
              <a:rPr lang="en-US" sz="2400" b="1" dirty="0">
                <a:solidFill>
                  <a:srgbClr val="0070C0"/>
                </a:solidFill>
                <a:latin typeface="+mj-lt"/>
                <a:ea typeface="Open Sans"/>
                <a:cs typeface="Open Sans"/>
                <a:sym typeface="Open Sans"/>
              </a:rPr>
              <a:t>Mississippi</a:t>
            </a:r>
            <a:r>
              <a:rPr lang="en-US" sz="2400" b="1" baseline="0" dirty="0">
                <a:solidFill>
                  <a:srgbClr val="0070C0"/>
                </a:solidFill>
                <a:latin typeface="+mj-lt"/>
                <a:ea typeface="Open Sans"/>
                <a:cs typeface="Open Sans"/>
                <a:sym typeface="Open Sans"/>
              </a:rPr>
              <a:t> Department of Education</a:t>
            </a:r>
            <a:endParaRPr lang="en" sz="2400" b="1" dirty="0">
              <a:solidFill>
                <a:srgbClr val="0070C0"/>
              </a:solidFill>
              <a:latin typeface="+mj-lt"/>
              <a:ea typeface="Open Sans"/>
              <a:cs typeface="Open Sans"/>
              <a:sym typeface="Open Sans"/>
            </a:endParaRPr>
          </a:p>
        </p:txBody>
      </p:sp>
      <p:sp>
        <p:nvSpPr>
          <p:cNvPr id="16"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8" name="Shape 87"/>
          <p:cNvSpPr txBox="1"/>
          <p:nvPr userDrawn="1"/>
        </p:nvSpPr>
        <p:spPr>
          <a:xfrm>
            <a:off x="999985" y="979135"/>
            <a:ext cx="7566965" cy="3496625"/>
          </a:xfrm>
          <a:prstGeom prst="rect">
            <a:avLst/>
          </a:prstGeom>
          <a:noFill/>
          <a:ln>
            <a:noFill/>
          </a:ln>
        </p:spPr>
        <p:txBody>
          <a:bodyPr lIns="91425" tIns="91425" rIns="91425" bIns="91425" anchor="t" anchorCtr="0">
            <a:noAutofit/>
          </a:bodyPr>
          <a:lstStyle/>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All Students Proficient and Showing Growth in All Assessed Areas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Student Graduates </a:t>
            </a:r>
            <a:r>
              <a:rPr lang="en-US" sz="1800" dirty="0">
                <a:solidFill>
                  <a:schemeClr val="accent3">
                    <a:lumMod val="50000"/>
                  </a:schemeClr>
                </a:solidFill>
                <a:latin typeface="+mn-lt"/>
                <a:ea typeface="Open Sans"/>
                <a:cs typeface="Open Sans"/>
                <a:sym typeface="Open Sans"/>
              </a:rPr>
              <a:t>From </a:t>
            </a:r>
            <a:r>
              <a:rPr lang="en" sz="1800" dirty="0">
                <a:solidFill>
                  <a:schemeClr val="accent3">
                    <a:lumMod val="50000"/>
                  </a:schemeClr>
                </a:solidFill>
                <a:latin typeface="+mn-lt"/>
                <a:ea typeface="Open Sans"/>
                <a:cs typeface="Open Sans"/>
                <a:sym typeface="Open Sans"/>
              </a:rPr>
              <a:t>High School and is Ready for College and Career</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Child Has Access to a High-Quality Early Childhood Program</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School Has Effective Teachers and Leaders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Community Effectively Using a World-Class Data System to Improve Student Outcomes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US" sz="1800" dirty="0">
                <a:solidFill>
                  <a:schemeClr val="accent3">
                    <a:lumMod val="50000"/>
                  </a:schemeClr>
                </a:solidFill>
              </a:rPr>
              <a:t>Every School and District is Rated “C” or Higher</a:t>
            </a:r>
          </a:p>
        </p:txBody>
      </p:sp>
      <p:sp>
        <p:nvSpPr>
          <p:cNvPr id="9" name="Shape 89"/>
          <p:cNvSpPr txBox="1"/>
          <p:nvPr userDrawn="1"/>
        </p:nvSpPr>
        <p:spPr>
          <a:xfrm>
            <a:off x="280188" y="47292"/>
            <a:ext cx="8397600" cy="434681"/>
          </a:xfrm>
          <a:prstGeom prst="rect">
            <a:avLst/>
          </a:prstGeom>
          <a:noFill/>
          <a:ln>
            <a:noFill/>
          </a:ln>
        </p:spPr>
        <p:txBody>
          <a:bodyPr lIns="91425" tIns="91425" rIns="91425" bIns="91425" anchor="ctr" anchorCtr="0">
            <a:noAutofit/>
          </a:bodyPr>
          <a:lstStyle/>
          <a:p>
            <a:pPr lvl="0">
              <a:spcBef>
                <a:spcPts val="0"/>
              </a:spcBef>
              <a:buNone/>
            </a:pPr>
            <a:r>
              <a:rPr lang="en" sz="2400" b="1" dirty="0">
                <a:solidFill>
                  <a:srgbClr val="0070C0"/>
                </a:solidFill>
                <a:latin typeface="+mj-lt"/>
                <a:ea typeface="Open Sans"/>
                <a:cs typeface="Open Sans"/>
                <a:sym typeface="Open Sans"/>
              </a:rPr>
              <a:t>State Board of Education Goals </a:t>
            </a:r>
            <a:r>
              <a:rPr lang="en-US" sz="2400" b="1" dirty="0">
                <a:solidFill>
                  <a:srgbClr val="0070C0"/>
                </a:solidFill>
                <a:latin typeface="+mj-lt"/>
                <a:ea typeface="Open Sans"/>
                <a:cs typeface="Open Sans"/>
                <a:sym typeface="Open Sans"/>
              </a:rPr>
              <a:t> </a:t>
            </a:r>
            <a:r>
              <a:rPr lang="en" sz="1200" b="1" dirty="0">
                <a:solidFill>
                  <a:srgbClr val="0070C0"/>
                </a:solidFill>
                <a:latin typeface="+mj-lt"/>
                <a:ea typeface="Open Sans"/>
                <a:cs typeface="Open Sans"/>
                <a:sym typeface="Open Sans"/>
              </a:rPr>
              <a:t>FIVE-YEAR STRATEGIC PLAN FOR 2016-2020</a:t>
            </a:r>
          </a:p>
        </p:txBody>
      </p:sp>
      <p:sp>
        <p:nvSpPr>
          <p:cNvPr id="10"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95121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dirty="0"/>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225"/>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8" y="1701800"/>
            <a:ext cx="5602287" cy="855663"/>
          </a:xfrm>
        </p:spPr>
        <p:txBody>
          <a:bodyPr anchor="ctr"/>
          <a:lstStyle>
            <a:lvl1pPr marL="0" marR="0" indent="0" algn="l" defTabSz="914400"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401638" y="723900"/>
            <a:ext cx="5602287" cy="878375"/>
          </a:xfrm>
        </p:spPr>
        <p:txBody>
          <a:bodyPr anchor="t"/>
          <a:lstStyle>
            <a:lvl1pPr>
              <a:defRPr sz="48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401638" y="2878138"/>
            <a:ext cx="4678362" cy="993775"/>
          </a:xfrm>
        </p:spPr>
        <p:txBody>
          <a:bodyPr/>
          <a:lstStyle>
            <a:lvl1pPr>
              <a:lnSpc>
                <a:spcPct val="114000"/>
              </a:lnSpc>
              <a:spcAft>
                <a:spcPts val="0"/>
              </a:spcAft>
              <a:defRPr sz="2000">
                <a:solidFill>
                  <a:schemeClr val="accent6"/>
                </a:solidFill>
              </a:defRPr>
            </a:lvl1pPr>
          </a:lstStyle>
          <a:p>
            <a:pPr lvl="0"/>
            <a:r>
              <a:rPr lang="en-US" dirty="0"/>
              <a:t>Subhead</a:t>
            </a:r>
          </a:p>
        </p:txBody>
      </p:sp>
      <p:sp>
        <p:nvSpPr>
          <p:cNvPr id="9"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6"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p:spPr>
        <p:txBody>
          <a:bodyPr anchor="ctr"/>
          <a:lstStyle>
            <a:lvl1pPr>
              <a:defRPr sz="3200"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415636" y="1152525"/>
            <a:ext cx="8294915" cy="3217863"/>
          </a:xfrm>
        </p:spPr>
        <p:txBody>
          <a:bodyPr/>
          <a:lstStyle>
            <a:lvl1pPr marL="342900" indent="-342900" defTabSz="457200">
              <a:buFont typeface="Arial" charset="0"/>
              <a:buChar char="•"/>
              <a:tabLst>
                <a:tab pos="457200" algn="l"/>
              </a:tabLst>
              <a:defRPr sz="24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p:spPr>
        <p:txBody>
          <a:bodyPr anchor="ctr"/>
          <a:lstStyle>
            <a:lvl1pPr>
              <a:defRPr sz="3200" b="1">
                <a:solidFill>
                  <a:srgbClr val="0070C0"/>
                </a:solidFill>
              </a:defRPr>
            </a:lvl1pPr>
          </a:lstStyle>
          <a:p>
            <a:pPr lvl="0"/>
            <a:r>
              <a:rPr lang="en-US" dirty="0"/>
              <a:t>Heading</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333056" y="283820"/>
            <a:ext cx="2630919" cy="1270659"/>
          </a:xfrm>
          <a:prstGeom prst="rect">
            <a:avLst/>
          </a:prstGeom>
          <a:noFill/>
          <a:ln>
            <a:noFill/>
          </a:ln>
        </p:spPr>
      </p:pic>
      <p:sp>
        <p:nvSpPr>
          <p:cNvPr id="5" name="Shape 86"/>
          <p:cNvSpPr/>
          <p:nvPr userDrawn="1"/>
        </p:nvSpPr>
        <p:spPr>
          <a:xfrm>
            <a:off x="0" y="166378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sp>
        <p:nvSpPr>
          <p:cNvPr id="6" name="Text Placeholder 5"/>
          <p:cNvSpPr>
            <a:spLocks noGrp="1"/>
          </p:cNvSpPr>
          <p:nvPr>
            <p:ph type="body" sz="quarter" idx="13" hasCustomPrompt="1"/>
          </p:nvPr>
        </p:nvSpPr>
        <p:spPr>
          <a:xfrm>
            <a:off x="947738" y="2019300"/>
            <a:ext cx="5278437" cy="677863"/>
          </a:xfrm>
        </p:spPr>
        <p:txBody>
          <a:bodyPr/>
          <a:lstStyle>
            <a:lvl1pPr>
              <a:defRPr sz="36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947738" y="2809875"/>
            <a:ext cx="5278437" cy="1508587"/>
          </a:xfrm>
        </p:spPr>
        <p:txBody>
          <a:bodyPr/>
          <a:lstStyle>
            <a:lvl1pPr>
              <a:lnSpc>
                <a:spcPct val="100000"/>
              </a:lnSpc>
              <a:spcAft>
                <a:spcPts val="0"/>
              </a:spcAft>
              <a:defRPr sz="24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72" r:id="rId3"/>
    <p:sldLayoutId id="2147483675" r:id="rId4"/>
    <p:sldLayoutId id="2147483650" r:id="rId5"/>
    <p:sldLayoutId id="2147483674" r:id="rId6"/>
    <p:sldLayoutId id="2147483673" r:id="rId7"/>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hyperlink" Target="http://jon-this-is-mine.blogspot.com/2012/10/done-by-summers-end-week-eight.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412749" y="490538"/>
            <a:ext cx="8178358" cy="1428351"/>
          </a:xfrm>
        </p:spPr>
        <p:txBody>
          <a:bodyPr/>
          <a:lstStyle/>
          <a:p>
            <a:r>
              <a:rPr lang="en-US" dirty="0"/>
              <a:t>School Financial Services</a:t>
            </a:r>
            <a:endParaRPr lang="en-US" sz="2800" dirty="0"/>
          </a:p>
        </p:txBody>
      </p:sp>
      <p:sp>
        <p:nvSpPr>
          <p:cNvPr id="8" name="Text Placeholder 7"/>
          <p:cNvSpPr>
            <a:spLocks noGrp="1"/>
          </p:cNvSpPr>
          <p:nvPr>
            <p:ph type="body" sz="quarter" idx="11"/>
          </p:nvPr>
        </p:nvSpPr>
        <p:spPr/>
        <p:txBody>
          <a:bodyPr/>
          <a:lstStyle/>
          <a:p>
            <a:r>
              <a:rPr lang="en-US" dirty="0"/>
              <a:t>Webinar Training on FY2019 School Recognition Program</a:t>
            </a:r>
          </a:p>
        </p:txBody>
      </p:sp>
      <p:sp>
        <p:nvSpPr>
          <p:cNvPr id="9" name="Text Placeholder 8"/>
          <p:cNvSpPr>
            <a:spLocks noGrp="1"/>
          </p:cNvSpPr>
          <p:nvPr>
            <p:ph type="body" sz="quarter" idx="12"/>
          </p:nvPr>
        </p:nvSpPr>
        <p:spPr>
          <a:xfrm>
            <a:off x="412750" y="2828153"/>
            <a:ext cx="4083050" cy="914512"/>
          </a:xfrm>
        </p:spPr>
        <p:txBody>
          <a:bodyPr/>
          <a:lstStyle/>
          <a:p>
            <a:pPr>
              <a:lnSpc>
                <a:spcPct val="100000"/>
              </a:lnSpc>
              <a:spcAft>
                <a:spcPts val="0"/>
              </a:spcAft>
            </a:pPr>
            <a:r>
              <a:rPr lang="en-US" dirty="0"/>
              <a:t>August 9, 2018</a:t>
            </a:r>
          </a:p>
          <a:p>
            <a:pPr>
              <a:lnSpc>
                <a:spcPct val="100000"/>
              </a:lnSpc>
              <a:spcAft>
                <a:spcPts val="0"/>
              </a:spcAft>
            </a:pPr>
            <a:r>
              <a:rPr lang="en-US" dirty="0"/>
              <a:t>August 13, 2018</a:t>
            </a:r>
          </a:p>
          <a:p>
            <a:pPr>
              <a:lnSpc>
                <a:spcPct val="100000"/>
              </a:lnSpc>
              <a:spcAft>
                <a:spcPts val="0"/>
              </a:spcAft>
            </a:pPr>
            <a:r>
              <a:rPr lang="en-US" dirty="0"/>
              <a:t>August 16, 2018</a:t>
            </a:r>
          </a:p>
          <a:p>
            <a:endParaRPr lang="en-US" dirty="0"/>
          </a:p>
        </p:txBody>
      </p:sp>
      <p:sp>
        <p:nvSpPr>
          <p:cNvPr id="10" name="Text Placeholder 9"/>
          <p:cNvSpPr>
            <a:spLocks noGrp="1"/>
          </p:cNvSpPr>
          <p:nvPr>
            <p:ph type="body" sz="quarter" idx="14"/>
          </p:nvPr>
        </p:nvSpPr>
        <p:spPr/>
        <p:txBody>
          <a:bodyPr/>
          <a:lstStyle/>
          <a:p>
            <a:r>
              <a:rPr lang="en-US" dirty="0"/>
              <a:t>Donna C. Nester</a:t>
            </a:r>
          </a:p>
        </p:txBody>
      </p:sp>
      <p:sp>
        <p:nvSpPr>
          <p:cNvPr id="11" name="Text Placeholder 10"/>
          <p:cNvSpPr>
            <a:spLocks noGrp="1"/>
          </p:cNvSpPr>
          <p:nvPr>
            <p:ph type="body" sz="quarter" idx="15"/>
          </p:nvPr>
        </p:nvSpPr>
        <p:spPr/>
        <p:txBody>
          <a:bodyPr/>
          <a:lstStyle/>
          <a:p>
            <a:r>
              <a:rPr lang="en-US" dirty="0"/>
              <a:t>Bureau Manager</a:t>
            </a:r>
          </a:p>
          <a:p>
            <a:r>
              <a:rPr lang="en-US" dirty="0"/>
              <a:t>dnester@mdek12.org</a:t>
            </a:r>
          </a:p>
        </p:txBody>
      </p:sp>
    </p:spTree>
    <p:extLst>
      <p:ext uri="{BB962C8B-B14F-4D97-AF65-F5344CB8AC3E}">
        <p14:creationId xmlns:p14="http://schemas.microsoft.com/office/powerpoint/2010/main" val="139777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E5765F-AE54-4A7F-8AE0-E6665E0B4BA5}"/>
              </a:ext>
            </a:extLst>
          </p:cNvPr>
          <p:cNvSpPr>
            <a:spLocks noGrp="1"/>
          </p:cNvSpPr>
          <p:nvPr>
            <p:ph type="body" sz="quarter" idx="13"/>
          </p:nvPr>
        </p:nvSpPr>
        <p:spPr/>
        <p:txBody>
          <a:bodyPr/>
          <a:lstStyle/>
          <a:p>
            <a:r>
              <a:rPr lang="en-US" dirty="0"/>
              <a:t>Teacher Committee Response Form </a:t>
            </a:r>
            <a:r>
              <a:rPr lang="en-US" sz="1800" dirty="0"/>
              <a:t>(Form A)</a:t>
            </a:r>
          </a:p>
        </p:txBody>
      </p:sp>
      <p:sp>
        <p:nvSpPr>
          <p:cNvPr id="4" name="Slide Number Placeholder 3">
            <a:extLst>
              <a:ext uri="{FF2B5EF4-FFF2-40B4-BE49-F238E27FC236}">
                <a16:creationId xmlns:a16="http://schemas.microsoft.com/office/drawing/2014/main" id="{460E9D89-395F-4ECE-8B59-9A1A44EF6A8F}"/>
              </a:ext>
            </a:extLst>
          </p:cNvPr>
          <p:cNvSpPr>
            <a:spLocks noGrp="1"/>
          </p:cNvSpPr>
          <p:nvPr>
            <p:ph type="sldNum" idx="12"/>
          </p:nvPr>
        </p:nvSpPr>
        <p:spPr/>
        <p:txBody>
          <a:bodyPr/>
          <a:lstStyle/>
          <a:p>
            <a:fld id="{00000000-1234-1234-1234-123412341234}" type="slidenum">
              <a:rPr lang="en" smtClean="0"/>
              <a:pPr/>
              <a:t>10</a:t>
            </a:fld>
            <a:endParaRPr lang="en" dirty="0"/>
          </a:p>
        </p:txBody>
      </p:sp>
      <p:graphicFrame>
        <p:nvGraphicFramePr>
          <p:cNvPr id="8" name="Table 7">
            <a:extLst>
              <a:ext uri="{FF2B5EF4-FFF2-40B4-BE49-F238E27FC236}">
                <a16:creationId xmlns:a16="http://schemas.microsoft.com/office/drawing/2014/main" id="{94C13D3B-D66E-4503-BCB6-E4762BEE9AEC}"/>
              </a:ext>
            </a:extLst>
          </p:cNvPr>
          <p:cNvGraphicFramePr>
            <a:graphicFrameLocks noGrp="1"/>
          </p:cNvGraphicFramePr>
          <p:nvPr>
            <p:extLst>
              <p:ext uri="{D42A27DB-BD31-4B8C-83A1-F6EECF244321}">
                <p14:modId xmlns:p14="http://schemas.microsoft.com/office/powerpoint/2010/main" val="500961221"/>
              </p:ext>
            </p:extLst>
          </p:nvPr>
        </p:nvGraphicFramePr>
        <p:xfrm>
          <a:off x="1752824" y="681201"/>
          <a:ext cx="4520385" cy="4426414"/>
        </p:xfrm>
        <a:graphic>
          <a:graphicData uri="http://schemas.openxmlformats.org/drawingml/2006/table">
            <a:tbl>
              <a:tblPr/>
              <a:tblGrid>
                <a:gridCol w="2525354">
                  <a:extLst>
                    <a:ext uri="{9D8B030D-6E8A-4147-A177-3AD203B41FA5}">
                      <a16:colId xmlns:a16="http://schemas.microsoft.com/office/drawing/2014/main" val="2987422252"/>
                    </a:ext>
                  </a:extLst>
                </a:gridCol>
                <a:gridCol w="388905">
                  <a:extLst>
                    <a:ext uri="{9D8B030D-6E8A-4147-A177-3AD203B41FA5}">
                      <a16:colId xmlns:a16="http://schemas.microsoft.com/office/drawing/2014/main" val="4289947024"/>
                    </a:ext>
                  </a:extLst>
                </a:gridCol>
                <a:gridCol w="540426">
                  <a:extLst>
                    <a:ext uri="{9D8B030D-6E8A-4147-A177-3AD203B41FA5}">
                      <a16:colId xmlns:a16="http://schemas.microsoft.com/office/drawing/2014/main" val="3846312351"/>
                    </a:ext>
                  </a:extLst>
                </a:gridCol>
                <a:gridCol w="388905">
                  <a:extLst>
                    <a:ext uri="{9D8B030D-6E8A-4147-A177-3AD203B41FA5}">
                      <a16:colId xmlns:a16="http://schemas.microsoft.com/office/drawing/2014/main" val="407861378"/>
                    </a:ext>
                  </a:extLst>
                </a:gridCol>
                <a:gridCol w="323245">
                  <a:extLst>
                    <a:ext uri="{9D8B030D-6E8A-4147-A177-3AD203B41FA5}">
                      <a16:colId xmlns:a16="http://schemas.microsoft.com/office/drawing/2014/main" val="3613224897"/>
                    </a:ext>
                  </a:extLst>
                </a:gridCol>
                <a:gridCol w="353550">
                  <a:extLst>
                    <a:ext uri="{9D8B030D-6E8A-4147-A177-3AD203B41FA5}">
                      <a16:colId xmlns:a16="http://schemas.microsoft.com/office/drawing/2014/main" val="2084955052"/>
                    </a:ext>
                  </a:extLst>
                </a:gridCol>
              </a:tblGrid>
              <a:tr h="167039">
                <a:tc gridSpan="6">
                  <a:txBody>
                    <a:bodyPr/>
                    <a:lstStyle/>
                    <a:p>
                      <a:pPr algn="ctr" fontAlgn="b"/>
                      <a:r>
                        <a:rPr lang="en-US" sz="1100" b="1" i="0" u="none" strike="noStrike" dirty="0">
                          <a:solidFill>
                            <a:srgbClr val="000000"/>
                          </a:solidFill>
                          <a:effectLst/>
                          <a:latin typeface="Calibri" panose="020F0502020204030204" pitchFamily="34" charset="0"/>
                        </a:rPr>
                        <a:t>School Recognition Program - Teacher Committee Response Form (Form A)</a:t>
                      </a:r>
                    </a:p>
                  </a:txBody>
                  <a:tcPr marL="3161" marR="3161" marT="31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34296782"/>
                  </a:ext>
                </a:extLst>
              </a:tr>
              <a:tr h="84816">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144407"/>
                  </a:ext>
                </a:extLst>
              </a:tr>
              <a:tr h="167039">
                <a:tc>
                  <a:txBody>
                    <a:bodyPr/>
                    <a:lstStyle/>
                    <a:p>
                      <a:pPr algn="ctr" fontAlgn="b"/>
                      <a:r>
                        <a:rPr lang="en-US" sz="1100" b="1" i="0" u="none" strike="noStrike" dirty="0">
                          <a:solidFill>
                            <a:srgbClr val="000000"/>
                          </a:solidFill>
                          <a:effectLst/>
                          <a:highlight>
                            <a:srgbClr val="FFFF00"/>
                          </a:highlight>
                          <a:latin typeface="Calibri" panose="020F0502020204030204" pitchFamily="34" charset="0"/>
                        </a:rPr>
                        <a:t>School Name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b"/>
                      <a:r>
                        <a:rPr lang="en-US" sz="500" b="0"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highlight>
                            <a:srgbClr val="FFFF00"/>
                          </a:highlight>
                          <a:latin typeface="Calibri" panose="020F0502020204030204" pitchFamily="34" charset="0"/>
                        </a:rPr>
                        <a:t>Elementary School</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3198984"/>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16615787"/>
                  </a:ext>
                </a:extLst>
              </a:tr>
              <a:tr h="330987">
                <a:tc>
                  <a:txBody>
                    <a:bodyPr/>
                    <a:lstStyle/>
                    <a:p>
                      <a:pPr algn="ctr" fontAlgn="b"/>
                      <a:r>
                        <a:rPr lang="en-US" sz="1100" b="1" i="0" u="none" strike="noStrike" dirty="0">
                          <a:solidFill>
                            <a:srgbClr val="000000"/>
                          </a:solidFill>
                          <a:effectLst/>
                          <a:highlight>
                            <a:srgbClr val="FFFF00"/>
                          </a:highlight>
                          <a:latin typeface="Calibri" panose="020F0502020204030204" pitchFamily="34" charset="0"/>
                        </a:rPr>
                        <a:t>Net Amount of the Award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n-US" sz="1100" b="0" i="0" u="none" strike="noStrike" dirty="0">
                          <a:solidFill>
                            <a:srgbClr val="000000"/>
                          </a:solidFill>
                          <a:effectLst/>
                          <a:highlight>
                            <a:srgbClr val="FFFF00"/>
                          </a:highlight>
                          <a:latin typeface="Calibri" panose="020F0502020204030204" pitchFamily="34" charset="0"/>
                        </a:rPr>
                        <a:t>$10,000</a:t>
                      </a:r>
                    </a:p>
                    <a:p>
                      <a:pPr algn="l" fontAlgn="b"/>
                      <a:r>
                        <a:rPr lang="en-US" sz="500" b="0" i="0" u="none" strike="noStrike" dirty="0">
                          <a:solidFill>
                            <a:srgbClr val="000000"/>
                          </a:solidFill>
                          <a:effectLst/>
                          <a:latin typeface="Calibri" panose="020F0502020204030204" pitchFamily="34" charset="0"/>
                        </a:rPr>
                        <a:t> </a:t>
                      </a:r>
                    </a:p>
                  </a:txBody>
                  <a:tcPr marL="3161" marR="3161" marT="316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8092309"/>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47531796"/>
                  </a:ext>
                </a:extLst>
              </a:tr>
              <a:tr h="330987">
                <a:tc>
                  <a:txBody>
                    <a:bodyPr/>
                    <a:lstStyle/>
                    <a:p>
                      <a:pPr algn="ctr" fontAlgn="b"/>
                      <a:r>
                        <a:rPr lang="en-US" sz="1100" b="1" i="0" u="none" strike="noStrike" dirty="0">
                          <a:solidFill>
                            <a:srgbClr val="000000"/>
                          </a:solidFill>
                          <a:effectLst/>
                          <a:highlight>
                            <a:srgbClr val="FFFF00"/>
                          </a:highlight>
                          <a:latin typeface="Calibri" panose="020F0502020204030204" pitchFamily="34" charset="0"/>
                        </a:rPr>
                        <a:t>Number of certified staff eligible to receive the award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highlight>
                            <a:srgbClr val="FFFF00"/>
                          </a:highlight>
                          <a:latin typeface="Calibri" panose="020F0502020204030204" pitchFamily="34" charset="0"/>
                        </a:rPr>
                        <a:t>25</a:t>
                      </a:r>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3787980"/>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8270041"/>
                  </a:ext>
                </a:extLst>
              </a:tr>
              <a:tr h="166254">
                <a:tc>
                  <a:txBody>
                    <a:bodyPr/>
                    <a:lstStyle/>
                    <a:p>
                      <a:pPr algn="ctr" fontAlgn="b"/>
                      <a:r>
                        <a:rPr lang="en-US" sz="900" b="1" i="0" u="none" strike="noStrike" dirty="0">
                          <a:solidFill>
                            <a:srgbClr val="000000"/>
                          </a:solidFill>
                          <a:effectLst/>
                          <a:latin typeface="Calibri" panose="020F0502020204030204" pitchFamily="34" charset="0"/>
                        </a:rPr>
                        <a:t>Number of certified staff to receive the award                        (completed by committee)</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49014304"/>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9732048"/>
                  </a:ext>
                </a:extLst>
              </a:tr>
              <a:tr h="166254">
                <a:tc>
                  <a:txBody>
                    <a:bodyPr/>
                    <a:lstStyle/>
                    <a:p>
                      <a:pPr algn="ctr" fontAlgn="b"/>
                      <a:r>
                        <a:rPr lang="en-US" sz="900" b="1" i="0" u="none" strike="noStrike" dirty="0">
                          <a:solidFill>
                            <a:srgbClr val="000000"/>
                          </a:solidFill>
                          <a:effectLst/>
                          <a:latin typeface="Calibri" panose="020F0502020204030204" pitchFamily="34" charset="0"/>
                        </a:rPr>
                        <a:t>Will award amount be distributed equally to all eligible staff? (completed by committee)</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000000"/>
                          </a:solidFill>
                          <a:effectLst/>
                          <a:latin typeface="Calibri" panose="020F0502020204030204" pitchFamily="34" charset="0"/>
                        </a:rPr>
                        <a:t>YES</a:t>
                      </a:r>
                    </a:p>
                  </a:txBody>
                  <a:tcPr marL="3161" marR="3161" marT="316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effectLst/>
                          <a:latin typeface="Calibri" panose="020F0502020204030204" pitchFamily="34" charset="0"/>
                        </a:rPr>
                        <a:t>or</a:t>
                      </a: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000000"/>
                          </a:solidFill>
                          <a:effectLst/>
                          <a:latin typeface="Calibri" panose="020F0502020204030204" pitchFamily="34" charset="0"/>
                        </a:rPr>
                        <a:t>NO</a:t>
                      </a:r>
                    </a:p>
                  </a:txBody>
                  <a:tcPr marL="3161" marR="3161" marT="316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6273264"/>
                  </a:ext>
                </a:extLst>
              </a:tr>
              <a:tr h="101103">
                <a:tc>
                  <a:txBody>
                    <a:bodyPr/>
                    <a:lstStyle/>
                    <a:p>
                      <a:pPr algn="ctr"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600" b="1" i="0" u="none" strike="noStrike" dirty="0">
                        <a:solidFill>
                          <a:srgbClr val="000000"/>
                        </a:solidFill>
                        <a:effectLst/>
                        <a:latin typeface="Calibri" panose="020F0502020204030204" pitchFamily="34" charset="0"/>
                      </a:endParaRP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500" b="0" i="0" u="none" strike="noStrike" dirty="0">
                        <a:solidFill>
                          <a:srgbClr val="000000"/>
                        </a:solidFill>
                        <a:effectLst/>
                        <a:latin typeface="Calibri" panose="020F0502020204030204" pitchFamily="34" charset="0"/>
                      </a:endParaRP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600" b="1" i="0" u="none" strike="noStrike" dirty="0">
                        <a:solidFill>
                          <a:srgbClr val="000000"/>
                        </a:solidFill>
                        <a:effectLst/>
                        <a:latin typeface="Calibri" panose="020F0502020204030204" pitchFamily="34" charset="0"/>
                      </a:endParaRP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87858255"/>
                  </a:ext>
                </a:extLst>
              </a:tr>
              <a:tr h="166254">
                <a:tc>
                  <a:txBody>
                    <a:bodyPr/>
                    <a:lstStyle/>
                    <a:p>
                      <a:pPr algn="ctr" fontAlgn="ctr"/>
                      <a:r>
                        <a:rPr lang="en-US" sz="900" b="1" i="0" u="none" strike="noStrike" dirty="0">
                          <a:solidFill>
                            <a:srgbClr val="000000"/>
                          </a:solidFill>
                          <a:effectLst/>
                          <a:latin typeface="Calibri" panose="020F0502020204030204" pitchFamily="34" charset="0"/>
                        </a:rPr>
                        <a:t>If yes, provide the amount of the award each employee will receive. (completed by committee</a:t>
                      </a:r>
                      <a:r>
                        <a:rPr lang="en-US" sz="500" b="1" i="0" u="none" strike="noStrike" dirty="0">
                          <a:solidFill>
                            <a:srgbClr val="000000"/>
                          </a:solidFill>
                          <a:effectLst/>
                          <a:latin typeface="Calibri" panose="020F0502020204030204" pitchFamily="34" charset="0"/>
                        </a:rPr>
                        <a:t>)</a:t>
                      </a:r>
                    </a:p>
                  </a:txBody>
                  <a:tcPr marL="3161" marR="3161" marT="31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alibri" panose="020F0502020204030204" pitchFamily="34" charset="0"/>
                        </a:rPr>
                        <a:t>$</a:t>
                      </a:r>
                    </a:p>
                  </a:txBody>
                  <a:tcPr marL="3161" marR="3161" marT="316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07195387"/>
                  </a:ext>
                </a:extLst>
              </a:tr>
              <a:tr h="113173">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1576423"/>
                  </a:ext>
                </a:extLst>
              </a:tr>
              <a:tr h="113173">
                <a:tc gridSpan="6">
                  <a:txBody>
                    <a:bodyPr/>
                    <a:lstStyle/>
                    <a:p>
                      <a:pPr algn="l" fontAlgn="ctr"/>
                      <a:r>
                        <a:rPr lang="en-US" sz="900" b="1" i="0" u="none" strike="noStrike" dirty="0">
                          <a:solidFill>
                            <a:srgbClr val="000000"/>
                          </a:solidFill>
                          <a:effectLst/>
                          <a:latin typeface="Calibri" panose="020F0502020204030204" pitchFamily="34" charset="0"/>
                        </a:rPr>
                        <a:t>If no, list the amount of award each employee will receive by their name on the list below: (completed by committee)</a:t>
                      </a:r>
                    </a:p>
                  </a:txBody>
                  <a:tcPr marL="3161" marR="3161" marT="31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8783602"/>
                  </a:ext>
                </a:extLst>
              </a:tr>
              <a:tr h="330987">
                <a:tc>
                  <a:txBody>
                    <a:bodyPr/>
                    <a:lstStyle/>
                    <a:p>
                      <a:pPr algn="ctr" fontAlgn="b"/>
                      <a:r>
                        <a:rPr lang="en-US" sz="1100" b="1" i="0" u="none" strike="noStrike" dirty="0">
                          <a:solidFill>
                            <a:srgbClr val="000000"/>
                          </a:solidFill>
                          <a:effectLst/>
                          <a:highlight>
                            <a:srgbClr val="FFFF00"/>
                          </a:highlight>
                          <a:latin typeface="Calibri" panose="020F0502020204030204" pitchFamily="34" charset="0"/>
                        </a:rPr>
                        <a:t>Employee Name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100" b="1" i="0" u="none" strike="noStrike" dirty="0">
                          <a:solidFill>
                            <a:srgbClr val="000000"/>
                          </a:solidFill>
                          <a:effectLst/>
                          <a:highlight>
                            <a:srgbClr val="FFFF00"/>
                          </a:highlight>
                          <a:latin typeface="Calibri" panose="020F0502020204030204" pitchFamily="34" charset="0"/>
                        </a:rPr>
                        <a:t>Position (completed by district)</a:t>
                      </a:r>
                    </a:p>
                  </a:txBody>
                  <a:tcPr marL="3161" marR="3161" marT="31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500" b="1" i="0" u="none" strike="noStrike" dirty="0">
                          <a:solidFill>
                            <a:srgbClr val="000000"/>
                          </a:solidFill>
                          <a:effectLst/>
                          <a:latin typeface="Calibri" panose="020F0502020204030204" pitchFamily="34" charset="0"/>
                        </a:rPr>
                        <a:t>Amount              (completed by committee)</a:t>
                      </a:r>
                    </a:p>
                  </a:txBody>
                  <a:tcPr marL="3161" marR="3161" marT="31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639313544"/>
                  </a:ext>
                </a:extLst>
              </a:tr>
              <a:tr h="137230">
                <a:tc>
                  <a:txBody>
                    <a:bodyPr/>
                    <a:lstStyle/>
                    <a:p>
                      <a:pPr algn="l" fontAlgn="b"/>
                      <a:r>
                        <a:rPr lang="en-US" sz="500" b="0"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Bob Jones</a:t>
                      </a:r>
                      <a:endParaRPr lang="en-US" sz="500" b="0" i="0" u="none" strike="noStrike" dirty="0">
                        <a:solidFill>
                          <a:srgbClr val="000000"/>
                        </a:solidFill>
                        <a:effectLst/>
                        <a:latin typeface="Calibri" panose="020F0502020204030204" pitchFamily="34" charset="0"/>
                      </a:endParaRP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8561430"/>
                  </a:ext>
                </a:extLst>
              </a:tr>
              <a:tr h="84816">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1575627"/>
                  </a:ext>
                </a:extLst>
              </a:tr>
              <a:tr h="137230">
                <a:tc>
                  <a:txBody>
                    <a:bodyPr/>
                    <a:lstStyle/>
                    <a:p>
                      <a:pPr algn="l" fontAlgn="b"/>
                      <a:r>
                        <a:rPr lang="en-US" sz="500" b="0"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Kay Smith</a:t>
                      </a:r>
                      <a:endParaRPr lang="en-US" sz="500" b="0" i="0" u="none" strike="noStrike" dirty="0">
                        <a:solidFill>
                          <a:srgbClr val="000000"/>
                        </a:solidFill>
                        <a:effectLst/>
                        <a:latin typeface="Calibri" panose="020F0502020204030204" pitchFamily="34" charset="0"/>
                      </a:endParaRP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0525830"/>
                  </a:ext>
                </a:extLst>
              </a:tr>
              <a:tr h="84816">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0162350"/>
                  </a:ext>
                </a:extLst>
              </a:tr>
              <a:tr h="137230">
                <a:tc>
                  <a:txBody>
                    <a:bodyPr/>
                    <a:lstStyle/>
                    <a:p>
                      <a:pPr algn="l" fontAlgn="b"/>
                      <a:r>
                        <a:rPr lang="en-US" sz="500" b="0"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John Clark</a:t>
                      </a:r>
                      <a:endParaRPr lang="en-US" sz="500" b="0" i="0" u="none" strike="noStrike" dirty="0">
                        <a:solidFill>
                          <a:srgbClr val="000000"/>
                        </a:solidFill>
                        <a:effectLst/>
                        <a:latin typeface="Calibri" panose="020F0502020204030204" pitchFamily="34" charset="0"/>
                      </a:endParaRP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9516337"/>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dirty="0">
                          <a:solidFill>
                            <a:srgbClr val="000000"/>
                          </a:solidFill>
                          <a:effectLst/>
                          <a:latin typeface="Calibri" panose="020F0502020204030204" pitchFamily="34" charset="0"/>
                        </a:rPr>
                        <a:t>Total</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6011708"/>
                  </a:ext>
                </a:extLst>
              </a:tr>
              <a:tr h="84816">
                <a:tc>
                  <a:txBody>
                    <a:bodyPr/>
                    <a:lstStyle/>
                    <a:p>
                      <a:pPr algn="l" fontAlgn="b"/>
                      <a:r>
                        <a:rPr lang="en-US" sz="500" b="0" i="0" u="none" strike="noStrike" dirty="0">
                          <a:solidFill>
                            <a:srgbClr val="000000"/>
                          </a:solidFill>
                          <a:effectLst/>
                          <a:latin typeface="Calibri" panose="020F0502020204030204" pitchFamily="34" charset="0"/>
                        </a:rPr>
                        <a:t>*This section may be expanded or reduced.</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1347999"/>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67749686"/>
                  </a:ext>
                </a:extLst>
              </a:tr>
              <a:tr h="84816">
                <a:tc>
                  <a:txBody>
                    <a:bodyPr/>
                    <a:lstStyle/>
                    <a:p>
                      <a:pPr algn="ctr" fontAlgn="b"/>
                      <a:r>
                        <a:rPr lang="en-US" sz="500" b="1" i="0" u="none" strike="noStrike" dirty="0">
                          <a:solidFill>
                            <a:srgbClr val="000000"/>
                          </a:solidFill>
                          <a:effectLst/>
                          <a:latin typeface="Calibri" panose="020F0502020204030204" pitchFamily="34" charset="0"/>
                        </a:rPr>
                        <a:t>Committee Member's Name* (completed by committee)</a:t>
                      </a:r>
                    </a:p>
                  </a:txBody>
                  <a:tcPr marL="3161" marR="3161" marT="316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3">
                  <a:txBody>
                    <a:bodyPr/>
                    <a:lstStyle/>
                    <a:p>
                      <a:pPr algn="ctr" fontAlgn="b"/>
                      <a:r>
                        <a:rPr lang="en-US" sz="500" b="1" i="0" u="none" strike="noStrike" dirty="0">
                          <a:solidFill>
                            <a:srgbClr val="000000"/>
                          </a:solidFill>
                          <a:effectLst/>
                          <a:latin typeface="Calibri" panose="020F0502020204030204" pitchFamily="34" charset="0"/>
                        </a:rPr>
                        <a:t>Signature</a:t>
                      </a: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500" b="1" i="0" u="none" strike="noStrike" dirty="0">
                          <a:solidFill>
                            <a:srgbClr val="000000"/>
                          </a:solidFill>
                          <a:effectLst/>
                          <a:latin typeface="Calibri" panose="020F0502020204030204" pitchFamily="34" charset="0"/>
                        </a:rPr>
                        <a:t>Date</a:t>
                      </a:r>
                    </a:p>
                  </a:txBody>
                  <a:tcPr marL="3161" marR="3161" marT="316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974449841"/>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677217"/>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454356"/>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9101096"/>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6833"/>
                  </a:ext>
                </a:extLst>
              </a:tr>
              <a:tr h="84816">
                <a:tc>
                  <a:txBody>
                    <a:bodyPr/>
                    <a:lstStyle/>
                    <a:p>
                      <a:pPr algn="l" fontAlgn="b"/>
                      <a:r>
                        <a:rPr lang="en-US" sz="500" b="0" i="0" u="none" strike="noStrike" dirty="0">
                          <a:solidFill>
                            <a:srgbClr val="000000"/>
                          </a:solidFill>
                          <a:effectLst/>
                          <a:latin typeface="Calibri" panose="020F0502020204030204" pitchFamily="34" charset="0"/>
                        </a:rPr>
                        <a:t>*This section may be expanded or reduced.</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2426479"/>
                  </a:ext>
                </a:extLst>
              </a:tr>
            </a:tbl>
          </a:graphicData>
        </a:graphic>
      </p:graphicFrame>
    </p:spTree>
    <p:extLst>
      <p:ext uri="{BB962C8B-B14F-4D97-AF65-F5344CB8AC3E}">
        <p14:creationId xmlns:p14="http://schemas.microsoft.com/office/powerpoint/2010/main" val="41289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ADEF1C-0324-4408-85F8-6EF058695123}"/>
              </a:ext>
            </a:extLst>
          </p:cNvPr>
          <p:cNvSpPr>
            <a:spLocks noGrp="1"/>
          </p:cNvSpPr>
          <p:nvPr>
            <p:ph type="body" sz="quarter" idx="13"/>
          </p:nvPr>
        </p:nvSpPr>
        <p:spPr/>
        <p:txBody>
          <a:bodyPr/>
          <a:lstStyle/>
          <a:p>
            <a:r>
              <a:rPr lang="en-US" dirty="0"/>
              <a:t>District Responsibility cont.</a:t>
            </a:r>
          </a:p>
        </p:txBody>
      </p:sp>
      <p:sp>
        <p:nvSpPr>
          <p:cNvPr id="3" name="Text Placeholder 2">
            <a:extLst>
              <a:ext uri="{FF2B5EF4-FFF2-40B4-BE49-F238E27FC236}">
                <a16:creationId xmlns:a16="http://schemas.microsoft.com/office/drawing/2014/main" id="{B1368B7B-ED79-42B5-9D2F-99D0A5936F2E}"/>
              </a:ext>
            </a:extLst>
          </p:cNvPr>
          <p:cNvSpPr>
            <a:spLocks noGrp="1"/>
          </p:cNvSpPr>
          <p:nvPr>
            <p:ph type="body" sz="quarter" idx="14"/>
          </p:nvPr>
        </p:nvSpPr>
        <p:spPr>
          <a:xfrm>
            <a:off x="311700" y="677604"/>
            <a:ext cx="8294915" cy="3844777"/>
          </a:xfrm>
        </p:spPr>
        <p:txBody>
          <a:bodyPr/>
          <a:lstStyle/>
          <a:p>
            <a:pPr lvl="0">
              <a:lnSpc>
                <a:spcPct val="100000"/>
              </a:lnSpc>
              <a:spcAft>
                <a:spcPts val="600"/>
              </a:spcAft>
            </a:pPr>
            <a:r>
              <a:rPr lang="en-US" sz="1800" dirty="0"/>
              <a:t>Prepare a District Response Form (Form B) including a section for </a:t>
            </a:r>
            <a:r>
              <a:rPr lang="en-US" sz="1800" u="sng" dirty="0"/>
              <a:t>each</a:t>
            </a:r>
            <a:r>
              <a:rPr lang="en-US" sz="1800" dirty="0"/>
              <a:t> school receiving an award.  The Superintendent should sign the form.  Submit to MDE via SharePoint on or before October 1.  Place in the FY19/District Forms folder.</a:t>
            </a:r>
          </a:p>
          <a:p>
            <a:pPr lvl="0">
              <a:lnSpc>
                <a:spcPct val="100000"/>
              </a:lnSpc>
              <a:spcAft>
                <a:spcPts val="600"/>
              </a:spcAft>
            </a:pPr>
            <a:r>
              <a:rPr lang="en-US" sz="1800" dirty="0"/>
              <a:t>If MDE does not receive the form by October 1, all eligible staff at the schools will receive an equal share of the award.</a:t>
            </a:r>
          </a:p>
          <a:p>
            <a:pPr lvl="0">
              <a:lnSpc>
                <a:spcPct val="100000"/>
              </a:lnSpc>
              <a:spcAft>
                <a:spcPts val="600"/>
              </a:spcAft>
            </a:pPr>
            <a:r>
              <a:rPr lang="en-US" sz="1800" dirty="0"/>
              <a:t>Prepare supplemental contracts should be prepared for each employee receiving an award.</a:t>
            </a:r>
          </a:p>
          <a:p>
            <a:pPr lvl="0">
              <a:lnSpc>
                <a:spcPct val="100000"/>
              </a:lnSpc>
              <a:spcAft>
                <a:spcPts val="600"/>
              </a:spcAft>
            </a:pPr>
            <a:r>
              <a:rPr lang="en-US" sz="1800" dirty="0"/>
              <a:t>Obtain Board approval of the supplemental contracts.</a:t>
            </a:r>
          </a:p>
          <a:p>
            <a:pPr lvl="0">
              <a:lnSpc>
                <a:spcPct val="100000"/>
              </a:lnSpc>
              <a:spcAft>
                <a:spcPts val="600"/>
              </a:spcAft>
            </a:pPr>
            <a:r>
              <a:rPr lang="en-US" sz="1800" dirty="0"/>
              <a:t>Award payments in a single payroll, utilizing the standard electronic deposit method.  </a:t>
            </a:r>
          </a:p>
          <a:p>
            <a:pPr lvl="0">
              <a:lnSpc>
                <a:spcPct val="100000"/>
              </a:lnSpc>
              <a:spcAft>
                <a:spcPts val="600"/>
              </a:spcAft>
            </a:pPr>
            <a:r>
              <a:rPr lang="en-US" sz="1800" dirty="0"/>
              <a:t>Payments must be made to employees prior to </a:t>
            </a:r>
            <a:r>
              <a:rPr lang="en-US" sz="1800" b="1" dirty="0"/>
              <a:t>December 1, 2018</a:t>
            </a:r>
            <a:r>
              <a:rPr lang="en-US" sz="1800" dirty="0"/>
              <a:t>.</a:t>
            </a:r>
          </a:p>
          <a:p>
            <a:pPr lvl="0">
              <a:lnSpc>
                <a:spcPct val="100000"/>
              </a:lnSpc>
              <a:spcAft>
                <a:spcPts val="600"/>
              </a:spcAft>
            </a:pPr>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C34D5FDC-9590-4691-9B82-138FC8C3571F}"/>
              </a:ext>
            </a:extLst>
          </p:cNvPr>
          <p:cNvSpPr>
            <a:spLocks noGrp="1"/>
          </p:cNvSpPr>
          <p:nvPr>
            <p:ph type="sldNum" idx="12"/>
          </p:nvPr>
        </p:nvSpPr>
        <p:spPr/>
        <p:txBody>
          <a:bodyPr/>
          <a:lstStyle/>
          <a:p>
            <a:fld id="{00000000-1234-1234-1234-123412341234}" type="slidenum">
              <a:rPr lang="en" smtClean="0"/>
              <a:pPr/>
              <a:t>11</a:t>
            </a:fld>
            <a:endParaRPr lang="en" dirty="0"/>
          </a:p>
        </p:txBody>
      </p:sp>
    </p:spTree>
    <p:extLst>
      <p:ext uri="{BB962C8B-B14F-4D97-AF65-F5344CB8AC3E}">
        <p14:creationId xmlns:p14="http://schemas.microsoft.com/office/powerpoint/2010/main" val="144122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AB37BB-A833-4254-A6D6-60B5A0A891BB}"/>
              </a:ext>
            </a:extLst>
          </p:cNvPr>
          <p:cNvSpPr>
            <a:spLocks noGrp="1"/>
          </p:cNvSpPr>
          <p:nvPr>
            <p:ph type="body" sz="quarter" idx="13"/>
          </p:nvPr>
        </p:nvSpPr>
        <p:spPr/>
        <p:txBody>
          <a:bodyPr/>
          <a:lstStyle/>
          <a:p>
            <a:r>
              <a:rPr lang="en-US" dirty="0"/>
              <a:t>District Response Form (Form B)</a:t>
            </a:r>
          </a:p>
        </p:txBody>
      </p:sp>
      <p:sp>
        <p:nvSpPr>
          <p:cNvPr id="4" name="Slide Number Placeholder 3">
            <a:extLst>
              <a:ext uri="{FF2B5EF4-FFF2-40B4-BE49-F238E27FC236}">
                <a16:creationId xmlns:a16="http://schemas.microsoft.com/office/drawing/2014/main" id="{C6B45139-34A9-46DB-B56C-5312CDECD917}"/>
              </a:ext>
            </a:extLst>
          </p:cNvPr>
          <p:cNvSpPr>
            <a:spLocks noGrp="1"/>
          </p:cNvSpPr>
          <p:nvPr>
            <p:ph type="sldNum" idx="12"/>
          </p:nvPr>
        </p:nvSpPr>
        <p:spPr/>
        <p:txBody>
          <a:bodyPr/>
          <a:lstStyle/>
          <a:p>
            <a:fld id="{00000000-1234-1234-1234-123412341234}" type="slidenum">
              <a:rPr lang="en" smtClean="0"/>
              <a:pPr/>
              <a:t>12</a:t>
            </a:fld>
            <a:endParaRPr lang="en" dirty="0"/>
          </a:p>
        </p:txBody>
      </p:sp>
      <p:sp>
        <p:nvSpPr>
          <p:cNvPr id="8" name="TextBox 1">
            <a:extLst>
              <a:ext uri="{FF2B5EF4-FFF2-40B4-BE49-F238E27FC236}">
                <a16:creationId xmlns:a16="http://schemas.microsoft.com/office/drawing/2014/main" id="{00000000-0008-0000-0000-000002000000}"/>
              </a:ext>
            </a:extLst>
          </p:cNvPr>
          <p:cNvSpPr txBox="1"/>
          <p:nvPr/>
        </p:nvSpPr>
        <p:spPr>
          <a:xfrm>
            <a:off x="2795587" y="783930"/>
            <a:ext cx="241127" cy="33020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1100" dirty="0"/>
          </a:p>
        </p:txBody>
      </p:sp>
      <p:graphicFrame>
        <p:nvGraphicFramePr>
          <p:cNvPr id="9" name="Table 8">
            <a:extLst>
              <a:ext uri="{FF2B5EF4-FFF2-40B4-BE49-F238E27FC236}">
                <a16:creationId xmlns:a16="http://schemas.microsoft.com/office/drawing/2014/main" id="{F82865B6-3CB9-45C4-A858-358C62911395}"/>
              </a:ext>
            </a:extLst>
          </p:cNvPr>
          <p:cNvGraphicFramePr>
            <a:graphicFrameLocks noGrp="1"/>
          </p:cNvGraphicFramePr>
          <p:nvPr>
            <p:extLst>
              <p:ext uri="{D42A27DB-BD31-4B8C-83A1-F6EECF244321}">
                <p14:modId xmlns:p14="http://schemas.microsoft.com/office/powerpoint/2010/main" val="3806294557"/>
              </p:ext>
            </p:extLst>
          </p:nvPr>
        </p:nvGraphicFramePr>
        <p:xfrm>
          <a:off x="1236844" y="712491"/>
          <a:ext cx="3739193" cy="4327345"/>
        </p:xfrm>
        <a:graphic>
          <a:graphicData uri="http://schemas.openxmlformats.org/drawingml/2006/table">
            <a:tbl>
              <a:tblPr/>
              <a:tblGrid>
                <a:gridCol w="1358104">
                  <a:extLst>
                    <a:ext uri="{9D8B030D-6E8A-4147-A177-3AD203B41FA5}">
                      <a16:colId xmlns:a16="http://schemas.microsoft.com/office/drawing/2014/main" val="3202985891"/>
                    </a:ext>
                  </a:extLst>
                </a:gridCol>
                <a:gridCol w="511493">
                  <a:extLst>
                    <a:ext uri="{9D8B030D-6E8A-4147-A177-3AD203B41FA5}">
                      <a16:colId xmlns:a16="http://schemas.microsoft.com/office/drawing/2014/main" val="2756919682"/>
                    </a:ext>
                  </a:extLst>
                </a:gridCol>
                <a:gridCol w="511493">
                  <a:extLst>
                    <a:ext uri="{9D8B030D-6E8A-4147-A177-3AD203B41FA5}">
                      <a16:colId xmlns:a16="http://schemas.microsoft.com/office/drawing/2014/main" val="1558925584"/>
                    </a:ext>
                  </a:extLst>
                </a:gridCol>
                <a:gridCol w="511493">
                  <a:extLst>
                    <a:ext uri="{9D8B030D-6E8A-4147-A177-3AD203B41FA5}">
                      <a16:colId xmlns:a16="http://schemas.microsoft.com/office/drawing/2014/main" val="4126576011"/>
                    </a:ext>
                  </a:extLst>
                </a:gridCol>
                <a:gridCol w="423305">
                  <a:extLst>
                    <a:ext uri="{9D8B030D-6E8A-4147-A177-3AD203B41FA5}">
                      <a16:colId xmlns:a16="http://schemas.microsoft.com/office/drawing/2014/main" val="4096625472"/>
                    </a:ext>
                  </a:extLst>
                </a:gridCol>
                <a:gridCol w="423305">
                  <a:extLst>
                    <a:ext uri="{9D8B030D-6E8A-4147-A177-3AD203B41FA5}">
                      <a16:colId xmlns:a16="http://schemas.microsoft.com/office/drawing/2014/main" val="3313791317"/>
                    </a:ext>
                  </a:extLst>
                </a:gridCol>
              </a:tblGrid>
              <a:tr h="249962">
                <a:tc>
                  <a:txBody>
                    <a:bodyPr/>
                    <a:lstStyle/>
                    <a:p>
                      <a:pPr algn="l" fontAlgn="b"/>
                      <a:r>
                        <a:rPr lang="en-US" sz="700" b="1" i="0" u="none" strike="noStrike" dirty="0">
                          <a:solidFill>
                            <a:srgbClr val="000000"/>
                          </a:solidFill>
                          <a:effectLst/>
                          <a:latin typeface="Calibri" panose="020F0502020204030204" pitchFamily="34" charset="0"/>
                        </a:rPr>
                        <a:t>District Name</a:t>
                      </a:r>
                      <a:endParaRPr lang="en-US" sz="7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027897"/>
                  </a:ext>
                </a:extLst>
              </a:tr>
              <a:tr h="144487">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03711052"/>
                  </a:ext>
                </a:extLst>
              </a:tr>
              <a:tr h="249962">
                <a:tc>
                  <a:txBody>
                    <a:bodyPr/>
                    <a:lstStyle/>
                    <a:p>
                      <a:pPr algn="ctr" fontAlgn="b"/>
                      <a:r>
                        <a:rPr lang="en-US" sz="700" b="1" i="0" u="none" strike="noStrike" dirty="0">
                          <a:solidFill>
                            <a:srgbClr val="000000"/>
                          </a:solidFill>
                          <a:effectLst/>
                          <a:latin typeface="Calibri" panose="020F0502020204030204" pitchFamily="34" charset="0"/>
                        </a:rPr>
                        <a:t>District No</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370731"/>
                  </a:ext>
                </a:extLst>
              </a:tr>
              <a:tr h="144487">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982219"/>
                  </a:ext>
                </a:extLst>
              </a:tr>
              <a:tr h="249962">
                <a:tc>
                  <a:txBody>
                    <a:bodyPr/>
                    <a:lstStyle/>
                    <a:p>
                      <a:pPr algn="ctr" fontAlgn="b"/>
                      <a:r>
                        <a:rPr lang="en-US" sz="700" b="1" i="0" u="none" strike="noStrike" dirty="0">
                          <a:solidFill>
                            <a:srgbClr val="000000"/>
                          </a:solidFill>
                          <a:effectLst/>
                          <a:latin typeface="Calibri" panose="020F0502020204030204" pitchFamily="34" charset="0"/>
                        </a:rPr>
                        <a:t>School Name*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577600"/>
                  </a:ext>
                </a:extLst>
              </a:tr>
              <a:tr h="249962">
                <a:tc>
                  <a:txBody>
                    <a:bodyPr/>
                    <a:lstStyle/>
                    <a:p>
                      <a:pPr algn="ctr" fontAlgn="b"/>
                      <a:r>
                        <a:rPr lang="en-US" sz="700" b="1" i="0" u="none" strike="noStrike" dirty="0">
                          <a:solidFill>
                            <a:srgbClr val="000000"/>
                          </a:solidFill>
                          <a:effectLst/>
                          <a:latin typeface="Calibri" panose="020F0502020204030204" pitchFamily="34" charset="0"/>
                        </a:rPr>
                        <a:t>Net Amount of the Award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1064499"/>
                  </a:ext>
                </a:extLst>
              </a:tr>
              <a:tr h="312092">
                <a:tc>
                  <a:txBody>
                    <a:bodyPr/>
                    <a:lstStyle/>
                    <a:p>
                      <a:pPr algn="ctr" fontAlgn="b"/>
                      <a:r>
                        <a:rPr lang="en-US" sz="700" b="1" i="0" u="none" strike="noStrike" dirty="0">
                          <a:solidFill>
                            <a:srgbClr val="000000"/>
                          </a:solidFill>
                          <a:effectLst/>
                          <a:latin typeface="Calibri" panose="020F0502020204030204" pitchFamily="34" charset="0"/>
                        </a:rPr>
                        <a:t>Number of certified staff to receive the award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9138338"/>
                  </a:ext>
                </a:extLst>
              </a:tr>
              <a:tr h="439240">
                <a:tc>
                  <a:txBody>
                    <a:bodyPr/>
                    <a:lstStyle/>
                    <a:p>
                      <a:pPr algn="ctr" fontAlgn="b"/>
                      <a:r>
                        <a:rPr lang="en-US" sz="700" b="1" i="0" u="none" strike="noStrike" dirty="0">
                          <a:solidFill>
                            <a:srgbClr val="000000"/>
                          </a:solidFill>
                          <a:effectLst/>
                          <a:latin typeface="Calibri" panose="020F0502020204030204" pitchFamily="34" charset="0"/>
                        </a:rPr>
                        <a:t>Is the Teacher Committee Recommendation on file in district?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YES</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or</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NO</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0356362"/>
                  </a:ext>
                </a:extLst>
              </a:tr>
              <a:tr h="135085">
                <a:tc gridSpan="6">
                  <a:txBody>
                    <a:bodyPr/>
                    <a:lstStyle/>
                    <a:p>
                      <a:pPr algn="l" fontAlgn="b"/>
                      <a:r>
                        <a:rPr lang="en-US" sz="700" b="0" i="0" u="none" strike="noStrike" dirty="0">
                          <a:solidFill>
                            <a:srgbClr val="000000"/>
                          </a:solidFill>
                          <a:effectLst/>
                          <a:latin typeface="Calibri" panose="020F0502020204030204" pitchFamily="34" charset="0"/>
                        </a:rPr>
                        <a:t>*repeat this section for each school in the district receiving the award.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90694669"/>
                  </a:ext>
                </a:extLst>
              </a:tr>
              <a:tr h="192167">
                <a:tc>
                  <a:txBody>
                    <a:bodyPr/>
                    <a:lstStyle/>
                    <a:p>
                      <a:pPr algn="ctr" fontAlgn="b"/>
                      <a:r>
                        <a:rPr lang="en-US" sz="700" b="1"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63961886"/>
                  </a:ext>
                </a:extLst>
              </a:tr>
              <a:tr h="161825">
                <a:tc>
                  <a:txBody>
                    <a:bodyPr/>
                    <a:lstStyle/>
                    <a:p>
                      <a:pPr algn="ctr" fontAlgn="b"/>
                      <a:r>
                        <a:rPr lang="en-US" sz="700" b="1"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US" sz="8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US" sz="800" b="1" i="0" u="none" strike="noStrike" dirty="0">
                        <a:solidFill>
                          <a:srgbClr val="000000"/>
                        </a:solidFill>
                        <a:effectLst/>
                        <a:latin typeface="Calibri" panose="020F050202020403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17613666"/>
                  </a:ext>
                </a:extLst>
              </a:tr>
              <a:tr h="283195">
                <a:tc>
                  <a:txBody>
                    <a:bodyPr/>
                    <a:lstStyle/>
                    <a:p>
                      <a:pPr algn="ctr" fontAlgn="ctr"/>
                      <a:r>
                        <a:rPr lang="en-US" sz="700" b="1" i="0" u="none" strike="noStrike" dirty="0">
                          <a:solidFill>
                            <a:srgbClr val="000000"/>
                          </a:solidFill>
                          <a:effectLst/>
                          <a:latin typeface="Calibri" panose="020F0502020204030204" pitchFamily="34" charset="0"/>
                        </a:rPr>
                        <a:t>Please provide the date the district will pay the award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15109143"/>
                  </a:ext>
                </a:extLst>
              </a:tr>
              <a:tr h="138708">
                <a:tc>
                  <a:txBody>
                    <a:bodyPr/>
                    <a:lstStyle/>
                    <a:p>
                      <a:pPr algn="l" fontAlgn="b"/>
                      <a:r>
                        <a:rPr lang="en-US" sz="700" b="1"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37956008"/>
                  </a:ext>
                </a:extLst>
              </a:tr>
              <a:tr h="405255">
                <a:tc gridSpan="6">
                  <a:txBody>
                    <a:bodyPr/>
                    <a:lstStyle/>
                    <a:p>
                      <a:pPr algn="l" fontAlgn="b"/>
                      <a:r>
                        <a:rPr lang="en-US" sz="700" b="1" i="0" u="none" strike="noStrike" dirty="0">
                          <a:solidFill>
                            <a:srgbClr val="000000"/>
                          </a:solidFill>
                          <a:effectLst/>
                          <a:latin typeface="Calibri" panose="020F0502020204030204" pitchFamily="34" charset="0"/>
                        </a:rPr>
                        <a:t>I certify that the School Recognition Program is being awarded in accordance with the Miss. Code Ann. §37-19-10, the recommendations of the school teacher committees, and the guidance provided by the MS Department of Education.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86322152"/>
                  </a:ext>
                </a:extLst>
              </a:tr>
              <a:tr h="138708">
                <a:tc>
                  <a:txBody>
                    <a:bodyPr/>
                    <a:lstStyle/>
                    <a:p>
                      <a:pPr algn="ctr" fontAlgn="b"/>
                      <a:r>
                        <a:rPr lang="en-US" sz="700" b="1"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ctr" fontAlgn="b"/>
                      <a:endParaRPr lang="en-US" sz="7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gridSpan="2">
                  <a:txBody>
                    <a:bodyPr/>
                    <a:lstStyle/>
                    <a:p>
                      <a:pPr algn="ctr" fontAlgn="b"/>
                      <a:endParaRPr lang="en-US" sz="700" b="1" i="0" u="none" strike="noStrike" dirty="0">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1582732375"/>
                  </a:ext>
                </a:extLst>
              </a:tr>
              <a:tr h="138708">
                <a:tc gridSpan="5">
                  <a:txBody>
                    <a:bodyPr/>
                    <a:lstStyle/>
                    <a:p>
                      <a:pPr algn="l" fontAlgn="b"/>
                      <a:r>
                        <a:rPr lang="en-US" sz="700" b="1" i="0" u="none" strike="noStrike" dirty="0">
                          <a:solidFill>
                            <a:srgbClr val="000000"/>
                          </a:solidFill>
                          <a:effectLst/>
                          <a:latin typeface="Calibri" panose="020F0502020204030204" pitchFamily="34" charset="0"/>
                        </a:rPr>
                        <a:t>____________________________________________________________</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0546543"/>
                  </a:ext>
                </a:extLst>
              </a:tr>
              <a:tr h="138708">
                <a:tc gridSpan="2">
                  <a:txBody>
                    <a:bodyPr/>
                    <a:lstStyle/>
                    <a:p>
                      <a:pPr algn="l" fontAlgn="b"/>
                      <a:r>
                        <a:rPr lang="en-US" sz="700" b="0" i="0" u="none" strike="noStrike" dirty="0">
                          <a:solidFill>
                            <a:srgbClr val="000000"/>
                          </a:solidFill>
                          <a:effectLst/>
                          <a:latin typeface="Calibri" panose="020F0502020204030204" pitchFamily="34" charset="0"/>
                        </a:rPr>
                        <a:t>Superintendent Name and Signature</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84336966"/>
                  </a:ext>
                </a:extLst>
              </a:tr>
              <a:tr h="138708">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5635501"/>
                  </a:ext>
                </a:extLst>
              </a:tr>
              <a:tr h="138708">
                <a:tc gridSpan="2">
                  <a:txBody>
                    <a:bodyPr/>
                    <a:lstStyle/>
                    <a:p>
                      <a:pPr algn="l" fontAlgn="b"/>
                      <a:r>
                        <a:rPr lang="en-US" sz="700" b="1" i="0" u="none" strike="noStrike" dirty="0">
                          <a:solidFill>
                            <a:srgbClr val="000000"/>
                          </a:solidFill>
                          <a:effectLst/>
                          <a:latin typeface="Calibri" panose="020F0502020204030204" pitchFamily="34" charset="0"/>
                        </a:rPr>
                        <a:t>____________________________</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86839460"/>
                  </a:ext>
                </a:extLst>
              </a:tr>
              <a:tr h="138708">
                <a:tc>
                  <a:txBody>
                    <a:bodyPr/>
                    <a:lstStyle/>
                    <a:p>
                      <a:pPr algn="l" fontAlgn="b"/>
                      <a:r>
                        <a:rPr lang="en-US" sz="700" b="0" i="0" u="none" strike="noStrike" dirty="0">
                          <a:solidFill>
                            <a:srgbClr val="000000"/>
                          </a:solidFill>
                          <a:effectLst/>
                          <a:latin typeface="Calibri" panose="020F0502020204030204" pitchFamily="34" charset="0"/>
                        </a:rPr>
                        <a:t>Date</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6528829"/>
                  </a:ext>
                </a:extLst>
              </a:tr>
              <a:tr h="138708">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6566508"/>
                  </a:ext>
                </a:extLst>
              </a:tr>
            </a:tbl>
          </a:graphicData>
        </a:graphic>
      </p:graphicFrame>
      <p:sp>
        <p:nvSpPr>
          <p:cNvPr id="10" name="TextBox 1">
            <a:extLst>
              <a:ext uri="{FF2B5EF4-FFF2-40B4-BE49-F238E27FC236}">
                <a16:creationId xmlns:a16="http://schemas.microsoft.com/office/drawing/2014/main" id="{00000000-0008-0000-0000-000002000000}"/>
              </a:ext>
            </a:extLst>
          </p:cNvPr>
          <p:cNvSpPr txBox="1"/>
          <p:nvPr/>
        </p:nvSpPr>
        <p:spPr>
          <a:xfrm>
            <a:off x="2513493" y="713046"/>
            <a:ext cx="215328" cy="3357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1100" dirty="0"/>
          </a:p>
        </p:txBody>
      </p:sp>
      <p:sp>
        <p:nvSpPr>
          <p:cNvPr id="11" name="TextBox 10">
            <a:extLst>
              <a:ext uri="{FF2B5EF4-FFF2-40B4-BE49-F238E27FC236}">
                <a16:creationId xmlns:a16="http://schemas.microsoft.com/office/drawing/2014/main" id="{4D23FB5C-FC6C-4E5C-B080-FD772326EE18}"/>
              </a:ext>
            </a:extLst>
          </p:cNvPr>
          <p:cNvSpPr txBox="1"/>
          <p:nvPr/>
        </p:nvSpPr>
        <p:spPr>
          <a:xfrm>
            <a:off x="5904615" y="1833086"/>
            <a:ext cx="2842437" cy="738664"/>
          </a:xfrm>
          <a:prstGeom prst="rect">
            <a:avLst/>
          </a:prstGeom>
          <a:noFill/>
          <a:ln>
            <a:solidFill>
              <a:schemeClr val="accent2"/>
            </a:solidFill>
          </a:ln>
        </p:spPr>
        <p:txBody>
          <a:bodyPr wrap="square" rtlCol="0">
            <a:spAutoFit/>
          </a:bodyPr>
          <a:lstStyle/>
          <a:p>
            <a:r>
              <a:rPr lang="en-US" dirty="0"/>
              <a:t>Repeat this section for each school in your district receiving the award</a:t>
            </a:r>
          </a:p>
        </p:txBody>
      </p:sp>
      <p:sp>
        <p:nvSpPr>
          <p:cNvPr id="13" name="Right Brace 12">
            <a:extLst>
              <a:ext uri="{FF2B5EF4-FFF2-40B4-BE49-F238E27FC236}">
                <a16:creationId xmlns:a16="http://schemas.microsoft.com/office/drawing/2014/main" id="{336F5332-09BC-446F-AD73-44AD03BBC1D8}"/>
              </a:ext>
            </a:extLst>
          </p:cNvPr>
          <p:cNvSpPr/>
          <p:nvPr/>
        </p:nvSpPr>
        <p:spPr>
          <a:xfrm>
            <a:off x="5153247" y="1516912"/>
            <a:ext cx="574158" cy="1169581"/>
          </a:xfrm>
          <a:prstGeom prst="rightBrace">
            <a:avLst/>
          </a:pr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1F2FA82-43C9-4F36-B543-0175936DBCE2}"/>
              </a:ext>
            </a:extLst>
          </p:cNvPr>
          <p:cNvSpPr/>
          <p:nvPr/>
        </p:nvSpPr>
        <p:spPr>
          <a:xfrm>
            <a:off x="1236844" y="1516912"/>
            <a:ext cx="3739193" cy="1226288"/>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231B75F0-1BF5-4057-B1A6-7E45D50D2CAF}"/>
              </a:ext>
            </a:extLst>
          </p:cNvPr>
          <p:cNvSpPr txBox="1"/>
          <p:nvPr/>
        </p:nvSpPr>
        <p:spPr>
          <a:xfrm>
            <a:off x="5912996" y="4184471"/>
            <a:ext cx="2842437" cy="523220"/>
          </a:xfrm>
          <a:prstGeom prst="rect">
            <a:avLst/>
          </a:prstGeom>
          <a:noFill/>
          <a:ln>
            <a:solidFill>
              <a:schemeClr val="accent6"/>
            </a:solidFill>
          </a:ln>
        </p:spPr>
        <p:txBody>
          <a:bodyPr wrap="square" rtlCol="0">
            <a:spAutoFit/>
          </a:bodyPr>
          <a:lstStyle/>
          <a:p>
            <a:r>
              <a:rPr lang="en-US" dirty="0"/>
              <a:t>Superintendent should sign once for all schools</a:t>
            </a:r>
          </a:p>
        </p:txBody>
      </p:sp>
      <p:sp>
        <p:nvSpPr>
          <p:cNvPr id="16" name="Right Brace 15">
            <a:extLst>
              <a:ext uri="{FF2B5EF4-FFF2-40B4-BE49-F238E27FC236}">
                <a16:creationId xmlns:a16="http://schemas.microsoft.com/office/drawing/2014/main" id="{F4582DCB-E815-4B00-97C3-ED960270FF35}"/>
              </a:ext>
            </a:extLst>
          </p:cNvPr>
          <p:cNvSpPr/>
          <p:nvPr/>
        </p:nvSpPr>
        <p:spPr>
          <a:xfrm>
            <a:off x="5103628" y="4083756"/>
            <a:ext cx="574158" cy="724651"/>
          </a:xfrm>
          <a:prstGeom prst="rightBrace">
            <a:avLst/>
          </a:prstGeom>
          <a:ln w="381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36916586-3581-4E67-B1EB-8D37E49209B6}"/>
              </a:ext>
            </a:extLst>
          </p:cNvPr>
          <p:cNvSpPr/>
          <p:nvPr/>
        </p:nvSpPr>
        <p:spPr>
          <a:xfrm>
            <a:off x="1223821" y="4083756"/>
            <a:ext cx="3739193" cy="803549"/>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3198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32"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out)">
                                      <p:cBhvr>
                                        <p:cTn id="11" dur="20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32"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circle(out)">
                                      <p:cBhvr>
                                        <p:cTn id="25" dur="20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7FB479-8E82-47BD-9C3A-B04B0359733B}"/>
              </a:ext>
            </a:extLst>
          </p:cNvPr>
          <p:cNvSpPr>
            <a:spLocks noGrp="1"/>
          </p:cNvSpPr>
          <p:nvPr>
            <p:ph type="body" sz="quarter" idx="13"/>
          </p:nvPr>
        </p:nvSpPr>
        <p:spPr>
          <a:xfrm>
            <a:off x="311700" y="31531"/>
            <a:ext cx="8255250" cy="450443"/>
          </a:xfrm>
        </p:spPr>
        <p:txBody>
          <a:bodyPr/>
          <a:lstStyle/>
          <a:p>
            <a:r>
              <a:rPr lang="en-US" dirty="0"/>
              <a:t>Eligible Teachers &amp; Staff</a:t>
            </a:r>
          </a:p>
        </p:txBody>
      </p:sp>
      <p:sp>
        <p:nvSpPr>
          <p:cNvPr id="3" name="Text Placeholder 2">
            <a:extLst>
              <a:ext uri="{FF2B5EF4-FFF2-40B4-BE49-F238E27FC236}">
                <a16:creationId xmlns:a16="http://schemas.microsoft.com/office/drawing/2014/main" id="{6E19037C-B2FE-4260-9680-EC8A2C8F3A0F}"/>
              </a:ext>
            </a:extLst>
          </p:cNvPr>
          <p:cNvSpPr>
            <a:spLocks noGrp="1"/>
          </p:cNvSpPr>
          <p:nvPr>
            <p:ph type="body" sz="quarter" idx="14"/>
          </p:nvPr>
        </p:nvSpPr>
        <p:spPr>
          <a:xfrm>
            <a:off x="272035" y="620900"/>
            <a:ext cx="8294915" cy="4266405"/>
          </a:xfrm>
        </p:spPr>
        <p:txBody>
          <a:bodyPr/>
          <a:lstStyle/>
          <a:p>
            <a:pPr lvl="0">
              <a:lnSpc>
                <a:spcPct val="100000"/>
              </a:lnSpc>
              <a:spcAft>
                <a:spcPts val="600"/>
              </a:spcAft>
            </a:pPr>
            <a:r>
              <a:rPr lang="en-US" sz="1800" dirty="0"/>
              <a:t>The award shall be paid to the current staff of the eligible school.  Staff who have retired or left employment in the district are no longer eligible for the award.</a:t>
            </a:r>
          </a:p>
          <a:p>
            <a:pPr lvl="0">
              <a:lnSpc>
                <a:spcPct val="100000"/>
              </a:lnSpc>
              <a:spcAft>
                <a:spcPts val="600"/>
              </a:spcAft>
            </a:pPr>
            <a:r>
              <a:rPr lang="en-US" sz="1800" dirty="0"/>
              <a:t>The district may choose to place staff on an eligibility list of a school based on where they were teaching during the test year.  </a:t>
            </a:r>
          </a:p>
          <a:p>
            <a:pPr lvl="0">
              <a:lnSpc>
                <a:spcPct val="100000"/>
              </a:lnSpc>
              <a:spcAft>
                <a:spcPts val="600"/>
              </a:spcAft>
            </a:pPr>
            <a:r>
              <a:rPr lang="en-US" sz="1800" dirty="0"/>
              <a:t>Eligible staff shall include all certified employees who are required to hold a license issued by the MDE, such as teachers, counselors, librarians, instructional coaches, etc.</a:t>
            </a:r>
          </a:p>
          <a:p>
            <a:pPr lvl="0">
              <a:lnSpc>
                <a:spcPct val="100000"/>
              </a:lnSpc>
              <a:spcAft>
                <a:spcPts val="600"/>
              </a:spcAft>
            </a:pPr>
            <a:r>
              <a:rPr lang="en-US" sz="1800" dirty="0"/>
              <a:t>Staff at Alternative Schools, CTE locations, and Early College locations should be included with another school in the district for eligibility. (The ADA was included in calculation.)</a:t>
            </a:r>
          </a:p>
          <a:p>
            <a:pPr lvl="0">
              <a:lnSpc>
                <a:spcPct val="100000"/>
              </a:lnSpc>
            </a:pPr>
            <a:r>
              <a:rPr lang="en-US" sz="1800" dirty="0"/>
              <a:t>Awards may not be paid to Administrators or Principals.</a:t>
            </a:r>
            <a:endParaRPr lang="en-US" dirty="0"/>
          </a:p>
          <a:p>
            <a:endParaRPr lang="en-US" dirty="0"/>
          </a:p>
        </p:txBody>
      </p:sp>
      <p:sp>
        <p:nvSpPr>
          <p:cNvPr id="4" name="Slide Number Placeholder 3">
            <a:extLst>
              <a:ext uri="{FF2B5EF4-FFF2-40B4-BE49-F238E27FC236}">
                <a16:creationId xmlns:a16="http://schemas.microsoft.com/office/drawing/2014/main" id="{486B93BF-BC84-4E2B-85B4-B3F568EB68C4}"/>
              </a:ext>
            </a:extLst>
          </p:cNvPr>
          <p:cNvSpPr>
            <a:spLocks noGrp="1"/>
          </p:cNvSpPr>
          <p:nvPr>
            <p:ph type="sldNum" idx="12"/>
          </p:nvPr>
        </p:nvSpPr>
        <p:spPr/>
        <p:txBody>
          <a:bodyPr/>
          <a:lstStyle/>
          <a:p>
            <a:fld id="{00000000-1234-1234-1234-123412341234}" type="slidenum">
              <a:rPr lang="en" smtClean="0"/>
              <a:pPr/>
              <a:t>13</a:t>
            </a:fld>
            <a:endParaRPr lang="en" dirty="0"/>
          </a:p>
        </p:txBody>
      </p:sp>
    </p:spTree>
    <p:extLst>
      <p:ext uri="{BB962C8B-B14F-4D97-AF65-F5344CB8AC3E}">
        <p14:creationId xmlns:p14="http://schemas.microsoft.com/office/powerpoint/2010/main" val="362600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13690E-1C3F-43EF-88F6-0D0F1C16DA18}"/>
              </a:ext>
            </a:extLst>
          </p:cNvPr>
          <p:cNvSpPr>
            <a:spLocks noGrp="1"/>
          </p:cNvSpPr>
          <p:nvPr>
            <p:ph type="body" sz="quarter" idx="13"/>
          </p:nvPr>
        </p:nvSpPr>
        <p:spPr/>
        <p:txBody>
          <a:bodyPr/>
          <a:lstStyle/>
          <a:p>
            <a:r>
              <a:rPr lang="en-US" dirty="0"/>
              <a:t>Teacher Committee Responsibility</a:t>
            </a:r>
          </a:p>
        </p:txBody>
      </p:sp>
      <p:sp>
        <p:nvSpPr>
          <p:cNvPr id="3" name="Text Placeholder 2">
            <a:extLst>
              <a:ext uri="{FF2B5EF4-FFF2-40B4-BE49-F238E27FC236}">
                <a16:creationId xmlns:a16="http://schemas.microsoft.com/office/drawing/2014/main" id="{67D945B3-5C15-4166-9CC2-8B08EEE3AA09}"/>
              </a:ext>
            </a:extLst>
          </p:cNvPr>
          <p:cNvSpPr>
            <a:spLocks noGrp="1"/>
          </p:cNvSpPr>
          <p:nvPr>
            <p:ph type="body" sz="quarter" idx="14"/>
          </p:nvPr>
        </p:nvSpPr>
        <p:spPr>
          <a:xfrm>
            <a:off x="272035" y="663427"/>
            <a:ext cx="8294915" cy="3788071"/>
          </a:xfrm>
        </p:spPr>
        <p:txBody>
          <a:bodyPr/>
          <a:lstStyle/>
          <a:p>
            <a:pPr lvl="0">
              <a:lnSpc>
                <a:spcPct val="100000"/>
              </a:lnSpc>
              <a:spcAft>
                <a:spcPts val="600"/>
              </a:spcAft>
            </a:pPr>
            <a:r>
              <a:rPr lang="en-US" sz="1800" dirty="0"/>
              <a:t>Determine which eligible employees will receive the award and the amount of the award.  Do not add names to the list.</a:t>
            </a:r>
          </a:p>
          <a:p>
            <a:pPr lvl="0">
              <a:lnSpc>
                <a:spcPct val="100000"/>
              </a:lnSpc>
              <a:spcAft>
                <a:spcPts val="600"/>
              </a:spcAft>
            </a:pPr>
            <a:r>
              <a:rPr lang="en-US" sz="1800" dirty="0"/>
              <a:t>The amount may be distributed equally among eligible employees or based on some other methodology as determined by the committee.</a:t>
            </a:r>
          </a:p>
          <a:p>
            <a:pPr lvl="0">
              <a:lnSpc>
                <a:spcPct val="100000"/>
              </a:lnSpc>
              <a:spcAft>
                <a:spcPts val="600"/>
              </a:spcAft>
            </a:pPr>
            <a:r>
              <a:rPr lang="en-US" sz="1800" dirty="0"/>
              <a:t>If the amount is distributed equally among all eligible employees, then amounts do not have to be written by each employee’s name.</a:t>
            </a:r>
          </a:p>
          <a:p>
            <a:pPr lvl="0">
              <a:lnSpc>
                <a:spcPct val="100000"/>
              </a:lnSpc>
              <a:spcAft>
                <a:spcPts val="600"/>
              </a:spcAft>
            </a:pPr>
            <a:r>
              <a:rPr lang="en-US" sz="1800" dirty="0"/>
              <a:t>Provide names of committee members on the bottom of the form.</a:t>
            </a:r>
          </a:p>
          <a:p>
            <a:pPr lvl="0">
              <a:lnSpc>
                <a:spcPct val="100000"/>
              </a:lnSpc>
              <a:spcAft>
                <a:spcPts val="600"/>
              </a:spcAft>
            </a:pPr>
            <a:r>
              <a:rPr lang="en-US" sz="1800" dirty="0"/>
              <a:t>Sign, date, and return the form to the Superintendent/designee by the district deadline.</a:t>
            </a:r>
          </a:p>
          <a:p>
            <a:pPr marL="0" indent="0">
              <a:spcAft>
                <a:spcPts val="600"/>
              </a:spcAft>
              <a:buNone/>
            </a:pPr>
            <a:endParaRPr lang="en-US" sz="1800" dirty="0"/>
          </a:p>
        </p:txBody>
      </p:sp>
      <p:sp>
        <p:nvSpPr>
          <p:cNvPr id="4" name="Slide Number Placeholder 3">
            <a:extLst>
              <a:ext uri="{FF2B5EF4-FFF2-40B4-BE49-F238E27FC236}">
                <a16:creationId xmlns:a16="http://schemas.microsoft.com/office/drawing/2014/main" id="{E49E2595-B497-49F3-BF48-3404E3C5E2E4}"/>
              </a:ext>
            </a:extLst>
          </p:cNvPr>
          <p:cNvSpPr>
            <a:spLocks noGrp="1"/>
          </p:cNvSpPr>
          <p:nvPr>
            <p:ph type="sldNum" idx="12"/>
          </p:nvPr>
        </p:nvSpPr>
        <p:spPr/>
        <p:txBody>
          <a:bodyPr/>
          <a:lstStyle/>
          <a:p>
            <a:fld id="{00000000-1234-1234-1234-123412341234}" type="slidenum">
              <a:rPr lang="en" smtClean="0"/>
              <a:pPr/>
              <a:t>14</a:t>
            </a:fld>
            <a:endParaRPr lang="en" dirty="0"/>
          </a:p>
        </p:txBody>
      </p:sp>
    </p:spTree>
    <p:extLst>
      <p:ext uri="{BB962C8B-B14F-4D97-AF65-F5344CB8AC3E}">
        <p14:creationId xmlns:p14="http://schemas.microsoft.com/office/powerpoint/2010/main" val="246979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E5765F-AE54-4A7F-8AE0-E6665E0B4BA5}"/>
              </a:ext>
            </a:extLst>
          </p:cNvPr>
          <p:cNvSpPr>
            <a:spLocks noGrp="1"/>
          </p:cNvSpPr>
          <p:nvPr>
            <p:ph type="body" sz="quarter" idx="13"/>
          </p:nvPr>
        </p:nvSpPr>
        <p:spPr/>
        <p:txBody>
          <a:bodyPr/>
          <a:lstStyle/>
          <a:p>
            <a:r>
              <a:rPr lang="en-US" dirty="0"/>
              <a:t>Teacher Committee Response Form </a:t>
            </a:r>
            <a:r>
              <a:rPr lang="en-US" sz="1800" dirty="0"/>
              <a:t>(Form A)</a:t>
            </a:r>
          </a:p>
        </p:txBody>
      </p:sp>
      <p:sp>
        <p:nvSpPr>
          <p:cNvPr id="4" name="Slide Number Placeholder 3">
            <a:extLst>
              <a:ext uri="{FF2B5EF4-FFF2-40B4-BE49-F238E27FC236}">
                <a16:creationId xmlns:a16="http://schemas.microsoft.com/office/drawing/2014/main" id="{460E9D89-395F-4ECE-8B59-9A1A44EF6A8F}"/>
              </a:ext>
            </a:extLst>
          </p:cNvPr>
          <p:cNvSpPr>
            <a:spLocks noGrp="1"/>
          </p:cNvSpPr>
          <p:nvPr>
            <p:ph type="sldNum" idx="12"/>
          </p:nvPr>
        </p:nvSpPr>
        <p:spPr/>
        <p:txBody>
          <a:bodyPr/>
          <a:lstStyle/>
          <a:p>
            <a:fld id="{00000000-1234-1234-1234-123412341234}" type="slidenum">
              <a:rPr lang="en" smtClean="0"/>
              <a:pPr/>
              <a:t>15</a:t>
            </a:fld>
            <a:endParaRPr lang="en" dirty="0"/>
          </a:p>
        </p:txBody>
      </p:sp>
      <p:graphicFrame>
        <p:nvGraphicFramePr>
          <p:cNvPr id="8" name="Table 7">
            <a:extLst>
              <a:ext uri="{FF2B5EF4-FFF2-40B4-BE49-F238E27FC236}">
                <a16:creationId xmlns:a16="http://schemas.microsoft.com/office/drawing/2014/main" id="{94C13D3B-D66E-4503-BCB6-E4762BEE9AEC}"/>
              </a:ext>
            </a:extLst>
          </p:cNvPr>
          <p:cNvGraphicFramePr>
            <a:graphicFrameLocks noGrp="1"/>
          </p:cNvGraphicFramePr>
          <p:nvPr>
            <p:extLst>
              <p:ext uri="{D42A27DB-BD31-4B8C-83A1-F6EECF244321}">
                <p14:modId xmlns:p14="http://schemas.microsoft.com/office/powerpoint/2010/main" val="1302327057"/>
              </p:ext>
            </p:extLst>
          </p:nvPr>
        </p:nvGraphicFramePr>
        <p:xfrm>
          <a:off x="1752824" y="681201"/>
          <a:ext cx="4527475" cy="4426414"/>
        </p:xfrm>
        <a:graphic>
          <a:graphicData uri="http://schemas.openxmlformats.org/drawingml/2006/table">
            <a:tbl>
              <a:tblPr/>
              <a:tblGrid>
                <a:gridCol w="2573708">
                  <a:extLst>
                    <a:ext uri="{9D8B030D-6E8A-4147-A177-3AD203B41FA5}">
                      <a16:colId xmlns:a16="http://schemas.microsoft.com/office/drawing/2014/main" val="2987422252"/>
                    </a:ext>
                  </a:extLst>
                </a:gridCol>
                <a:gridCol w="396352">
                  <a:extLst>
                    <a:ext uri="{9D8B030D-6E8A-4147-A177-3AD203B41FA5}">
                      <a16:colId xmlns:a16="http://schemas.microsoft.com/office/drawing/2014/main" val="4289947024"/>
                    </a:ext>
                  </a:extLst>
                </a:gridCol>
                <a:gridCol w="550774">
                  <a:extLst>
                    <a:ext uri="{9D8B030D-6E8A-4147-A177-3AD203B41FA5}">
                      <a16:colId xmlns:a16="http://schemas.microsoft.com/office/drawing/2014/main" val="3846312351"/>
                    </a:ext>
                  </a:extLst>
                </a:gridCol>
                <a:gridCol w="396352">
                  <a:extLst>
                    <a:ext uri="{9D8B030D-6E8A-4147-A177-3AD203B41FA5}">
                      <a16:colId xmlns:a16="http://schemas.microsoft.com/office/drawing/2014/main" val="407861378"/>
                    </a:ext>
                  </a:extLst>
                </a:gridCol>
                <a:gridCol w="329434">
                  <a:extLst>
                    <a:ext uri="{9D8B030D-6E8A-4147-A177-3AD203B41FA5}">
                      <a16:colId xmlns:a16="http://schemas.microsoft.com/office/drawing/2014/main" val="3613224897"/>
                    </a:ext>
                  </a:extLst>
                </a:gridCol>
                <a:gridCol w="280855">
                  <a:extLst>
                    <a:ext uri="{9D8B030D-6E8A-4147-A177-3AD203B41FA5}">
                      <a16:colId xmlns:a16="http://schemas.microsoft.com/office/drawing/2014/main" val="2084955052"/>
                    </a:ext>
                  </a:extLst>
                </a:gridCol>
              </a:tblGrid>
              <a:tr h="167039">
                <a:tc gridSpan="6">
                  <a:txBody>
                    <a:bodyPr/>
                    <a:lstStyle/>
                    <a:p>
                      <a:pPr algn="ctr" fontAlgn="b"/>
                      <a:r>
                        <a:rPr lang="en-US" sz="1100" b="1" i="0" u="none" strike="noStrike" dirty="0">
                          <a:solidFill>
                            <a:srgbClr val="000000"/>
                          </a:solidFill>
                          <a:effectLst/>
                          <a:latin typeface="Calibri" panose="020F0502020204030204" pitchFamily="34" charset="0"/>
                        </a:rPr>
                        <a:t>School Recognition Program - Teacher Committee Response Form (Form A)</a:t>
                      </a:r>
                    </a:p>
                  </a:txBody>
                  <a:tcPr marL="3161" marR="3161" marT="31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34296782"/>
                  </a:ext>
                </a:extLst>
              </a:tr>
              <a:tr h="84816">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144407"/>
                  </a:ext>
                </a:extLst>
              </a:tr>
              <a:tr h="167039">
                <a:tc>
                  <a:txBody>
                    <a:bodyPr/>
                    <a:lstStyle/>
                    <a:p>
                      <a:pPr algn="ctr" fontAlgn="b"/>
                      <a:r>
                        <a:rPr lang="en-US" sz="1100" b="1" i="0" u="none" strike="noStrike" dirty="0">
                          <a:solidFill>
                            <a:srgbClr val="000000"/>
                          </a:solidFill>
                          <a:effectLst/>
                          <a:latin typeface="Calibri" panose="020F0502020204030204" pitchFamily="34" charset="0"/>
                        </a:rPr>
                        <a:t>School Name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b"/>
                      <a:r>
                        <a:rPr lang="en-US" sz="500" b="0"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Elementary School</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3198984"/>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16615787"/>
                  </a:ext>
                </a:extLst>
              </a:tr>
              <a:tr h="330987">
                <a:tc>
                  <a:txBody>
                    <a:bodyPr/>
                    <a:lstStyle/>
                    <a:p>
                      <a:pPr algn="ctr" fontAlgn="b"/>
                      <a:r>
                        <a:rPr lang="en-US" sz="1100" b="1" i="0" u="none" strike="noStrike" dirty="0">
                          <a:solidFill>
                            <a:srgbClr val="000000"/>
                          </a:solidFill>
                          <a:effectLst/>
                          <a:latin typeface="Calibri" panose="020F0502020204030204" pitchFamily="34" charset="0"/>
                        </a:rPr>
                        <a:t>Net Amount of the Award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n-US" sz="1100" b="0" i="0" u="none" strike="noStrike" dirty="0">
                          <a:solidFill>
                            <a:srgbClr val="000000"/>
                          </a:solidFill>
                          <a:effectLst/>
                          <a:latin typeface="Calibri" panose="020F0502020204030204" pitchFamily="34" charset="0"/>
                        </a:rPr>
                        <a:t>$10,000</a:t>
                      </a:r>
                    </a:p>
                    <a:p>
                      <a:pPr algn="l" fontAlgn="b"/>
                      <a:r>
                        <a:rPr lang="en-US" sz="500" b="0" i="0" u="none" strike="noStrike" dirty="0">
                          <a:solidFill>
                            <a:srgbClr val="000000"/>
                          </a:solidFill>
                          <a:effectLst/>
                          <a:latin typeface="Calibri" panose="020F0502020204030204" pitchFamily="34" charset="0"/>
                        </a:rPr>
                        <a:t> </a:t>
                      </a:r>
                    </a:p>
                  </a:txBody>
                  <a:tcPr marL="3161" marR="3161" marT="316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8092309"/>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47531796"/>
                  </a:ext>
                </a:extLst>
              </a:tr>
              <a:tr h="330987">
                <a:tc>
                  <a:txBody>
                    <a:bodyPr/>
                    <a:lstStyle/>
                    <a:p>
                      <a:pPr algn="ctr" fontAlgn="b"/>
                      <a:r>
                        <a:rPr lang="en-US" sz="1100" b="1" i="0" u="none" strike="noStrike" dirty="0">
                          <a:solidFill>
                            <a:srgbClr val="000000"/>
                          </a:solidFill>
                          <a:effectLst/>
                          <a:latin typeface="Calibri" panose="020F0502020204030204" pitchFamily="34" charset="0"/>
                        </a:rPr>
                        <a:t>Number of certified staff eligible to receive the award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25</a:t>
                      </a:r>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3787980"/>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8270041"/>
                  </a:ext>
                </a:extLst>
              </a:tr>
              <a:tr h="166254">
                <a:tc>
                  <a:txBody>
                    <a:bodyPr/>
                    <a:lstStyle/>
                    <a:p>
                      <a:pPr algn="ctr" fontAlgn="b"/>
                      <a:r>
                        <a:rPr lang="en-US" sz="900" b="1" i="0" u="none" strike="noStrike" dirty="0">
                          <a:solidFill>
                            <a:srgbClr val="000000"/>
                          </a:solidFill>
                          <a:effectLst/>
                          <a:latin typeface="Calibri" panose="020F0502020204030204" pitchFamily="34" charset="0"/>
                        </a:rPr>
                        <a:t>Number of certified staff to receive the award                        (completed by committee)</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49014304"/>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9732048"/>
                  </a:ext>
                </a:extLst>
              </a:tr>
              <a:tr h="166254">
                <a:tc>
                  <a:txBody>
                    <a:bodyPr/>
                    <a:lstStyle/>
                    <a:p>
                      <a:pPr algn="ctr" fontAlgn="b"/>
                      <a:r>
                        <a:rPr lang="en-US" sz="900" b="1" i="0" u="none" strike="noStrike" dirty="0">
                          <a:solidFill>
                            <a:srgbClr val="000000"/>
                          </a:solidFill>
                          <a:effectLst/>
                          <a:latin typeface="Calibri" panose="020F0502020204030204" pitchFamily="34" charset="0"/>
                        </a:rPr>
                        <a:t>Will award amount be distributed equally to all eligible staff? (completed by committee)</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000000"/>
                          </a:solidFill>
                          <a:effectLst/>
                          <a:latin typeface="Calibri" panose="020F0502020204030204" pitchFamily="34" charset="0"/>
                        </a:rPr>
                        <a:t>YES</a:t>
                      </a:r>
                    </a:p>
                  </a:txBody>
                  <a:tcPr marL="3161" marR="3161" marT="316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effectLst/>
                          <a:latin typeface="Calibri" panose="020F0502020204030204" pitchFamily="34" charset="0"/>
                        </a:rPr>
                        <a:t>or</a:t>
                      </a: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000000"/>
                          </a:solidFill>
                          <a:effectLst/>
                          <a:latin typeface="Calibri" panose="020F0502020204030204" pitchFamily="34" charset="0"/>
                        </a:rPr>
                        <a:t>NO</a:t>
                      </a:r>
                    </a:p>
                  </a:txBody>
                  <a:tcPr marL="3161" marR="3161" marT="316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6273264"/>
                  </a:ext>
                </a:extLst>
              </a:tr>
              <a:tr h="101103">
                <a:tc>
                  <a:txBody>
                    <a:bodyPr/>
                    <a:lstStyle/>
                    <a:p>
                      <a:pPr algn="ctr"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600" b="1" i="0" u="none" strike="noStrike" dirty="0">
                        <a:solidFill>
                          <a:srgbClr val="000000"/>
                        </a:solidFill>
                        <a:effectLst/>
                        <a:latin typeface="Calibri" panose="020F0502020204030204" pitchFamily="34" charset="0"/>
                      </a:endParaRP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500" b="0" i="0" u="none" strike="noStrike" dirty="0">
                        <a:solidFill>
                          <a:srgbClr val="000000"/>
                        </a:solidFill>
                        <a:effectLst/>
                        <a:latin typeface="Calibri" panose="020F0502020204030204" pitchFamily="34" charset="0"/>
                      </a:endParaRP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600" b="1" i="0" u="none" strike="noStrike" dirty="0">
                        <a:solidFill>
                          <a:srgbClr val="000000"/>
                        </a:solidFill>
                        <a:effectLst/>
                        <a:latin typeface="Calibri" panose="020F0502020204030204" pitchFamily="34" charset="0"/>
                      </a:endParaRP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87858255"/>
                  </a:ext>
                </a:extLst>
              </a:tr>
              <a:tr h="166254">
                <a:tc>
                  <a:txBody>
                    <a:bodyPr/>
                    <a:lstStyle/>
                    <a:p>
                      <a:pPr algn="ctr" fontAlgn="ctr"/>
                      <a:r>
                        <a:rPr lang="en-US" sz="900" b="1" i="0" u="none" strike="noStrike" dirty="0">
                          <a:solidFill>
                            <a:srgbClr val="000000"/>
                          </a:solidFill>
                          <a:effectLst/>
                          <a:latin typeface="Calibri" panose="020F0502020204030204" pitchFamily="34" charset="0"/>
                        </a:rPr>
                        <a:t>If yes, provide the amount of the award each employee will receive. (completed by committee</a:t>
                      </a:r>
                      <a:r>
                        <a:rPr lang="en-US" sz="500" b="1" i="0" u="none" strike="noStrike" dirty="0">
                          <a:solidFill>
                            <a:srgbClr val="000000"/>
                          </a:solidFill>
                          <a:effectLst/>
                          <a:latin typeface="Calibri" panose="020F0502020204030204" pitchFamily="34" charset="0"/>
                        </a:rPr>
                        <a:t>)</a:t>
                      </a:r>
                    </a:p>
                  </a:txBody>
                  <a:tcPr marL="3161" marR="3161" marT="31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alibri" panose="020F0502020204030204" pitchFamily="34" charset="0"/>
                        </a:rPr>
                        <a:t>$ </a:t>
                      </a:r>
                    </a:p>
                  </a:txBody>
                  <a:tcPr marL="3161" marR="3161" marT="316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07195387"/>
                  </a:ext>
                </a:extLst>
              </a:tr>
              <a:tr h="113173">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1576423"/>
                  </a:ext>
                </a:extLst>
              </a:tr>
              <a:tr h="113173">
                <a:tc gridSpan="6">
                  <a:txBody>
                    <a:bodyPr/>
                    <a:lstStyle/>
                    <a:p>
                      <a:pPr algn="l" fontAlgn="ctr"/>
                      <a:r>
                        <a:rPr lang="en-US" sz="900" b="1" i="0" u="none" strike="noStrike" dirty="0">
                          <a:solidFill>
                            <a:srgbClr val="000000"/>
                          </a:solidFill>
                          <a:effectLst/>
                          <a:latin typeface="Calibri" panose="020F0502020204030204" pitchFamily="34" charset="0"/>
                        </a:rPr>
                        <a:t>If no, list the amount of award each employee will receive by their name on the list below: (completed by committee)</a:t>
                      </a:r>
                    </a:p>
                  </a:txBody>
                  <a:tcPr marL="3161" marR="3161" marT="31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8783602"/>
                  </a:ext>
                </a:extLst>
              </a:tr>
              <a:tr h="330987">
                <a:tc>
                  <a:txBody>
                    <a:bodyPr/>
                    <a:lstStyle/>
                    <a:p>
                      <a:pPr algn="ctr" fontAlgn="b"/>
                      <a:r>
                        <a:rPr lang="en-US" sz="1100" b="1" i="0" u="none" strike="noStrike" dirty="0">
                          <a:solidFill>
                            <a:srgbClr val="000000"/>
                          </a:solidFill>
                          <a:effectLst/>
                          <a:latin typeface="Calibri" panose="020F0502020204030204" pitchFamily="34" charset="0"/>
                        </a:rPr>
                        <a:t>Employee Name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100" b="1" i="0" u="none" strike="noStrike" dirty="0">
                          <a:solidFill>
                            <a:srgbClr val="000000"/>
                          </a:solidFill>
                          <a:effectLst/>
                          <a:latin typeface="Calibri" panose="020F0502020204030204" pitchFamily="34" charset="0"/>
                        </a:rPr>
                        <a:t>Position (completed by district)</a:t>
                      </a:r>
                    </a:p>
                  </a:txBody>
                  <a:tcPr marL="3161" marR="3161" marT="31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500" b="1" i="0" u="none" strike="noStrike" dirty="0">
                          <a:solidFill>
                            <a:srgbClr val="000000"/>
                          </a:solidFill>
                          <a:effectLst/>
                          <a:latin typeface="Calibri" panose="020F0502020204030204" pitchFamily="34" charset="0"/>
                        </a:rPr>
                        <a:t>Amount              (completed by committee)</a:t>
                      </a:r>
                    </a:p>
                  </a:txBody>
                  <a:tcPr marL="3161" marR="3161" marT="31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639313544"/>
                  </a:ext>
                </a:extLst>
              </a:tr>
              <a:tr h="137230">
                <a:tc>
                  <a:txBody>
                    <a:bodyPr/>
                    <a:lstStyle/>
                    <a:p>
                      <a:pPr algn="l" fontAlgn="b"/>
                      <a:r>
                        <a:rPr lang="en-US" sz="500" b="0"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Bob Jones</a:t>
                      </a:r>
                      <a:endParaRPr lang="en-US" sz="500" b="0" i="0" u="none" strike="noStrike" dirty="0">
                        <a:solidFill>
                          <a:srgbClr val="000000"/>
                        </a:solidFill>
                        <a:effectLst/>
                        <a:latin typeface="Calibri" panose="020F0502020204030204" pitchFamily="34" charset="0"/>
                      </a:endParaRP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8561430"/>
                  </a:ext>
                </a:extLst>
              </a:tr>
              <a:tr h="84816">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1575627"/>
                  </a:ext>
                </a:extLst>
              </a:tr>
              <a:tr h="137230">
                <a:tc>
                  <a:txBody>
                    <a:bodyPr/>
                    <a:lstStyle/>
                    <a:p>
                      <a:pPr algn="l" fontAlgn="b"/>
                      <a:r>
                        <a:rPr lang="en-US" sz="500" b="0"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Kay Smith</a:t>
                      </a:r>
                      <a:endParaRPr lang="en-US" sz="500" b="0" i="0" u="none" strike="noStrike" dirty="0">
                        <a:solidFill>
                          <a:srgbClr val="000000"/>
                        </a:solidFill>
                        <a:effectLst/>
                        <a:latin typeface="Calibri" panose="020F0502020204030204" pitchFamily="34" charset="0"/>
                      </a:endParaRP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0525830"/>
                  </a:ext>
                </a:extLst>
              </a:tr>
              <a:tr h="84816">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0162350"/>
                  </a:ext>
                </a:extLst>
              </a:tr>
              <a:tr h="137230">
                <a:tc>
                  <a:txBody>
                    <a:bodyPr/>
                    <a:lstStyle/>
                    <a:p>
                      <a:pPr algn="l" fontAlgn="b"/>
                      <a:r>
                        <a:rPr lang="en-US" sz="500" b="0"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John Clark</a:t>
                      </a:r>
                      <a:endParaRPr lang="en-US" sz="500" b="0" i="0" u="none" strike="noStrike" dirty="0">
                        <a:solidFill>
                          <a:srgbClr val="000000"/>
                        </a:solidFill>
                        <a:effectLst/>
                        <a:latin typeface="Calibri" panose="020F0502020204030204" pitchFamily="34" charset="0"/>
                      </a:endParaRP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9516337"/>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dirty="0">
                          <a:solidFill>
                            <a:srgbClr val="000000"/>
                          </a:solidFill>
                          <a:effectLst/>
                          <a:latin typeface="Calibri" panose="020F0502020204030204" pitchFamily="34" charset="0"/>
                        </a:rPr>
                        <a:t>Total</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6011708"/>
                  </a:ext>
                </a:extLst>
              </a:tr>
              <a:tr h="84816">
                <a:tc>
                  <a:txBody>
                    <a:bodyPr/>
                    <a:lstStyle/>
                    <a:p>
                      <a:pPr algn="l" fontAlgn="b"/>
                      <a:r>
                        <a:rPr lang="en-US" sz="500" b="0" i="0" u="none" strike="noStrike" dirty="0">
                          <a:solidFill>
                            <a:srgbClr val="000000"/>
                          </a:solidFill>
                          <a:effectLst/>
                          <a:latin typeface="Calibri" panose="020F0502020204030204" pitchFamily="34" charset="0"/>
                        </a:rPr>
                        <a:t>*This section may be expanded or reduced.</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1347999"/>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67749686"/>
                  </a:ext>
                </a:extLst>
              </a:tr>
              <a:tr h="84816">
                <a:tc>
                  <a:txBody>
                    <a:bodyPr/>
                    <a:lstStyle/>
                    <a:p>
                      <a:pPr algn="ctr" fontAlgn="b"/>
                      <a:r>
                        <a:rPr lang="en-US" sz="500" b="1" i="0" u="none" strike="noStrike" dirty="0">
                          <a:solidFill>
                            <a:srgbClr val="000000"/>
                          </a:solidFill>
                          <a:effectLst/>
                          <a:latin typeface="Calibri" panose="020F0502020204030204" pitchFamily="34" charset="0"/>
                        </a:rPr>
                        <a:t>Committee Member's Name* (completed by committee)</a:t>
                      </a:r>
                    </a:p>
                  </a:txBody>
                  <a:tcPr marL="3161" marR="3161" marT="316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3">
                  <a:txBody>
                    <a:bodyPr/>
                    <a:lstStyle/>
                    <a:p>
                      <a:pPr algn="ctr" fontAlgn="b"/>
                      <a:r>
                        <a:rPr lang="en-US" sz="500" b="1" i="0" u="none" strike="noStrike" dirty="0">
                          <a:solidFill>
                            <a:srgbClr val="000000"/>
                          </a:solidFill>
                          <a:effectLst/>
                          <a:latin typeface="Calibri" panose="020F0502020204030204" pitchFamily="34" charset="0"/>
                        </a:rPr>
                        <a:t>Signature</a:t>
                      </a: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500" b="1" i="0" u="none" strike="noStrike" dirty="0">
                          <a:solidFill>
                            <a:srgbClr val="000000"/>
                          </a:solidFill>
                          <a:effectLst/>
                          <a:latin typeface="Calibri" panose="020F0502020204030204" pitchFamily="34" charset="0"/>
                        </a:rPr>
                        <a:t>Date</a:t>
                      </a:r>
                    </a:p>
                  </a:txBody>
                  <a:tcPr marL="3161" marR="3161" marT="316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974449841"/>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677217"/>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454356"/>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9101096"/>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6833"/>
                  </a:ext>
                </a:extLst>
              </a:tr>
              <a:tr h="84816">
                <a:tc>
                  <a:txBody>
                    <a:bodyPr/>
                    <a:lstStyle/>
                    <a:p>
                      <a:pPr algn="l" fontAlgn="b"/>
                      <a:r>
                        <a:rPr lang="en-US" sz="500" b="0" i="0" u="none" strike="noStrike" dirty="0">
                          <a:solidFill>
                            <a:srgbClr val="000000"/>
                          </a:solidFill>
                          <a:effectLst/>
                          <a:latin typeface="Calibri" panose="020F0502020204030204" pitchFamily="34" charset="0"/>
                        </a:rPr>
                        <a:t>*This section may be expanded or reduced.</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2426479"/>
                  </a:ext>
                </a:extLst>
              </a:tr>
            </a:tbl>
          </a:graphicData>
        </a:graphic>
      </p:graphicFrame>
      <p:sp>
        <p:nvSpPr>
          <p:cNvPr id="3" name="TextBox 2">
            <a:extLst>
              <a:ext uri="{FF2B5EF4-FFF2-40B4-BE49-F238E27FC236}">
                <a16:creationId xmlns:a16="http://schemas.microsoft.com/office/drawing/2014/main" id="{5F9E473E-C1A5-4CA2-8518-28429E7663D2}"/>
              </a:ext>
            </a:extLst>
          </p:cNvPr>
          <p:cNvSpPr txBox="1"/>
          <p:nvPr/>
        </p:nvSpPr>
        <p:spPr>
          <a:xfrm>
            <a:off x="77972" y="815163"/>
            <a:ext cx="1410586" cy="1169551"/>
          </a:xfrm>
          <a:prstGeom prst="rect">
            <a:avLst/>
          </a:prstGeom>
          <a:noFill/>
          <a:ln>
            <a:solidFill>
              <a:srgbClr val="0070C0"/>
            </a:solidFill>
          </a:ln>
        </p:spPr>
        <p:txBody>
          <a:bodyPr wrap="square" rtlCol="0">
            <a:spAutoFit/>
          </a:bodyPr>
          <a:lstStyle/>
          <a:p>
            <a:r>
              <a:rPr lang="en-US" dirty="0">
                <a:solidFill>
                  <a:srgbClr val="0070C0"/>
                </a:solidFill>
              </a:rPr>
              <a:t>Example #1</a:t>
            </a:r>
          </a:p>
          <a:p>
            <a:r>
              <a:rPr lang="en-US" dirty="0">
                <a:solidFill>
                  <a:srgbClr val="0070C0"/>
                </a:solidFill>
              </a:rPr>
              <a:t>Committee decides to distribute award evenly</a:t>
            </a:r>
          </a:p>
        </p:txBody>
      </p:sp>
      <p:sp>
        <p:nvSpPr>
          <p:cNvPr id="5" name="Rectangle 4">
            <a:extLst>
              <a:ext uri="{FF2B5EF4-FFF2-40B4-BE49-F238E27FC236}">
                <a16:creationId xmlns:a16="http://schemas.microsoft.com/office/drawing/2014/main" id="{18ADA01F-2968-4D67-B7F5-7B93A11BD98A}"/>
              </a:ext>
            </a:extLst>
          </p:cNvPr>
          <p:cNvSpPr/>
          <p:nvPr/>
        </p:nvSpPr>
        <p:spPr>
          <a:xfrm>
            <a:off x="4394708" y="2067557"/>
            <a:ext cx="354584" cy="276999"/>
          </a:xfrm>
          <a:prstGeom prst="rect">
            <a:avLst/>
          </a:prstGeom>
          <a:noFill/>
        </p:spPr>
        <p:txBody>
          <a:bodyPr wrap="none" lIns="91440" tIns="45720" rIns="91440" bIns="45720">
            <a:spAutoFit/>
          </a:bodyPr>
          <a:lstStyle/>
          <a:p>
            <a:pPr algn="ctr"/>
            <a:r>
              <a:rPr lang="en-US" sz="1200" b="0" cap="none" spc="0" dirty="0">
                <a:ln w="0"/>
                <a:solidFill>
                  <a:srgbClr val="0070C0"/>
                </a:solidFill>
                <a:effectLst>
                  <a:outerShdw blurRad="38100" dist="19050" dir="2700000" algn="tl" rotWithShape="0">
                    <a:schemeClr val="dk1">
                      <a:alpha val="40000"/>
                    </a:schemeClr>
                  </a:outerShdw>
                </a:effectLst>
              </a:rPr>
              <a:t>25</a:t>
            </a:r>
          </a:p>
        </p:txBody>
      </p:sp>
      <p:sp>
        <p:nvSpPr>
          <p:cNvPr id="6" name="Oval 5">
            <a:extLst>
              <a:ext uri="{FF2B5EF4-FFF2-40B4-BE49-F238E27FC236}">
                <a16:creationId xmlns:a16="http://schemas.microsoft.com/office/drawing/2014/main" id="{0652D66B-EDB8-42C7-933D-3A43F5AB0572}"/>
              </a:ext>
            </a:extLst>
          </p:cNvPr>
          <p:cNvSpPr/>
          <p:nvPr/>
        </p:nvSpPr>
        <p:spPr>
          <a:xfrm>
            <a:off x="4352180" y="2445490"/>
            <a:ext cx="283618" cy="19138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0C0"/>
              </a:solidFill>
            </a:endParaRPr>
          </a:p>
        </p:txBody>
      </p:sp>
      <p:sp>
        <p:nvSpPr>
          <p:cNvPr id="9" name="Rectangle 8">
            <a:extLst>
              <a:ext uri="{FF2B5EF4-FFF2-40B4-BE49-F238E27FC236}">
                <a16:creationId xmlns:a16="http://schemas.microsoft.com/office/drawing/2014/main" id="{091B2C65-6C14-48AF-ACEA-2341CDBC2A76}"/>
              </a:ext>
            </a:extLst>
          </p:cNvPr>
          <p:cNvSpPr/>
          <p:nvPr/>
        </p:nvSpPr>
        <p:spPr>
          <a:xfrm>
            <a:off x="4288161" y="2755908"/>
            <a:ext cx="737702" cy="276999"/>
          </a:xfrm>
          <a:prstGeom prst="rect">
            <a:avLst/>
          </a:prstGeom>
          <a:noFill/>
        </p:spPr>
        <p:txBody>
          <a:bodyPr wrap="none" lIns="91440" tIns="45720" rIns="91440" bIns="45720">
            <a:spAutoFit/>
          </a:bodyPr>
          <a:lstStyle/>
          <a:p>
            <a:pPr algn="ctr"/>
            <a:r>
              <a:rPr lang="en-US" sz="1200" dirty="0">
                <a:ln w="0"/>
                <a:solidFill>
                  <a:srgbClr val="0070C0"/>
                </a:solidFill>
                <a:effectLst>
                  <a:outerShdw blurRad="38100" dist="19050" dir="2700000" algn="tl" rotWithShape="0">
                    <a:schemeClr val="dk1">
                      <a:alpha val="40000"/>
                    </a:schemeClr>
                  </a:outerShdw>
                </a:effectLst>
              </a:rPr>
              <a:t>$400.00</a:t>
            </a:r>
            <a:endParaRPr lang="en-US" sz="1200" b="0" cap="none" spc="0" dirty="0">
              <a:ln w="0"/>
              <a:solidFill>
                <a:srgbClr val="0070C0"/>
              </a:solidFill>
              <a:effectLst>
                <a:outerShdw blurRad="38100" dist="19050" dir="2700000" algn="tl" rotWithShape="0">
                  <a:schemeClr val="dk1">
                    <a:alpha val="40000"/>
                  </a:schemeClr>
                </a:outerShdw>
              </a:effectLst>
            </a:endParaRPr>
          </a:p>
        </p:txBody>
      </p:sp>
      <p:sp>
        <p:nvSpPr>
          <p:cNvPr id="10" name="TextBox 9">
            <a:extLst>
              <a:ext uri="{FF2B5EF4-FFF2-40B4-BE49-F238E27FC236}">
                <a16:creationId xmlns:a16="http://schemas.microsoft.com/office/drawing/2014/main" id="{B8CC22FE-D549-4A58-8ECB-39FC2C913085}"/>
              </a:ext>
            </a:extLst>
          </p:cNvPr>
          <p:cNvSpPr txBox="1"/>
          <p:nvPr/>
        </p:nvSpPr>
        <p:spPr>
          <a:xfrm>
            <a:off x="1977656" y="4708065"/>
            <a:ext cx="4125432" cy="307777"/>
          </a:xfrm>
          <a:prstGeom prst="rect">
            <a:avLst/>
          </a:prstGeom>
          <a:solidFill>
            <a:schemeClr val="bg1"/>
          </a:solidFill>
          <a:ln>
            <a:solidFill>
              <a:srgbClr val="0070C0"/>
            </a:solidFill>
          </a:ln>
        </p:spPr>
        <p:txBody>
          <a:bodyPr wrap="square" rtlCol="0">
            <a:spAutoFit/>
          </a:bodyPr>
          <a:lstStyle/>
          <a:p>
            <a:r>
              <a:rPr lang="en-US" dirty="0">
                <a:solidFill>
                  <a:srgbClr val="0070C0"/>
                </a:solidFill>
              </a:rPr>
              <a:t>Print names                               Sign &amp; date form</a:t>
            </a:r>
          </a:p>
        </p:txBody>
      </p:sp>
      <p:pic>
        <p:nvPicPr>
          <p:cNvPr id="17" name="Picture 16">
            <a:extLst>
              <a:ext uri="{FF2B5EF4-FFF2-40B4-BE49-F238E27FC236}">
                <a16:creationId xmlns:a16="http://schemas.microsoft.com/office/drawing/2014/main" id="{95F8C77A-6798-4893-9F41-862B4154913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506720" y="1584568"/>
            <a:ext cx="1974363" cy="1974363"/>
          </a:xfrm>
          <a:prstGeom prst="rect">
            <a:avLst/>
          </a:prstGeom>
        </p:spPr>
      </p:pic>
      <p:cxnSp>
        <p:nvCxnSpPr>
          <p:cNvPr id="28" name="Straight Connector 27">
            <a:extLst>
              <a:ext uri="{FF2B5EF4-FFF2-40B4-BE49-F238E27FC236}">
                <a16:creationId xmlns:a16="http://schemas.microsoft.com/office/drawing/2014/main" id="{11677733-7A2D-4D02-997B-0347640CB618}"/>
              </a:ext>
            </a:extLst>
          </p:cNvPr>
          <p:cNvCxnSpPr/>
          <p:nvPr/>
        </p:nvCxnSpPr>
        <p:spPr>
          <a:xfrm>
            <a:off x="5719908" y="3729116"/>
            <a:ext cx="532033" cy="800986"/>
          </a:xfrm>
          <a:prstGeom prst="line">
            <a:avLst/>
          </a:prstGeom>
          <a:ln w="57150"/>
        </p:spPr>
        <p:style>
          <a:lnRef idx="1">
            <a:schemeClr val="accent6"/>
          </a:lnRef>
          <a:fillRef idx="0">
            <a:schemeClr val="accent6"/>
          </a:fillRef>
          <a:effectRef idx="0">
            <a:schemeClr val="accent6"/>
          </a:effectRef>
          <a:fontRef idx="minor">
            <a:schemeClr val="tx1"/>
          </a:fontRef>
        </p:style>
      </p:cxnSp>
      <p:cxnSp>
        <p:nvCxnSpPr>
          <p:cNvPr id="29" name="Straight Connector 28">
            <a:extLst>
              <a:ext uri="{FF2B5EF4-FFF2-40B4-BE49-F238E27FC236}">
                <a16:creationId xmlns:a16="http://schemas.microsoft.com/office/drawing/2014/main" id="{B3830AD3-ADC7-429A-A505-3E8AA24235B3}"/>
              </a:ext>
            </a:extLst>
          </p:cNvPr>
          <p:cNvCxnSpPr>
            <a:cxnSpLocks/>
          </p:cNvCxnSpPr>
          <p:nvPr/>
        </p:nvCxnSpPr>
        <p:spPr>
          <a:xfrm flipH="1">
            <a:off x="5706185" y="3674182"/>
            <a:ext cx="573654" cy="868326"/>
          </a:xfrm>
          <a:prstGeom prst="line">
            <a:avLst/>
          </a:prstGeom>
          <a:ln w="57150"/>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72891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left)">
                                      <p:cBhvr>
                                        <p:cTn id="37" dur="500"/>
                                        <p:tgtEl>
                                          <p:spTgt spid="28"/>
                                        </p:tgtEl>
                                      </p:cBhvr>
                                    </p:animEffect>
                                  </p:childTnLst>
                                </p:cTn>
                              </p:par>
                            </p:childTnLst>
                          </p:cTn>
                        </p:par>
                        <p:par>
                          <p:cTn id="38" fill="hold">
                            <p:stCondLst>
                              <p:cond delay="500"/>
                            </p:stCondLst>
                            <p:childTnLst>
                              <p:par>
                                <p:cTn id="39" presetID="22" presetClass="entr" presetSubtype="2" fill="hold"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right)">
                                      <p:cBhvr>
                                        <p:cTn id="41" dur="500"/>
                                        <p:tgtEl>
                                          <p:spTgt spid="2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P spid="5" grpId="0"/>
      <p:bldP spid="6" grpId="0" animBg="1"/>
      <p:bldP spid="9" grpId="0"/>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E5765F-AE54-4A7F-8AE0-E6665E0B4BA5}"/>
              </a:ext>
            </a:extLst>
          </p:cNvPr>
          <p:cNvSpPr>
            <a:spLocks noGrp="1"/>
          </p:cNvSpPr>
          <p:nvPr>
            <p:ph type="body" sz="quarter" idx="13"/>
          </p:nvPr>
        </p:nvSpPr>
        <p:spPr/>
        <p:txBody>
          <a:bodyPr/>
          <a:lstStyle/>
          <a:p>
            <a:r>
              <a:rPr lang="en-US" dirty="0"/>
              <a:t>Teacher Committee Response Form </a:t>
            </a:r>
            <a:r>
              <a:rPr lang="en-US" sz="1800" dirty="0"/>
              <a:t>(Form A)</a:t>
            </a:r>
          </a:p>
        </p:txBody>
      </p:sp>
      <p:sp>
        <p:nvSpPr>
          <p:cNvPr id="4" name="Slide Number Placeholder 3">
            <a:extLst>
              <a:ext uri="{FF2B5EF4-FFF2-40B4-BE49-F238E27FC236}">
                <a16:creationId xmlns:a16="http://schemas.microsoft.com/office/drawing/2014/main" id="{460E9D89-395F-4ECE-8B59-9A1A44EF6A8F}"/>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050" b="0" i="0" u="none" strike="noStrike" kern="0" cap="none" spc="0" normalizeH="0" baseline="0" noProof="0" smtClean="0">
                <a:ln>
                  <a:noFill/>
                </a:ln>
                <a:solidFill>
                  <a:srgbClr val="78909C">
                    <a:lumMod val="50000"/>
                  </a:srgbClr>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 sz="1050" b="0" i="0" u="none" strike="noStrike" kern="0" cap="none" spc="0" normalizeH="0" baseline="0" noProof="0" dirty="0">
              <a:ln>
                <a:noFill/>
              </a:ln>
              <a:solidFill>
                <a:srgbClr val="78909C">
                  <a:lumMod val="50000"/>
                </a:srgbClr>
              </a:solidFill>
              <a:effectLst/>
              <a:uLnTx/>
              <a:uFillTx/>
              <a:latin typeface="Arial"/>
              <a:cs typeface="Arial"/>
              <a:sym typeface="Arial"/>
            </a:endParaRPr>
          </a:p>
        </p:txBody>
      </p:sp>
      <p:graphicFrame>
        <p:nvGraphicFramePr>
          <p:cNvPr id="8" name="Table 7">
            <a:extLst>
              <a:ext uri="{FF2B5EF4-FFF2-40B4-BE49-F238E27FC236}">
                <a16:creationId xmlns:a16="http://schemas.microsoft.com/office/drawing/2014/main" id="{94C13D3B-D66E-4503-BCB6-E4762BEE9AEC}"/>
              </a:ext>
            </a:extLst>
          </p:cNvPr>
          <p:cNvGraphicFramePr>
            <a:graphicFrameLocks noGrp="1"/>
          </p:cNvGraphicFramePr>
          <p:nvPr>
            <p:extLst>
              <p:ext uri="{D42A27DB-BD31-4B8C-83A1-F6EECF244321}">
                <p14:modId xmlns:p14="http://schemas.microsoft.com/office/powerpoint/2010/main" val="1306428406"/>
              </p:ext>
            </p:extLst>
          </p:nvPr>
        </p:nvGraphicFramePr>
        <p:xfrm>
          <a:off x="1752824" y="681201"/>
          <a:ext cx="4520385" cy="4426414"/>
        </p:xfrm>
        <a:graphic>
          <a:graphicData uri="http://schemas.openxmlformats.org/drawingml/2006/table">
            <a:tbl>
              <a:tblPr/>
              <a:tblGrid>
                <a:gridCol w="2525354">
                  <a:extLst>
                    <a:ext uri="{9D8B030D-6E8A-4147-A177-3AD203B41FA5}">
                      <a16:colId xmlns:a16="http://schemas.microsoft.com/office/drawing/2014/main" val="2987422252"/>
                    </a:ext>
                  </a:extLst>
                </a:gridCol>
                <a:gridCol w="388905">
                  <a:extLst>
                    <a:ext uri="{9D8B030D-6E8A-4147-A177-3AD203B41FA5}">
                      <a16:colId xmlns:a16="http://schemas.microsoft.com/office/drawing/2014/main" val="4289947024"/>
                    </a:ext>
                  </a:extLst>
                </a:gridCol>
                <a:gridCol w="540426">
                  <a:extLst>
                    <a:ext uri="{9D8B030D-6E8A-4147-A177-3AD203B41FA5}">
                      <a16:colId xmlns:a16="http://schemas.microsoft.com/office/drawing/2014/main" val="3846312351"/>
                    </a:ext>
                  </a:extLst>
                </a:gridCol>
                <a:gridCol w="388905">
                  <a:extLst>
                    <a:ext uri="{9D8B030D-6E8A-4147-A177-3AD203B41FA5}">
                      <a16:colId xmlns:a16="http://schemas.microsoft.com/office/drawing/2014/main" val="407861378"/>
                    </a:ext>
                  </a:extLst>
                </a:gridCol>
                <a:gridCol w="323245">
                  <a:extLst>
                    <a:ext uri="{9D8B030D-6E8A-4147-A177-3AD203B41FA5}">
                      <a16:colId xmlns:a16="http://schemas.microsoft.com/office/drawing/2014/main" val="3613224897"/>
                    </a:ext>
                  </a:extLst>
                </a:gridCol>
                <a:gridCol w="353550">
                  <a:extLst>
                    <a:ext uri="{9D8B030D-6E8A-4147-A177-3AD203B41FA5}">
                      <a16:colId xmlns:a16="http://schemas.microsoft.com/office/drawing/2014/main" val="2084955052"/>
                    </a:ext>
                  </a:extLst>
                </a:gridCol>
              </a:tblGrid>
              <a:tr h="167039">
                <a:tc gridSpan="6">
                  <a:txBody>
                    <a:bodyPr/>
                    <a:lstStyle/>
                    <a:p>
                      <a:pPr algn="ctr" fontAlgn="b"/>
                      <a:r>
                        <a:rPr lang="en-US" sz="1100" b="1" i="0" u="none" strike="noStrike" dirty="0">
                          <a:solidFill>
                            <a:srgbClr val="000000"/>
                          </a:solidFill>
                          <a:effectLst/>
                          <a:latin typeface="Calibri" panose="020F0502020204030204" pitchFamily="34" charset="0"/>
                        </a:rPr>
                        <a:t>School Recognition Program - Teacher Committee Response Form (Form A)</a:t>
                      </a:r>
                    </a:p>
                  </a:txBody>
                  <a:tcPr marL="3161" marR="3161" marT="31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34296782"/>
                  </a:ext>
                </a:extLst>
              </a:tr>
              <a:tr h="84816">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144407"/>
                  </a:ext>
                </a:extLst>
              </a:tr>
              <a:tr h="167039">
                <a:tc>
                  <a:txBody>
                    <a:bodyPr/>
                    <a:lstStyle/>
                    <a:p>
                      <a:pPr algn="ctr" fontAlgn="b"/>
                      <a:r>
                        <a:rPr lang="en-US" sz="1100" b="1" i="0" u="none" strike="noStrike" dirty="0">
                          <a:solidFill>
                            <a:srgbClr val="000000"/>
                          </a:solidFill>
                          <a:effectLst/>
                          <a:latin typeface="Calibri" panose="020F0502020204030204" pitchFamily="34" charset="0"/>
                        </a:rPr>
                        <a:t>School Name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b"/>
                      <a:r>
                        <a:rPr lang="en-US" sz="500" b="0"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Elementary School</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3198984"/>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16615787"/>
                  </a:ext>
                </a:extLst>
              </a:tr>
              <a:tr h="330987">
                <a:tc>
                  <a:txBody>
                    <a:bodyPr/>
                    <a:lstStyle/>
                    <a:p>
                      <a:pPr algn="ctr" fontAlgn="b"/>
                      <a:r>
                        <a:rPr lang="en-US" sz="1100" b="1" i="0" u="none" strike="noStrike" dirty="0">
                          <a:solidFill>
                            <a:srgbClr val="000000"/>
                          </a:solidFill>
                          <a:effectLst/>
                          <a:latin typeface="Calibri" panose="020F0502020204030204" pitchFamily="34" charset="0"/>
                        </a:rPr>
                        <a:t>Net Amount of the Award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n-US" sz="1100" b="0" i="0" u="none" strike="noStrike" dirty="0">
                          <a:solidFill>
                            <a:srgbClr val="000000"/>
                          </a:solidFill>
                          <a:effectLst/>
                          <a:latin typeface="Calibri" panose="020F0502020204030204" pitchFamily="34" charset="0"/>
                        </a:rPr>
                        <a:t>$10,000</a:t>
                      </a:r>
                    </a:p>
                    <a:p>
                      <a:pPr algn="l" fontAlgn="b"/>
                      <a:r>
                        <a:rPr lang="en-US" sz="500" b="0" i="0" u="none" strike="noStrike" dirty="0">
                          <a:solidFill>
                            <a:srgbClr val="000000"/>
                          </a:solidFill>
                          <a:effectLst/>
                          <a:latin typeface="Calibri" panose="020F0502020204030204" pitchFamily="34" charset="0"/>
                        </a:rPr>
                        <a:t> </a:t>
                      </a:r>
                    </a:p>
                  </a:txBody>
                  <a:tcPr marL="3161" marR="3161" marT="316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8092309"/>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47531796"/>
                  </a:ext>
                </a:extLst>
              </a:tr>
              <a:tr h="330987">
                <a:tc>
                  <a:txBody>
                    <a:bodyPr/>
                    <a:lstStyle/>
                    <a:p>
                      <a:pPr algn="ctr" fontAlgn="b"/>
                      <a:r>
                        <a:rPr lang="en-US" sz="1100" b="1" i="0" u="none" strike="noStrike" dirty="0">
                          <a:solidFill>
                            <a:srgbClr val="000000"/>
                          </a:solidFill>
                          <a:effectLst/>
                          <a:latin typeface="Calibri" panose="020F0502020204030204" pitchFamily="34" charset="0"/>
                        </a:rPr>
                        <a:t>Number of certified staff eligible to receive the award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25</a:t>
                      </a:r>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3787980"/>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8270041"/>
                  </a:ext>
                </a:extLst>
              </a:tr>
              <a:tr h="166254">
                <a:tc>
                  <a:txBody>
                    <a:bodyPr/>
                    <a:lstStyle/>
                    <a:p>
                      <a:pPr algn="ctr" fontAlgn="b"/>
                      <a:r>
                        <a:rPr lang="en-US" sz="900" b="1" i="0" u="none" strike="noStrike" dirty="0">
                          <a:solidFill>
                            <a:srgbClr val="000000"/>
                          </a:solidFill>
                          <a:effectLst/>
                          <a:latin typeface="Calibri" panose="020F0502020204030204" pitchFamily="34" charset="0"/>
                        </a:rPr>
                        <a:t>Number of certified staff to receive the award                        (completed by committee)</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49014304"/>
                  </a:ext>
                </a:extLst>
              </a:tr>
              <a:tr h="84816">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9732048"/>
                  </a:ext>
                </a:extLst>
              </a:tr>
              <a:tr h="166254">
                <a:tc>
                  <a:txBody>
                    <a:bodyPr/>
                    <a:lstStyle/>
                    <a:p>
                      <a:pPr algn="ctr" fontAlgn="b"/>
                      <a:r>
                        <a:rPr lang="en-US" sz="900" b="1" i="0" u="none" strike="noStrike" dirty="0">
                          <a:solidFill>
                            <a:srgbClr val="000000"/>
                          </a:solidFill>
                          <a:effectLst/>
                          <a:latin typeface="Calibri" panose="020F0502020204030204" pitchFamily="34" charset="0"/>
                        </a:rPr>
                        <a:t>Will award amount be distributed equally to all eligible staff? (completed by committee)</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000000"/>
                          </a:solidFill>
                          <a:effectLst/>
                          <a:latin typeface="Calibri" panose="020F0502020204030204" pitchFamily="34" charset="0"/>
                        </a:rPr>
                        <a:t>YES</a:t>
                      </a:r>
                    </a:p>
                  </a:txBody>
                  <a:tcPr marL="3161" marR="3161" marT="316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effectLst/>
                          <a:latin typeface="Calibri" panose="020F0502020204030204" pitchFamily="34" charset="0"/>
                        </a:rPr>
                        <a:t>or</a:t>
                      </a: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000000"/>
                          </a:solidFill>
                          <a:effectLst/>
                          <a:latin typeface="Calibri" panose="020F0502020204030204" pitchFamily="34" charset="0"/>
                        </a:rPr>
                        <a:t>NO</a:t>
                      </a:r>
                    </a:p>
                  </a:txBody>
                  <a:tcPr marL="3161" marR="3161" marT="316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6273264"/>
                  </a:ext>
                </a:extLst>
              </a:tr>
              <a:tr h="101103">
                <a:tc>
                  <a:txBody>
                    <a:bodyPr/>
                    <a:lstStyle/>
                    <a:p>
                      <a:pPr algn="ctr"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600" b="1" i="0" u="none" strike="noStrike" dirty="0">
                        <a:solidFill>
                          <a:srgbClr val="000000"/>
                        </a:solidFill>
                        <a:effectLst/>
                        <a:latin typeface="Calibri" panose="020F0502020204030204" pitchFamily="34" charset="0"/>
                      </a:endParaRP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500" b="0" i="0" u="none" strike="noStrike" dirty="0">
                        <a:solidFill>
                          <a:srgbClr val="000000"/>
                        </a:solidFill>
                        <a:effectLst/>
                        <a:latin typeface="Calibri" panose="020F0502020204030204" pitchFamily="34" charset="0"/>
                      </a:endParaRP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600" b="1" i="0" u="none" strike="noStrike" dirty="0">
                        <a:solidFill>
                          <a:srgbClr val="000000"/>
                        </a:solidFill>
                        <a:effectLst/>
                        <a:latin typeface="Calibri" panose="020F0502020204030204" pitchFamily="34" charset="0"/>
                      </a:endParaRPr>
                    </a:p>
                  </a:txBody>
                  <a:tcPr marL="3161" marR="3161" marT="316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87858255"/>
                  </a:ext>
                </a:extLst>
              </a:tr>
              <a:tr h="166254">
                <a:tc>
                  <a:txBody>
                    <a:bodyPr/>
                    <a:lstStyle/>
                    <a:p>
                      <a:pPr algn="ctr" fontAlgn="ctr"/>
                      <a:r>
                        <a:rPr lang="en-US" sz="900" b="1" i="0" u="none" strike="noStrike" dirty="0">
                          <a:solidFill>
                            <a:srgbClr val="000000"/>
                          </a:solidFill>
                          <a:effectLst/>
                          <a:latin typeface="Calibri" panose="020F0502020204030204" pitchFamily="34" charset="0"/>
                        </a:rPr>
                        <a:t>If yes, provide the amount of the award each employee will receive. (completed by committee</a:t>
                      </a:r>
                      <a:r>
                        <a:rPr lang="en-US" sz="500" b="1" i="0" u="none" strike="noStrike" dirty="0">
                          <a:solidFill>
                            <a:srgbClr val="000000"/>
                          </a:solidFill>
                          <a:effectLst/>
                          <a:latin typeface="Calibri" panose="020F0502020204030204" pitchFamily="34" charset="0"/>
                        </a:rPr>
                        <a:t>)</a:t>
                      </a:r>
                    </a:p>
                  </a:txBody>
                  <a:tcPr marL="3161" marR="3161" marT="316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alibri" panose="020F0502020204030204" pitchFamily="34" charset="0"/>
                        </a:rPr>
                        <a:t>$ </a:t>
                      </a:r>
                    </a:p>
                  </a:txBody>
                  <a:tcPr marL="3161" marR="3161" marT="316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07195387"/>
                  </a:ext>
                </a:extLst>
              </a:tr>
              <a:tr h="113173">
                <a:tc>
                  <a:txBody>
                    <a:bodyPr/>
                    <a:lstStyle/>
                    <a:p>
                      <a:pPr algn="l" fontAlgn="b"/>
                      <a:r>
                        <a:rPr lang="en-US" sz="500" b="1"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1576423"/>
                  </a:ext>
                </a:extLst>
              </a:tr>
              <a:tr h="113173">
                <a:tc gridSpan="6">
                  <a:txBody>
                    <a:bodyPr/>
                    <a:lstStyle/>
                    <a:p>
                      <a:pPr algn="l" fontAlgn="ctr"/>
                      <a:r>
                        <a:rPr lang="en-US" sz="900" b="1" i="0" u="none" strike="noStrike" dirty="0">
                          <a:solidFill>
                            <a:srgbClr val="000000"/>
                          </a:solidFill>
                          <a:effectLst/>
                          <a:latin typeface="Calibri" panose="020F0502020204030204" pitchFamily="34" charset="0"/>
                        </a:rPr>
                        <a:t>If no, list the amount of award each employee will receive by their name on the list below: (completed by committee)</a:t>
                      </a:r>
                    </a:p>
                  </a:txBody>
                  <a:tcPr marL="3161" marR="3161" marT="31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8783602"/>
                  </a:ext>
                </a:extLst>
              </a:tr>
              <a:tr h="330987">
                <a:tc>
                  <a:txBody>
                    <a:bodyPr/>
                    <a:lstStyle/>
                    <a:p>
                      <a:pPr algn="ctr" fontAlgn="b"/>
                      <a:r>
                        <a:rPr lang="en-US" sz="1100" b="1" i="0" u="none" strike="noStrike" dirty="0">
                          <a:solidFill>
                            <a:srgbClr val="000000"/>
                          </a:solidFill>
                          <a:effectLst/>
                          <a:latin typeface="Calibri" panose="020F0502020204030204" pitchFamily="34" charset="0"/>
                        </a:rPr>
                        <a:t>Employee Name  (completed by district)</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100" b="1" i="0" u="none" strike="noStrike" dirty="0">
                          <a:solidFill>
                            <a:srgbClr val="000000"/>
                          </a:solidFill>
                          <a:effectLst/>
                          <a:latin typeface="Calibri" panose="020F0502020204030204" pitchFamily="34" charset="0"/>
                        </a:rPr>
                        <a:t>Position (completed by district)</a:t>
                      </a:r>
                    </a:p>
                  </a:txBody>
                  <a:tcPr marL="3161" marR="3161" marT="31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500" b="1" i="0" u="none" strike="noStrike" dirty="0">
                          <a:solidFill>
                            <a:srgbClr val="000000"/>
                          </a:solidFill>
                          <a:effectLst/>
                          <a:latin typeface="Calibri" panose="020F0502020204030204" pitchFamily="34" charset="0"/>
                        </a:rPr>
                        <a:t>Amount              (completed by committee)</a:t>
                      </a:r>
                    </a:p>
                  </a:txBody>
                  <a:tcPr marL="3161" marR="3161" marT="316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639313544"/>
                  </a:ext>
                </a:extLst>
              </a:tr>
              <a:tr h="137230">
                <a:tc>
                  <a:txBody>
                    <a:bodyPr/>
                    <a:lstStyle/>
                    <a:p>
                      <a:pPr algn="l" fontAlgn="b"/>
                      <a:r>
                        <a:rPr lang="en-US" sz="500" b="0"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Bob Jones</a:t>
                      </a:r>
                      <a:endParaRPr lang="en-US" sz="500" b="0" i="0" u="none" strike="noStrike" dirty="0">
                        <a:solidFill>
                          <a:srgbClr val="000000"/>
                        </a:solidFill>
                        <a:effectLst/>
                        <a:latin typeface="Calibri" panose="020F0502020204030204" pitchFamily="34" charset="0"/>
                      </a:endParaRP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8561430"/>
                  </a:ext>
                </a:extLst>
              </a:tr>
              <a:tr h="84816">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1575627"/>
                  </a:ext>
                </a:extLst>
              </a:tr>
              <a:tr h="137230">
                <a:tc>
                  <a:txBody>
                    <a:bodyPr/>
                    <a:lstStyle/>
                    <a:p>
                      <a:pPr algn="l" fontAlgn="b"/>
                      <a:r>
                        <a:rPr lang="en-US" sz="500" b="0"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Kay Smith</a:t>
                      </a:r>
                      <a:endParaRPr lang="en-US" sz="500" b="0" i="0" u="none" strike="noStrike" dirty="0">
                        <a:solidFill>
                          <a:srgbClr val="000000"/>
                        </a:solidFill>
                        <a:effectLst/>
                        <a:latin typeface="Calibri" panose="020F0502020204030204" pitchFamily="34" charset="0"/>
                      </a:endParaRP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0525830"/>
                  </a:ext>
                </a:extLst>
              </a:tr>
              <a:tr h="84816">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0162350"/>
                  </a:ext>
                </a:extLst>
              </a:tr>
              <a:tr h="137230">
                <a:tc>
                  <a:txBody>
                    <a:bodyPr/>
                    <a:lstStyle/>
                    <a:p>
                      <a:pPr algn="l" fontAlgn="b"/>
                      <a:r>
                        <a:rPr lang="en-US" sz="500" b="0"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John Clark</a:t>
                      </a:r>
                      <a:endParaRPr lang="en-US" sz="500" b="0" i="0" u="none" strike="noStrike" dirty="0">
                        <a:solidFill>
                          <a:srgbClr val="000000"/>
                        </a:solidFill>
                        <a:effectLst/>
                        <a:latin typeface="Calibri" panose="020F0502020204030204" pitchFamily="34" charset="0"/>
                      </a:endParaRP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9516337"/>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dirty="0">
                          <a:solidFill>
                            <a:srgbClr val="000000"/>
                          </a:solidFill>
                          <a:effectLst/>
                          <a:latin typeface="Calibri" panose="020F0502020204030204" pitchFamily="34" charset="0"/>
                        </a:rPr>
                        <a:t>Total</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dirty="0">
                          <a:solidFill>
                            <a:srgbClr val="000000"/>
                          </a:solidFill>
                          <a:effectLst/>
                          <a:latin typeface="Calibri" panose="020F0502020204030204" pitchFamily="34" charset="0"/>
                        </a:rPr>
                        <a:t>$</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6011708"/>
                  </a:ext>
                </a:extLst>
              </a:tr>
              <a:tr h="84816">
                <a:tc>
                  <a:txBody>
                    <a:bodyPr/>
                    <a:lstStyle/>
                    <a:p>
                      <a:pPr algn="l" fontAlgn="b"/>
                      <a:r>
                        <a:rPr lang="en-US" sz="500" b="0" i="0" u="none" strike="noStrike" dirty="0">
                          <a:solidFill>
                            <a:srgbClr val="000000"/>
                          </a:solidFill>
                          <a:effectLst/>
                          <a:latin typeface="Calibri" panose="020F0502020204030204" pitchFamily="34" charset="0"/>
                        </a:rPr>
                        <a:t>*This section may be expanded or reduced.</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1347999"/>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3161" marR="3161" marT="3161" marB="0" anchor="b">
                    <a:lnL>
                      <a:noFill/>
                    </a:lnL>
                    <a:lnR>
                      <a:noFill/>
                    </a:lnR>
                    <a:lnT>
                      <a:noFill/>
                    </a:lnT>
                    <a:lnB>
                      <a:noFill/>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67749686"/>
                  </a:ext>
                </a:extLst>
              </a:tr>
              <a:tr h="84816">
                <a:tc>
                  <a:txBody>
                    <a:bodyPr/>
                    <a:lstStyle/>
                    <a:p>
                      <a:pPr algn="ctr" fontAlgn="b"/>
                      <a:r>
                        <a:rPr lang="en-US" sz="500" b="1" i="0" u="none" strike="noStrike" dirty="0">
                          <a:solidFill>
                            <a:srgbClr val="000000"/>
                          </a:solidFill>
                          <a:effectLst/>
                          <a:latin typeface="Calibri" panose="020F0502020204030204" pitchFamily="34" charset="0"/>
                        </a:rPr>
                        <a:t>Committee Member's Name* (completed by committee)</a:t>
                      </a:r>
                    </a:p>
                  </a:txBody>
                  <a:tcPr marL="3161" marR="3161" marT="316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3">
                  <a:txBody>
                    <a:bodyPr/>
                    <a:lstStyle/>
                    <a:p>
                      <a:pPr algn="ctr" fontAlgn="b"/>
                      <a:r>
                        <a:rPr lang="en-US" sz="500" b="1" i="0" u="none" strike="noStrike" dirty="0">
                          <a:solidFill>
                            <a:srgbClr val="000000"/>
                          </a:solidFill>
                          <a:effectLst/>
                          <a:latin typeface="Calibri" panose="020F0502020204030204" pitchFamily="34" charset="0"/>
                        </a:rPr>
                        <a:t>Signature</a:t>
                      </a:r>
                    </a:p>
                  </a:txBody>
                  <a:tcPr marL="3161" marR="3161" marT="316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500" b="1" i="0" u="none" strike="noStrike" dirty="0">
                          <a:solidFill>
                            <a:srgbClr val="000000"/>
                          </a:solidFill>
                          <a:effectLst/>
                          <a:latin typeface="Calibri" panose="020F0502020204030204" pitchFamily="34" charset="0"/>
                        </a:rPr>
                        <a:t>Date</a:t>
                      </a:r>
                    </a:p>
                  </a:txBody>
                  <a:tcPr marL="3161" marR="3161" marT="316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974449841"/>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677217"/>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454356"/>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9101096"/>
                  </a:ext>
                </a:extLst>
              </a:tr>
              <a:tr h="77613">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6833"/>
                  </a:ext>
                </a:extLst>
              </a:tr>
              <a:tr h="84816">
                <a:tc>
                  <a:txBody>
                    <a:bodyPr/>
                    <a:lstStyle/>
                    <a:p>
                      <a:pPr algn="l" fontAlgn="b"/>
                      <a:r>
                        <a:rPr lang="en-US" sz="500" b="0" i="0" u="none" strike="noStrike" dirty="0">
                          <a:solidFill>
                            <a:srgbClr val="000000"/>
                          </a:solidFill>
                          <a:effectLst/>
                          <a:latin typeface="Calibri" panose="020F0502020204030204" pitchFamily="34" charset="0"/>
                        </a:rPr>
                        <a:t>*This section may be expanded or reduced.</a:t>
                      </a:r>
                    </a:p>
                  </a:txBody>
                  <a:tcPr marL="3161" marR="3161" marT="3161"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3161" marR="3161" marT="3161"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2426479"/>
                  </a:ext>
                </a:extLst>
              </a:tr>
            </a:tbl>
          </a:graphicData>
        </a:graphic>
      </p:graphicFrame>
      <p:sp>
        <p:nvSpPr>
          <p:cNvPr id="3" name="TextBox 2">
            <a:extLst>
              <a:ext uri="{FF2B5EF4-FFF2-40B4-BE49-F238E27FC236}">
                <a16:creationId xmlns:a16="http://schemas.microsoft.com/office/drawing/2014/main" id="{5F9E473E-C1A5-4CA2-8518-28429E7663D2}"/>
              </a:ext>
            </a:extLst>
          </p:cNvPr>
          <p:cNvSpPr txBox="1"/>
          <p:nvPr/>
        </p:nvSpPr>
        <p:spPr>
          <a:xfrm>
            <a:off x="77972" y="815163"/>
            <a:ext cx="1410586" cy="1384995"/>
          </a:xfrm>
          <a:prstGeom prst="rect">
            <a:avLst/>
          </a:prstGeom>
          <a:noFill/>
          <a:ln>
            <a:solidFill>
              <a:srgbClr val="00B05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B050"/>
                </a:solidFill>
                <a:effectLst/>
                <a:uLnTx/>
                <a:uFillTx/>
                <a:latin typeface="Arial"/>
                <a:cs typeface="Arial"/>
                <a:sym typeface="Arial"/>
              </a:rPr>
              <a:t>Example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B050"/>
                </a:solidFill>
                <a:effectLst/>
                <a:uLnTx/>
                <a:uFillTx/>
                <a:latin typeface="Arial"/>
                <a:cs typeface="Arial"/>
                <a:sym typeface="Arial"/>
              </a:rPr>
              <a:t>Committee decides to distribute various award amounts</a:t>
            </a:r>
          </a:p>
        </p:txBody>
      </p:sp>
      <p:sp>
        <p:nvSpPr>
          <p:cNvPr id="5" name="Rectangle 4">
            <a:extLst>
              <a:ext uri="{FF2B5EF4-FFF2-40B4-BE49-F238E27FC236}">
                <a16:creationId xmlns:a16="http://schemas.microsoft.com/office/drawing/2014/main" id="{18ADA01F-2968-4D67-B7F5-7B93A11BD98A}"/>
              </a:ext>
            </a:extLst>
          </p:cNvPr>
          <p:cNvSpPr/>
          <p:nvPr/>
        </p:nvSpPr>
        <p:spPr>
          <a:xfrm>
            <a:off x="4394708" y="2067557"/>
            <a:ext cx="354584" cy="276999"/>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w="0"/>
                <a:solidFill>
                  <a:srgbClr val="00B050"/>
                </a:solidFill>
                <a:effectLst>
                  <a:outerShdw blurRad="38100" dist="19050" dir="2700000" algn="tl" rotWithShape="0">
                    <a:srgbClr val="000000">
                      <a:alpha val="40000"/>
                    </a:srgbClr>
                  </a:outerShdw>
                </a:effectLst>
                <a:uLnTx/>
                <a:uFillTx/>
                <a:latin typeface="Arial"/>
                <a:cs typeface="Arial"/>
                <a:sym typeface="Arial"/>
              </a:rPr>
              <a:t>25</a:t>
            </a:r>
          </a:p>
        </p:txBody>
      </p:sp>
      <p:sp>
        <p:nvSpPr>
          <p:cNvPr id="6" name="Oval 5">
            <a:extLst>
              <a:ext uri="{FF2B5EF4-FFF2-40B4-BE49-F238E27FC236}">
                <a16:creationId xmlns:a16="http://schemas.microsoft.com/office/drawing/2014/main" id="{0652D66B-EDB8-42C7-933D-3A43F5AB0572}"/>
              </a:ext>
            </a:extLst>
          </p:cNvPr>
          <p:cNvSpPr/>
          <p:nvPr/>
        </p:nvSpPr>
        <p:spPr>
          <a:xfrm>
            <a:off x="5252066" y="2445490"/>
            <a:ext cx="283618" cy="19138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70C0"/>
              </a:solidFill>
              <a:effectLst/>
              <a:uLnTx/>
              <a:uFillTx/>
              <a:latin typeface="Arial" panose="020B0604020202020204"/>
              <a:ea typeface="+mn-ea"/>
              <a:cs typeface="+mn-cs"/>
              <a:sym typeface="Arial"/>
            </a:endParaRPr>
          </a:p>
        </p:txBody>
      </p:sp>
      <p:sp>
        <p:nvSpPr>
          <p:cNvPr id="9" name="Rectangle 8">
            <a:extLst>
              <a:ext uri="{FF2B5EF4-FFF2-40B4-BE49-F238E27FC236}">
                <a16:creationId xmlns:a16="http://schemas.microsoft.com/office/drawing/2014/main" id="{091B2C65-6C14-48AF-ACEA-2341CDBC2A76}"/>
              </a:ext>
            </a:extLst>
          </p:cNvPr>
          <p:cNvSpPr/>
          <p:nvPr/>
        </p:nvSpPr>
        <p:spPr>
          <a:xfrm>
            <a:off x="5553819" y="3766775"/>
            <a:ext cx="697627" cy="230832"/>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w="0"/>
                <a:solidFill>
                  <a:srgbClr val="00B050"/>
                </a:solidFill>
                <a:effectLst>
                  <a:outerShdw blurRad="38100" dist="19050" dir="2700000" algn="tl" rotWithShape="0">
                    <a:srgbClr val="000000">
                      <a:alpha val="40000"/>
                    </a:srgbClr>
                  </a:outerShdw>
                </a:effectLst>
                <a:uLnTx/>
                <a:uFillTx/>
                <a:latin typeface="Arial"/>
                <a:cs typeface="Arial"/>
                <a:sym typeface="Arial"/>
              </a:rPr>
              <a:t>$4,000.00</a:t>
            </a:r>
          </a:p>
        </p:txBody>
      </p:sp>
      <p:sp>
        <p:nvSpPr>
          <p:cNvPr id="10" name="TextBox 9">
            <a:extLst>
              <a:ext uri="{FF2B5EF4-FFF2-40B4-BE49-F238E27FC236}">
                <a16:creationId xmlns:a16="http://schemas.microsoft.com/office/drawing/2014/main" id="{B8CC22FE-D549-4A58-8ECB-39FC2C913085}"/>
              </a:ext>
            </a:extLst>
          </p:cNvPr>
          <p:cNvSpPr txBox="1"/>
          <p:nvPr/>
        </p:nvSpPr>
        <p:spPr>
          <a:xfrm>
            <a:off x="1977656" y="4708065"/>
            <a:ext cx="4125432" cy="307777"/>
          </a:xfrm>
          <a:prstGeom prst="rect">
            <a:avLst/>
          </a:prstGeom>
          <a:solidFill>
            <a:schemeClr val="bg1"/>
          </a:solidFill>
          <a:ln>
            <a:solidFill>
              <a:srgbClr val="00B05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B050"/>
                </a:solidFill>
                <a:effectLst/>
                <a:uLnTx/>
                <a:uFillTx/>
                <a:latin typeface="Arial"/>
                <a:cs typeface="Arial"/>
                <a:sym typeface="Arial"/>
              </a:rPr>
              <a:t>Print names                               Sign &amp; date form</a:t>
            </a:r>
          </a:p>
        </p:txBody>
      </p:sp>
      <p:sp>
        <p:nvSpPr>
          <p:cNvPr id="11" name="Rectangle 10">
            <a:extLst>
              <a:ext uri="{FF2B5EF4-FFF2-40B4-BE49-F238E27FC236}">
                <a16:creationId xmlns:a16="http://schemas.microsoft.com/office/drawing/2014/main" id="{D9469BED-087E-411F-9DE4-D1B834EAD183}"/>
              </a:ext>
            </a:extLst>
          </p:cNvPr>
          <p:cNvSpPr/>
          <p:nvPr/>
        </p:nvSpPr>
        <p:spPr>
          <a:xfrm>
            <a:off x="5640903" y="3981609"/>
            <a:ext cx="601447" cy="230832"/>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w="0"/>
                <a:solidFill>
                  <a:srgbClr val="00B050"/>
                </a:solidFill>
                <a:effectLst>
                  <a:outerShdw blurRad="38100" dist="19050" dir="2700000" algn="tl" rotWithShape="0">
                    <a:srgbClr val="000000">
                      <a:alpha val="40000"/>
                    </a:srgbClr>
                  </a:outerShdw>
                </a:effectLst>
                <a:uLnTx/>
                <a:uFillTx/>
                <a:latin typeface="Arial"/>
                <a:cs typeface="Arial"/>
                <a:sym typeface="Arial"/>
              </a:rPr>
              <a:t>$400.00</a:t>
            </a:r>
          </a:p>
        </p:txBody>
      </p:sp>
      <p:sp>
        <p:nvSpPr>
          <p:cNvPr id="12" name="Rectangle 11">
            <a:extLst>
              <a:ext uri="{FF2B5EF4-FFF2-40B4-BE49-F238E27FC236}">
                <a16:creationId xmlns:a16="http://schemas.microsoft.com/office/drawing/2014/main" id="{994B0416-5B5A-4970-BC6B-FB3088228A8C}"/>
              </a:ext>
            </a:extLst>
          </p:cNvPr>
          <p:cNvSpPr/>
          <p:nvPr/>
        </p:nvSpPr>
        <p:spPr>
          <a:xfrm>
            <a:off x="5549272" y="4196542"/>
            <a:ext cx="697627" cy="230832"/>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w="0"/>
                <a:solidFill>
                  <a:srgbClr val="00B050"/>
                </a:solidFill>
                <a:effectLst>
                  <a:outerShdw blurRad="38100" dist="19050" dir="2700000" algn="tl" rotWithShape="0">
                    <a:srgbClr val="000000">
                      <a:alpha val="40000"/>
                    </a:srgbClr>
                  </a:outerShdw>
                </a:effectLst>
                <a:uLnTx/>
                <a:uFillTx/>
                <a:latin typeface="Arial"/>
                <a:cs typeface="Arial"/>
                <a:sym typeface="Arial"/>
              </a:rPr>
              <a:t>$1,400.00</a:t>
            </a:r>
          </a:p>
        </p:txBody>
      </p:sp>
      <p:sp>
        <p:nvSpPr>
          <p:cNvPr id="13" name="TextBox 12">
            <a:extLst>
              <a:ext uri="{FF2B5EF4-FFF2-40B4-BE49-F238E27FC236}">
                <a16:creationId xmlns:a16="http://schemas.microsoft.com/office/drawing/2014/main" id="{710DC723-8EA2-42CF-A021-C5A31696A6A8}"/>
              </a:ext>
            </a:extLst>
          </p:cNvPr>
          <p:cNvSpPr txBox="1"/>
          <p:nvPr/>
        </p:nvSpPr>
        <p:spPr>
          <a:xfrm>
            <a:off x="6849858" y="3323070"/>
            <a:ext cx="1653322" cy="1384995"/>
          </a:xfrm>
          <a:prstGeom prst="rect">
            <a:avLst/>
          </a:prstGeom>
          <a:noFill/>
          <a:ln>
            <a:solidFill>
              <a:srgbClr val="00B05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B050"/>
                </a:solidFill>
                <a:effectLst/>
                <a:uLnTx/>
                <a:uFillTx/>
                <a:latin typeface="Arial"/>
                <a:cs typeface="Arial"/>
                <a:sym typeface="Arial"/>
              </a:rPr>
              <a:t>Committee must complete the amount for every name on the list.  Even if the amount is $0.</a:t>
            </a:r>
          </a:p>
        </p:txBody>
      </p:sp>
      <p:sp>
        <p:nvSpPr>
          <p:cNvPr id="14" name="TextBox 13">
            <a:extLst>
              <a:ext uri="{FF2B5EF4-FFF2-40B4-BE49-F238E27FC236}">
                <a16:creationId xmlns:a16="http://schemas.microsoft.com/office/drawing/2014/main" id="{B3F82238-7B2C-416A-974D-02537E7A8C4D}"/>
              </a:ext>
            </a:extLst>
          </p:cNvPr>
          <p:cNvSpPr txBox="1"/>
          <p:nvPr/>
        </p:nvSpPr>
        <p:spPr>
          <a:xfrm>
            <a:off x="6827760" y="1863529"/>
            <a:ext cx="2011439" cy="738664"/>
          </a:xfrm>
          <a:prstGeom prst="rect">
            <a:avLst/>
          </a:prstGeom>
          <a:noFill/>
          <a:ln>
            <a:solidFill>
              <a:srgbClr val="00B05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B050"/>
                </a:solidFill>
                <a:effectLst/>
                <a:uLnTx/>
                <a:uFillTx/>
                <a:latin typeface="Arial"/>
                <a:cs typeface="Arial"/>
                <a:sym typeface="Arial"/>
              </a:rPr>
              <a:t>Number may be all or less than number of names on the list.</a:t>
            </a:r>
          </a:p>
        </p:txBody>
      </p:sp>
      <p:cxnSp>
        <p:nvCxnSpPr>
          <p:cNvPr id="15" name="Straight Arrow Connector 14">
            <a:extLst>
              <a:ext uri="{FF2B5EF4-FFF2-40B4-BE49-F238E27FC236}">
                <a16:creationId xmlns:a16="http://schemas.microsoft.com/office/drawing/2014/main" id="{7FBEB36E-4AB5-49A4-BFC9-AD7B6296995C}"/>
              </a:ext>
            </a:extLst>
          </p:cNvPr>
          <p:cNvCxnSpPr/>
          <p:nvPr/>
        </p:nvCxnSpPr>
        <p:spPr>
          <a:xfrm flipH="1">
            <a:off x="5640903" y="2200158"/>
            <a:ext cx="912297" cy="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A48FB27-837F-4AC7-A8D0-EF25885C3168}"/>
              </a:ext>
            </a:extLst>
          </p:cNvPr>
          <p:cNvCxnSpPr>
            <a:cxnSpLocks/>
          </p:cNvCxnSpPr>
          <p:nvPr/>
        </p:nvCxnSpPr>
        <p:spPr>
          <a:xfrm flipH="1">
            <a:off x="6371612" y="4105526"/>
            <a:ext cx="392045" cy="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8D63034-B0FC-4883-A3A3-D040B1C80DB5}"/>
              </a:ext>
            </a:extLst>
          </p:cNvPr>
          <p:cNvCxnSpPr>
            <a:cxnSpLocks/>
          </p:cNvCxnSpPr>
          <p:nvPr/>
        </p:nvCxnSpPr>
        <p:spPr>
          <a:xfrm>
            <a:off x="4749292" y="2785730"/>
            <a:ext cx="347248" cy="31897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85D7A17-5F42-4EA8-8075-F514EF10F858}"/>
              </a:ext>
            </a:extLst>
          </p:cNvPr>
          <p:cNvCxnSpPr>
            <a:cxnSpLocks/>
          </p:cNvCxnSpPr>
          <p:nvPr/>
        </p:nvCxnSpPr>
        <p:spPr>
          <a:xfrm flipH="1">
            <a:off x="4784527" y="2771554"/>
            <a:ext cx="255100" cy="34024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58A77A33-2165-4874-A35B-A1E779831F19}"/>
              </a:ext>
            </a:extLst>
          </p:cNvPr>
          <p:cNvSpPr/>
          <p:nvPr/>
        </p:nvSpPr>
        <p:spPr>
          <a:xfrm>
            <a:off x="4398292" y="2041967"/>
            <a:ext cx="354584" cy="276999"/>
          </a:xfrm>
          <a:prstGeom prst="rect">
            <a:avLst/>
          </a:prstGeom>
          <a:solidFill>
            <a:schemeClr val="bg1"/>
          </a:solid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n w="0"/>
                <a:solidFill>
                  <a:schemeClr val="tx1"/>
                </a:solidFill>
                <a:effectLst>
                  <a:outerShdw blurRad="38100" dist="19050" dir="2700000" algn="tl" rotWithShape="0">
                    <a:srgbClr val="000000">
                      <a:alpha val="40000"/>
                    </a:srgbClr>
                  </a:outerShdw>
                </a:effectLst>
              </a:rPr>
              <a:t>1</a:t>
            </a:r>
            <a:r>
              <a:rPr kumimoji="0" lang="en-US" sz="1200" b="0" i="0" u="none" strike="noStrike" kern="0" cap="none" spc="0" normalizeH="0" baseline="0" noProof="0" dirty="0">
                <a:ln w="0"/>
                <a:solidFill>
                  <a:schemeClr val="tx1"/>
                </a:solidFill>
                <a:effectLst>
                  <a:outerShdw blurRad="38100" dist="19050" dir="2700000" algn="tl" rotWithShape="0">
                    <a:srgbClr val="000000">
                      <a:alpha val="40000"/>
                    </a:srgbClr>
                  </a:outerShdw>
                </a:effectLst>
                <a:uLnTx/>
                <a:uFillTx/>
                <a:sym typeface="Arial"/>
              </a:rPr>
              <a:t>5</a:t>
            </a:r>
          </a:p>
        </p:txBody>
      </p:sp>
      <p:sp>
        <p:nvSpPr>
          <p:cNvPr id="27" name="TextBox 26">
            <a:extLst>
              <a:ext uri="{FF2B5EF4-FFF2-40B4-BE49-F238E27FC236}">
                <a16:creationId xmlns:a16="http://schemas.microsoft.com/office/drawing/2014/main" id="{352CF95F-B792-4236-9C2D-6B29EE2CC8CF}"/>
              </a:ext>
            </a:extLst>
          </p:cNvPr>
          <p:cNvSpPr txBox="1"/>
          <p:nvPr/>
        </p:nvSpPr>
        <p:spPr>
          <a:xfrm>
            <a:off x="6846160" y="3323069"/>
            <a:ext cx="1653322" cy="1384995"/>
          </a:xfrm>
          <a:prstGeom prst="rect">
            <a:avLst/>
          </a:prstGeom>
          <a:solidFill>
            <a:schemeClr val="bg1"/>
          </a:solidFill>
          <a:ln>
            <a:solidFill>
              <a:srgbClr val="00B05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chemeClr val="tx1"/>
                </a:solidFill>
                <a:effectLst/>
                <a:uLnTx/>
                <a:uFillTx/>
                <a:latin typeface="Arial"/>
                <a:cs typeface="Arial"/>
                <a:sym typeface="Arial"/>
              </a:rPr>
              <a:t>Committee must complete the amount for 15 names, and $0 for the remaining 10 names.</a:t>
            </a:r>
          </a:p>
        </p:txBody>
      </p:sp>
      <p:sp>
        <p:nvSpPr>
          <p:cNvPr id="28" name="Rectangle 27">
            <a:extLst>
              <a:ext uri="{FF2B5EF4-FFF2-40B4-BE49-F238E27FC236}">
                <a16:creationId xmlns:a16="http://schemas.microsoft.com/office/drawing/2014/main" id="{B553AAF6-61DE-44CD-A8FA-33393BAF645C}"/>
              </a:ext>
            </a:extLst>
          </p:cNvPr>
          <p:cNvSpPr/>
          <p:nvPr/>
        </p:nvSpPr>
        <p:spPr>
          <a:xfrm>
            <a:off x="5698882" y="3958744"/>
            <a:ext cx="476215" cy="230832"/>
          </a:xfrm>
          <a:prstGeom prst="rect">
            <a:avLst/>
          </a:prstGeom>
          <a:solidFill>
            <a:schemeClr val="bg1"/>
          </a:solid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w="0"/>
                <a:solidFill>
                  <a:schemeClr val="tx1"/>
                </a:solidFill>
                <a:effectLst>
                  <a:outerShdw blurRad="38100" dist="19050" dir="2700000" algn="tl" rotWithShape="0">
                    <a:srgbClr val="000000">
                      <a:alpha val="40000"/>
                    </a:srgbClr>
                  </a:outerShdw>
                </a:effectLst>
                <a:uLnTx/>
                <a:uFillTx/>
                <a:latin typeface="Arial"/>
                <a:cs typeface="Arial"/>
                <a:sym typeface="Arial"/>
              </a:rPr>
              <a:t>$0</a:t>
            </a:r>
          </a:p>
        </p:txBody>
      </p:sp>
    </p:spTree>
    <p:extLst>
      <p:ext uri="{BB962C8B-B14F-4D97-AF65-F5344CB8AC3E}">
        <p14:creationId xmlns:p14="http://schemas.microsoft.com/office/powerpoint/2010/main" val="222943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1+#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heel(1)">
                                      <p:cBhvr>
                                        <p:cTn id="32" dur="2000"/>
                                        <p:tgtEl>
                                          <p:spTgt spid="6"/>
                                        </p:tgtEl>
                                      </p:cBhvr>
                                    </p:animEffect>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childTnLst>
                          </p:cTn>
                        </p:par>
                        <p:par>
                          <p:cTn id="37" fill="hold">
                            <p:stCondLst>
                              <p:cond delay="2500"/>
                            </p:stCondLst>
                            <p:childTnLst>
                              <p:par>
                                <p:cTn id="38" presetID="22" presetClass="entr" presetSubtype="2" fill="hold"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right)">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nodeType="click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additive="base">
                                        <p:cTn id="50" dur="500" fill="hold"/>
                                        <p:tgtEl>
                                          <p:spTgt spid="18"/>
                                        </p:tgtEl>
                                        <p:attrNameLst>
                                          <p:attrName>ppt_x</p:attrName>
                                        </p:attrNameLst>
                                      </p:cBhvr>
                                      <p:tavLst>
                                        <p:tav tm="0">
                                          <p:val>
                                            <p:strVal val="1+#ppt_w/2"/>
                                          </p:val>
                                        </p:tav>
                                        <p:tav tm="100000">
                                          <p:val>
                                            <p:strVal val="#ppt_x"/>
                                          </p:val>
                                        </p:tav>
                                      </p:tavLst>
                                    </p:anim>
                                    <p:anim calcmode="lin" valueType="num">
                                      <p:cBhvr additive="base">
                                        <p:cTn id="51"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left)">
                                      <p:cBhvr>
                                        <p:cTn id="56" dur="500"/>
                                        <p:tgtEl>
                                          <p:spTgt spid="9"/>
                                        </p:tgtEl>
                                      </p:cBhvr>
                                    </p:animEffect>
                                  </p:childTnLst>
                                </p:cTn>
                              </p:par>
                            </p:childTnLst>
                          </p:cTn>
                        </p:par>
                        <p:par>
                          <p:cTn id="57" fill="hold">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left)">
                                      <p:cBhvr>
                                        <p:cTn id="60" dur="500"/>
                                        <p:tgtEl>
                                          <p:spTgt spid="11"/>
                                        </p:tgtEl>
                                      </p:cBhvr>
                                    </p:animEffect>
                                  </p:childTnLst>
                                </p:cTn>
                              </p:par>
                            </p:childTnLst>
                          </p:cTn>
                        </p:par>
                        <p:par>
                          <p:cTn id="61" fill="hold">
                            <p:stCondLst>
                              <p:cond delay="1000"/>
                            </p:stCondLst>
                            <p:childTnLst>
                              <p:par>
                                <p:cTn id="62" presetID="22" presetClass="entr" presetSubtype="8" fill="hold" grpId="0" nodeType="after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wipe(left)">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500"/>
                                        <p:tgtEl>
                                          <p:spTgt spid="10"/>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500"/>
                                        <p:tgtEl>
                                          <p:spTgt spid="26"/>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500"/>
                                        <p:tgtEl>
                                          <p:spTgt spid="27"/>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P spid="9" grpId="0"/>
      <p:bldP spid="10" grpId="0" animBg="1"/>
      <p:bldP spid="11" grpId="0"/>
      <p:bldP spid="12" grpId="0"/>
      <p:bldP spid="13" grpId="0" animBg="1"/>
      <p:bldP spid="14" grpId="0" animBg="1"/>
      <p:bldP spid="26" grpId="0" animBg="1"/>
      <p:bldP spid="27" grpId="0" animBg="1"/>
      <p:bldP spid="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383707-347A-490D-BD6A-8639E764E375}"/>
              </a:ext>
            </a:extLst>
          </p:cNvPr>
          <p:cNvSpPr>
            <a:spLocks noGrp="1"/>
          </p:cNvSpPr>
          <p:nvPr>
            <p:ph type="body" sz="quarter" idx="13"/>
          </p:nvPr>
        </p:nvSpPr>
        <p:spPr/>
        <p:txBody>
          <a:bodyPr/>
          <a:lstStyle/>
          <a:p>
            <a:r>
              <a:rPr lang="en-US" dirty="0"/>
              <a:t>Questions</a:t>
            </a:r>
          </a:p>
        </p:txBody>
      </p:sp>
      <p:sp>
        <p:nvSpPr>
          <p:cNvPr id="4" name="Slide Number Placeholder 3">
            <a:extLst>
              <a:ext uri="{FF2B5EF4-FFF2-40B4-BE49-F238E27FC236}">
                <a16:creationId xmlns:a16="http://schemas.microsoft.com/office/drawing/2014/main" id="{D0762DE8-EC7C-48DA-92AC-F8A1ED5B87F4}"/>
              </a:ext>
            </a:extLst>
          </p:cNvPr>
          <p:cNvSpPr>
            <a:spLocks noGrp="1"/>
          </p:cNvSpPr>
          <p:nvPr>
            <p:ph type="sldNum" idx="12"/>
          </p:nvPr>
        </p:nvSpPr>
        <p:spPr/>
        <p:txBody>
          <a:bodyPr/>
          <a:lstStyle/>
          <a:p>
            <a:fld id="{00000000-1234-1234-1234-123412341234}" type="slidenum">
              <a:rPr lang="en" smtClean="0"/>
              <a:pPr/>
              <a:t>17</a:t>
            </a:fld>
            <a:endParaRPr lang="en" dirty="0"/>
          </a:p>
        </p:txBody>
      </p:sp>
      <p:sp>
        <p:nvSpPr>
          <p:cNvPr id="5" name="TextBox 4">
            <a:extLst>
              <a:ext uri="{FF2B5EF4-FFF2-40B4-BE49-F238E27FC236}">
                <a16:creationId xmlns:a16="http://schemas.microsoft.com/office/drawing/2014/main" id="{A635F427-1259-4CBB-BBEB-4D06C8AD340E}"/>
              </a:ext>
            </a:extLst>
          </p:cNvPr>
          <p:cNvSpPr txBox="1"/>
          <p:nvPr/>
        </p:nvSpPr>
        <p:spPr>
          <a:xfrm>
            <a:off x="482010" y="1152293"/>
            <a:ext cx="7215962" cy="3754874"/>
          </a:xfrm>
          <a:prstGeom prst="rect">
            <a:avLst/>
          </a:prstGeom>
          <a:noFill/>
        </p:spPr>
        <p:txBody>
          <a:bodyPr wrap="square" rtlCol="0">
            <a:spAutoFit/>
          </a:bodyPr>
          <a:lstStyle/>
          <a:p>
            <a:r>
              <a:rPr lang="en-US" dirty="0"/>
              <a:t>Common questions:</a:t>
            </a:r>
          </a:p>
          <a:p>
            <a:pPr marL="342900" indent="-342900">
              <a:buAutoNum type="arabicPeriod"/>
            </a:pPr>
            <a:r>
              <a:rPr lang="en-US" dirty="0"/>
              <a:t>Can re-employed retirees receive the payment? Yes, but the district must pay the employer share of PERS cost with local funds. It does affect their PERS limitation on annual earnings, and as such, their contract for the current year.  Recommendation: speak with them individually before placing them on the eligibility list.</a:t>
            </a:r>
          </a:p>
          <a:p>
            <a:pPr marL="342900" indent="-342900">
              <a:buAutoNum type="arabicPeriod"/>
            </a:pPr>
            <a:r>
              <a:rPr lang="en-US" dirty="0"/>
              <a:t>Can centralized employees  or employees serving multiple locations be included? Yes.  District decides how to include them.</a:t>
            </a:r>
          </a:p>
          <a:p>
            <a:pPr marL="342900" indent="-342900">
              <a:buAutoNum type="arabicPeriod"/>
            </a:pPr>
            <a:r>
              <a:rPr lang="en-US" dirty="0"/>
              <a:t>Can part-time staff be included? District decision.</a:t>
            </a:r>
          </a:p>
          <a:p>
            <a:pPr marL="342900" indent="-342900">
              <a:buAutoNum type="arabicPeriod"/>
            </a:pPr>
            <a:r>
              <a:rPr lang="en-US" dirty="0"/>
              <a:t>Can a principal receive the award if they were a teacher during 2016-2017?  </a:t>
            </a:r>
          </a:p>
          <a:p>
            <a:pPr marL="342900" indent="-342900">
              <a:buAutoNum type="arabicPeriod"/>
            </a:pPr>
            <a:r>
              <a:rPr lang="en-US" dirty="0"/>
              <a:t>Do new employees receive the award? They are eligible.</a:t>
            </a:r>
          </a:p>
          <a:p>
            <a:pPr marL="342900" indent="-342900">
              <a:buAutoNum type="arabicPeriod"/>
            </a:pPr>
            <a:r>
              <a:rPr lang="en-US" dirty="0"/>
              <a:t>Can this payment be made on a separate payroll? Yes.</a:t>
            </a:r>
          </a:p>
          <a:p>
            <a:pPr marL="342900" indent="-342900">
              <a:buAutoNum type="arabicPeriod"/>
            </a:pPr>
            <a:r>
              <a:rPr lang="en-US" dirty="0"/>
              <a:t>What if employee receiving award leaves employment before payment is made?</a:t>
            </a:r>
          </a:p>
          <a:p>
            <a:r>
              <a:rPr lang="en-US" dirty="0"/>
              <a:t>       Use best judgement.</a:t>
            </a:r>
          </a:p>
          <a:p>
            <a:pPr marL="342900" indent="-342900">
              <a:buAutoNum type="arabicPeriod" startAt="8"/>
            </a:pPr>
            <a:r>
              <a:rPr lang="en-US" dirty="0"/>
              <a:t>Must the award forms be approved by the Board? Not necessarily.  Either the award</a:t>
            </a:r>
          </a:p>
          <a:p>
            <a:r>
              <a:rPr lang="en-US" dirty="0"/>
              <a:t>       forms, a summary list, or the supplement forms should be approved.</a:t>
            </a:r>
          </a:p>
          <a:p>
            <a:pPr marL="342900" indent="-342900">
              <a:buAutoNum type="arabicPeriod"/>
            </a:pPr>
            <a:endParaRPr lang="en-US" dirty="0"/>
          </a:p>
          <a:p>
            <a:pPr marL="342900" indent="-342900">
              <a:buAutoNum type="arabicPeriod"/>
            </a:pPr>
            <a:endParaRPr lang="en-US" dirty="0"/>
          </a:p>
        </p:txBody>
      </p:sp>
      <p:sp>
        <p:nvSpPr>
          <p:cNvPr id="6" name="TextBox 5">
            <a:extLst>
              <a:ext uri="{FF2B5EF4-FFF2-40B4-BE49-F238E27FC236}">
                <a16:creationId xmlns:a16="http://schemas.microsoft.com/office/drawing/2014/main" id="{B91F2B18-1DAE-483B-A831-7B4D5326BDD2}"/>
              </a:ext>
            </a:extLst>
          </p:cNvPr>
          <p:cNvSpPr txBox="1"/>
          <p:nvPr/>
        </p:nvSpPr>
        <p:spPr>
          <a:xfrm>
            <a:off x="311700" y="685529"/>
            <a:ext cx="7215962" cy="307777"/>
          </a:xfrm>
          <a:prstGeom prst="rect">
            <a:avLst/>
          </a:prstGeom>
          <a:noFill/>
        </p:spPr>
        <p:txBody>
          <a:bodyPr wrap="square" rtlCol="0">
            <a:spAutoFit/>
          </a:bodyPr>
          <a:lstStyle/>
          <a:p>
            <a:r>
              <a:rPr lang="en-US" dirty="0"/>
              <a:t>Please indicate on the screen if you have a question and I will unmute your microphone.</a:t>
            </a:r>
          </a:p>
        </p:txBody>
      </p:sp>
    </p:spTree>
    <p:extLst>
      <p:ext uri="{BB962C8B-B14F-4D97-AF65-F5344CB8AC3E}">
        <p14:creationId xmlns:p14="http://schemas.microsoft.com/office/powerpoint/2010/main" val="374581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left)">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ipe(left)">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wipe(left)">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wipe(left)">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wipe(left)">
                                      <p:cBhvr>
                                        <p:cTn id="31" dur="500"/>
                                        <p:tgtEl>
                                          <p:spTgt spid="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wipe(left)">
                                      <p:cBhvr>
                                        <p:cTn id="36" dur="500"/>
                                        <p:tgtEl>
                                          <p:spTgt spid="5">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Effect transition="in" filter="wipe(left)">
                                      <p:cBhvr>
                                        <p:cTn id="41" dur="500"/>
                                        <p:tgtEl>
                                          <p:spTgt spid="5">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5">
                                            <p:txEl>
                                              <p:pRg st="7" end="7"/>
                                            </p:txEl>
                                          </p:spTgt>
                                        </p:tgtEl>
                                        <p:attrNameLst>
                                          <p:attrName>style.visibility</p:attrName>
                                        </p:attrNameLst>
                                      </p:cBhvr>
                                      <p:to>
                                        <p:strVal val="visible"/>
                                      </p:to>
                                    </p:set>
                                    <p:animEffect transition="in" filter="wipe(left)">
                                      <p:cBhvr>
                                        <p:cTn id="46" dur="500"/>
                                        <p:tgtEl>
                                          <p:spTgt spid="5">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Effect transition="in" filter="wipe(left)">
                                      <p:cBhvr>
                                        <p:cTn id="51" dur="500"/>
                                        <p:tgtEl>
                                          <p:spTgt spid="5">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wipe(left)">
                                      <p:cBhvr>
                                        <p:cTn id="56" dur="500"/>
                                        <p:tgtEl>
                                          <p:spTgt spid="5">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animEffect transition="in" filter="wipe(left)">
                                      <p:cBhvr>
                                        <p:cTn id="61"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a:xfrm>
            <a:off x="8481083" y="4887306"/>
            <a:ext cx="548700" cy="233671"/>
          </a:xfrm>
        </p:spPr>
        <p:txBody>
          <a:bodyPr/>
          <a:lstStyle/>
          <a:p>
            <a:fld id="{00000000-1234-1234-1234-123412341234}" type="slidenum">
              <a:rPr lang="en" smtClean="0"/>
              <a:pPr/>
              <a:t>2</a:t>
            </a:fld>
            <a:endParaRPr lang="en" dirty="0"/>
          </a:p>
        </p:txBody>
      </p:sp>
    </p:spTree>
    <p:extLst>
      <p:ext uri="{BB962C8B-B14F-4D97-AF65-F5344CB8AC3E}">
        <p14:creationId xmlns:p14="http://schemas.microsoft.com/office/powerpoint/2010/main" val="622321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11700" y="42041"/>
            <a:ext cx="8255250" cy="439933"/>
          </a:xfrm>
        </p:spPr>
        <p:txBody>
          <a:bodyPr/>
          <a:lstStyle/>
          <a:p>
            <a:r>
              <a:rPr lang="en-US" sz="2400" dirty="0"/>
              <a:t>State Board of Education Goals  </a:t>
            </a:r>
            <a:r>
              <a:rPr lang="en-US" sz="1200" dirty="0"/>
              <a:t>FIVE-YEAR STRATEGIC PLAN FOR 2016-2020</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3</a:t>
            </a:fld>
            <a:endParaRPr lang="en" dirty="0"/>
          </a:p>
        </p:txBody>
      </p:sp>
      <p:sp>
        <p:nvSpPr>
          <p:cNvPr id="7" name="Text Placeholder 6"/>
          <p:cNvSpPr>
            <a:spLocks noGrp="1"/>
          </p:cNvSpPr>
          <p:nvPr>
            <p:ph type="body" sz="quarter" idx="14"/>
          </p:nvPr>
        </p:nvSpPr>
        <p:spPr>
          <a:xfrm>
            <a:off x="1019504" y="1008993"/>
            <a:ext cx="7461580" cy="3361396"/>
          </a:xfrm>
        </p:spPr>
        <p:txBody>
          <a:bodyPr/>
          <a:lstStyle/>
          <a:p>
            <a:pPr marL="457200" lvl="0">
              <a:spcBef>
                <a:spcPts val="500"/>
              </a:spcBef>
              <a:spcAft>
                <a:spcPts val="600"/>
              </a:spcAft>
              <a:buFont typeface="+mj-lt"/>
              <a:buAutoNum type="arabicPeriod"/>
            </a:pPr>
            <a:r>
              <a:rPr lang="en" sz="1800" dirty="0">
                <a:ea typeface="Open Sans"/>
                <a:cs typeface="Open Sans"/>
                <a:sym typeface="Open Sans"/>
              </a:rPr>
              <a:t>All Students Proficient and Showing Growth in All Assessed Areas</a:t>
            </a:r>
          </a:p>
          <a:p>
            <a:pPr marL="457200" lvl="0">
              <a:spcBef>
                <a:spcPts val="500"/>
              </a:spcBef>
              <a:spcAft>
                <a:spcPts val="600"/>
              </a:spcAft>
              <a:buFont typeface="+mj-lt"/>
              <a:buAutoNum type="arabicPeriod"/>
            </a:pPr>
            <a:r>
              <a:rPr lang="en" sz="1800" dirty="0">
                <a:ea typeface="Open Sans"/>
                <a:cs typeface="Open Sans"/>
                <a:sym typeface="Open Sans"/>
              </a:rPr>
              <a:t>Every Student Graduates from High School and is Ready for College and Career</a:t>
            </a:r>
          </a:p>
          <a:p>
            <a:pPr marL="457200" lvl="0">
              <a:spcBef>
                <a:spcPts val="500"/>
              </a:spcBef>
              <a:spcAft>
                <a:spcPts val="600"/>
              </a:spcAft>
              <a:buFont typeface="+mj-lt"/>
              <a:buAutoNum type="arabicPeriod"/>
            </a:pPr>
            <a:r>
              <a:rPr lang="en" sz="1800" dirty="0">
                <a:ea typeface="Open Sans"/>
                <a:cs typeface="Open Sans"/>
                <a:sym typeface="Open Sans"/>
              </a:rPr>
              <a:t>Every Child Has Access to a High-Quality Early Childhood Program</a:t>
            </a:r>
          </a:p>
          <a:p>
            <a:pPr marL="457200" lvl="0">
              <a:spcBef>
                <a:spcPts val="500"/>
              </a:spcBef>
              <a:spcAft>
                <a:spcPts val="600"/>
              </a:spcAft>
              <a:buFont typeface="+mj-lt"/>
              <a:buAutoNum type="arabicPeriod"/>
            </a:pPr>
            <a:r>
              <a:rPr lang="en" sz="1800" dirty="0">
                <a:ea typeface="Open Sans"/>
                <a:cs typeface="Open Sans"/>
                <a:sym typeface="Open Sans"/>
              </a:rPr>
              <a:t>Every School Has Effective Teachers and Leaders</a:t>
            </a:r>
          </a:p>
          <a:p>
            <a:pPr marL="457200" lvl="0">
              <a:spcBef>
                <a:spcPts val="500"/>
              </a:spcBef>
              <a:spcAft>
                <a:spcPts val="600"/>
              </a:spcAft>
              <a:buFont typeface="+mj-lt"/>
              <a:buAutoNum type="arabicPeriod"/>
            </a:pPr>
            <a:r>
              <a:rPr lang="en" sz="1800" dirty="0">
                <a:ea typeface="Open Sans"/>
                <a:cs typeface="Open Sans"/>
                <a:sym typeface="Open Sans"/>
              </a:rPr>
              <a:t>Every Community Effectively Uses a World-Class Data System to Improve Student Outcomes</a:t>
            </a:r>
            <a:endParaRPr lang="en-US" sz="1800" dirty="0">
              <a:ea typeface="Open Sans"/>
              <a:cs typeface="Open Sans"/>
              <a:sym typeface="Open Sans"/>
            </a:endParaRPr>
          </a:p>
          <a:p>
            <a:pPr marL="457200">
              <a:spcBef>
                <a:spcPts val="500"/>
              </a:spcBef>
              <a:spcAft>
                <a:spcPts val="600"/>
              </a:spcAft>
              <a:buFont typeface="+mj-lt"/>
              <a:buAutoNum type="arabicPeriod"/>
            </a:pPr>
            <a:r>
              <a:rPr lang="en-US" sz="1800" dirty="0"/>
              <a:t>Every School and District is Rated “C” or Higher </a:t>
            </a:r>
          </a:p>
          <a:p>
            <a:pPr>
              <a:tabLst/>
            </a:pPr>
            <a:endParaRPr lang="en-US" dirty="0"/>
          </a:p>
        </p:txBody>
      </p:sp>
    </p:spTree>
    <p:extLst>
      <p:ext uri="{BB962C8B-B14F-4D97-AF65-F5344CB8AC3E}">
        <p14:creationId xmlns:p14="http://schemas.microsoft.com/office/powerpoint/2010/main" val="684158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7">
                                            <p:txEl>
                                              <p:pRg st="3" end="3"/>
                                            </p:txEl>
                                          </p:spTgt>
                                        </p:tgtEl>
                                        <p:attrNameLst>
                                          <p:attrName>style.color</p:attrName>
                                        </p:attrNameLst>
                                      </p:cBhvr>
                                      <p:by>
                                        <p:hsl h="0" s="-12549" l="-25098"/>
                                      </p:by>
                                    </p:animClr>
                                    <p:animClr clrSpc="hsl" dir="cw">
                                      <p:cBhvr>
                                        <p:cTn id="7" dur="500" fill="hold"/>
                                        <p:tgtEl>
                                          <p:spTgt spid="7">
                                            <p:txEl>
                                              <p:pRg st="3" end="3"/>
                                            </p:txEl>
                                          </p:spTgt>
                                        </p:tgtEl>
                                        <p:attrNameLst>
                                          <p:attrName>fillcolor</p:attrName>
                                        </p:attrNameLst>
                                      </p:cBhvr>
                                      <p:by>
                                        <p:hsl h="0" s="-12549" l="-25098"/>
                                      </p:by>
                                    </p:animClr>
                                    <p:animClr clrSpc="hsl" dir="cw">
                                      <p:cBhvr>
                                        <p:cTn id="8" dur="500" fill="hold"/>
                                        <p:tgtEl>
                                          <p:spTgt spid="7">
                                            <p:txEl>
                                              <p:pRg st="3" end="3"/>
                                            </p:txEl>
                                          </p:spTgt>
                                        </p:tgtEl>
                                        <p:attrNameLst>
                                          <p:attrName>stroke.color</p:attrName>
                                        </p:attrNameLst>
                                      </p:cBhvr>
                                      <p:by>
                                        <p:hsl h="0" s="-12549" l="-25098"/>
                                      </p:by>
                                    </p:animClr>
                                    <p:set>
                                      <p:cBhvr>
                                        <p:cTn id="9" dur="500" fill="hold"/>
                                        <p:tgtEl>
                                          <p:spTgt spid="7">
                                            <p:txEl>
                                              <p:pRg st="3" end="3"/>
                                            </p:txEl>
                                          </p:spTgt>
                                        </p:tgtEl>
                                        <p:attrNameLst>
                                          <p:attrName>fill.type</p:attrName>
                                        </p:attrNameLst>
                                      </p:cBhvr>
                                      <p:to>
                                        <p:strVal val="solid"/>
                                      </p:to>
                                    </p:set>
                                  </p:childTnLst>
                                  <p:subTnLst>
                                    <p:animClr clrSpc="rgb" dir="cw">
                                      <p:cBhvr override="childStyle">
                                        <p:cTn dur="1" fill="hold" display="0" masterRel="nextClick" afterEffect="1"/>
                                        <p:tgtEl>
                                          <p:spTgt spid="7">
                                            <p:txEl>
                                              <p:pRg st="3" end="3"/>
                                            </p:txEl>
                                          </p:spTgt>
                                        </p:tgtEl>
                                        <p:attrNameLst>
                                          <p:attrName>ppt_c</p:attrName>
                                        </p:attrNameLst>
                                      </p:cBhvr>
                                      <p:to>
                                        <a:srgbClr val="CC0000"/>
                                      </p:to>
                                    </p:animClr>
                                  </p:subTnLst>
                                </p:cTn>
                              </p:par>
                            </p:childTnLst>
                          </p:cTn>
                        </p:par>
                      </p:childTnLst>
                    </p:cTn>
                  </p:par>
                  <p:par>
                    <p:cTn id="10" fill="hold">
                      <p:stCondLst>
                        <p:cond delay="indefinite"/>
                      </p:stCondLst>
                      <p:childTnLst>
                        <p:par>
                          <p:cTn id="11" fill="hold">
                            <p:stCondLst>
                              <p:cond delay="0"/>
                            </p:stCondLst>
                            <p:childTnLst>
                              <p:par>
                                <p:cTn id="12" presetID="24" presetClass="emph" presetSubtype="0" fill="hold" nodeType="clickEffect">
                                  <p:stCondLst>
                                    <p:cond delay="0"/>
                                  </p:stCondLst>
                                  <p:childTnLst>
                                    <p:animClr clrSpc="hsl" dir="cw">
                                      <p:cBhvr override="childStyle">
                                        <p:cTn id="13" dur="500" fill="hold"/>
                                        <p:tgtEl>
                                          <p:spTgt spid="7">
                                            <p:txEl>
                                              <p:pRg st="4" end="4"/>
                                            </p:txEl>
                                          </p:spTgt>
                                        </p:tgtEl>
                                        <p:attrNameLst>
                                          <p:attrName>style.color</p:attrName>
                                        </p:attrNameLst>
                                      </p:cBhvr>
                                      <p:by>
                                        <p:hsl h="0" s="-12549" l="-25098"/>
                                      </p:by>
                                    </p:animClr>
                                    <p:animClr clrSpc="hsl" dir="cw">
                                      <p:cBhvr>
                                        <p:cTn id="14" dur="500" fill="hold"/>
                                        <p:tgtEl>
                                          <p:spTgt spid="7">
                                            <p:txEl>
                                              <p:pRg st="4" end="4"/>
                                            </p:txEl>
                                          </p:spTgt>
                                        </p:tgtEl>
                                        <p:attrNameLst>
                                          <p:attrName>fillcolor</p:attrName>
                                        </p:attrNameLst>
                                      </p:cBhvr>
                                      <p:by>
                                        <p:hsl h="0" s="-12549" l="-25098"/>
                                      </p:by>
                                    </p:animClr>
                                    <p:animClr clrSpc="hsl" dir="cw">
                                      <p:cBhvr>
                                        <p:cTn id="15" dur="500" fill="hold"/>
                                        <p:tgtEl>
                                          <p:spTgt spid="7">
                                            <p:txEl>
                                              <p:pRg st="4" end="4"/>
                                            </p:txEl>
                                          </p:spTgt>
                                        </p:tgtEl>
                                        <p:attrNameLst>
                                          <p:attrName>stroke.color</p:attrName>
                                        </p:attrNameLst>
                                      </p:cBhvr>
                                      <p:by>
                                        <p:hsl h="0" s="-12549" l="-25098"/>
                                      </p:by>
                                    </p:animClr>
                                    <p:set>
                                      <p:cBhvr>
                                        <p:cTn id="16" dur="500" fill="hold"/>
                                        <p:tgtEl>
                                          <p:spTgt spid="7">
                                            <p:txEl>
                                              <p:pRg st="4" end="4"/>
                                            </p:txEl>
                                          </p:spTgt>
                                        </p:tgtEl>
                                        <p:attrNameLst>
                                          <p:attrName>fill.type</p:attrName>
                                        </p:attrNameLst>
                                      </p:cBhvr>
                                      <p:to>
                                        <p:strVal val="solid"/>
                                      </p:to>
                                    </p:set>
                                  </p:childTnLst>
                                  <p:subTnLst>
                                    <p:animClr clrSpc="rgb" dir="cw">
                                      <p:cBhvr override="childStyle">
                                        <p:cTn dur="1" fill="hold" display="0" masterRel="nextClick" afterEffect="1"/>
                                        <p:tgtEl>
                                          <p:spTgt spid="7">
                                            <p:txEl>
                                              <p:pRg st="4" end="4"/>
                                            </p:txEl>
                                          </p:spTgt>
                                        </p:tgtEl>
                                        <p:attrNameLst>
                                          <p:attrName>ppt_c</p:attrName>
                                        </p:attrNameLst>
                                      </p:cBhvr>
                                      <p:to>
                                        <a:srgbClr val="CC00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Statutory Reference</a:t>
            </a:r>
          </a:p>
        </p:txBody>
      </p:sp>
      <p:sp>
        <p:nvSpPr>
          <p:cNvPr id="3" name="Text Placeholder 2"/>
          <p:cNvSpPr>
            <a:spLocks noGrp="1"/>
          </p:cNvSpPr>
          <p:nvPr>
            <p:ph type="body" sz="quarter" idx="14"/>
          </p:nvPr>
        </p:nvSpPr>
        <p:spPr>
          <a:xfrm>
            <a:off x="272035" y="672465"/>
            <a:ext cx="8294915" cy="3793209"/>
          </a:xfrm>
        </p:spPr>
        <p:txBody>
          <a:bodyPr/>
          <a:lstStyle/>
          <a:p>
            <a:r>
              <a:rPr lang="en-US" dirty="0"/>
              <a:t>MS Code 37-19-10</a:t>
            </a:r>
          </a:p>
          <a:p>
            <a:r>
              <a:rPr lang="en-US" sz="1800" dirty="0"/>
              <a:t>Section 4 – </a:t>
            </a:r>
            <a:r>
              <a:rPr lang="en-US" dirty="0"/>
              <a:t>“</a:t>
            </a:r>
            <a:r>
              <a:rPr lang="en-US" sz="1800" dirty="0"/>
              <a:t>School recognition awards must be used for nonrecurring salary supplements to the teachers and staff employed in the school receiving the financial award. Any nonrecurring salary supplements paid to teachers and staff shall be prospective, shall be paid over the remainder of the year, and shall not be considered part of the local supplement. For contracted individuals, there shall be an amendment to the existing contract.”</a:t>
            </a:r>
          </a:p>
          <a:p>
            <a:r>
              <a:rPr lang="en-US" sz="1800" dirty="0"/>
              <a:t>Section 5 – “School recognition awards shall not be used for administrators.”</a:t>
            </a:r>
          </a:p>
        </p:txBody>
      </p:sp>
      <p:sp>
        <p:nvSpPr>
          <p:cNvPr id="4" name="Slide Number Placeholder 3"/>
          <p:cNvSpPr>
            <a:spLocks noGrp="1"/>
          </p:cNvSpPr>
          <p:nvPr>
            <p:ph type="sldNum" idx="12"/>
          </p:nvPr>
        </p:nvSpPr>
        <p:spPr/>
        <p:txBody>
          <a:bodyPr/>
          <a:lstStyle/>
          <a:p>
            <a:fld id="{00000000-1234-1234-1234-123412341234}" type="slidenum">
              <a:rPr lang="en" smtClean="0"/>
              <a:pPr/>
              <a:t>4</a:t>
            </a:fld>
            <a:endParaRPr lang="en" dirty="0"/>
          </a:p>
        </p:txBody>
      </p:sp>
    </p:spTree>
    <p:extLst>
      <p:ext uri="{BB962C8B-B14F-4D97-AF65-F5344CB8AC3E}">
        <p14:creationId xmlns:p14="http://schemas.microsoft.com/office/powerpoint/2010/main" val="289498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Funding for FY2019	</a:t>
            </a:r>
          </a:p>
        </p:txBody>
      </p:sp>
      <p:sp>
        <p:nvSpPr>
          <p:cNvPr id="3" name="Text Placeholder 2"/>
          <p:cNvSpPr>
            <a:spLocks noGrp="1"/>
          </p:cNvSpPr>
          <p:nvPr>
            <p:ph type="body" sz="quarter" idx="14"/>
          </p:nvPr>
        </p:nvSpPr>
        <p:spPr>
          <a:xfrm>
            <a:off x="311700" y="684692"/>
            <a:ext cx="8294915" cy="3830601"/>
          </a:xfrm>
        </p:spPr>
        <p:txBody>
          <a:bodyPr/>
          <a:lstStyle/>
          <a:p>
            <a:r>
              <a:rPr lang="en-US" dirty="0"/>
              <a:t>$25,251,494 was appropriated during the 2018 Legislative session to be dispersed during the FY2019 school year.  </a:t>
            </a:r>
          </a:p>
        </p:txBody>
      </p:sp>
      <p:sp>
        <p:nvSpPr>
          <p:cNvPr id="4" name="Slide Number Placeholder 3"/>
          <p:cNvSpPr>
            <a:spLocks noGrp="1"/>
          </p:cNvSpPr>
          <p:nvPr>
            <p:ph type="sldNum" idx="12"/>
          </p:nvPr>
        </p:nvSpPr>
        <p:spPr/>
        <p:txBody>
          <a:bodyPr/>
          <a:lstStyle/>
          <a:p>
            <a:fld id="{00000000-1234-1234-1234-123412341234}" type="slidenum">
              <a:rPr lang="en" smtClean="0"/>
              <a:pPr/>
              <a:t>5</a:t>
            </a:fld>
            <a:endParaRPr lang="en" dirty="0"/>
          </a:p>
        </p:txBody>
      </p:sp>
    </p:spTree>
    <p:extLst>
      <p:ext uri="{BB962C8B-B14F-4D97-AF65-F5344CB8AC3E}">
        <p14:creationId xmlns:p14="http://schemas.microsoft.com/office/powerpoint/2010/main" val="145444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School Eligibility	</a:t>
            </a:r>
          </a:p>
        </p:txBody>
      </p:sp>
      <p:sp>
        <p:nvSpPr>
          <p:cNvPr id="3" name="Text Placeholder 2"/>
          <p:cNvSpPr>
            <a:spLocks noGrp="1"/>
          </p:cNvSpPr>
          <p:nvPr>
            <p:ph type="body" sz="quarter" idx="14"/>
          </p:nvPr>
        </p:nvSpPr>
        <p:spPr>
          <a:xfrm>
            <a:off x="272035" y="727223"/>
            <a:ext cx="8294915" cy="3384034"/>
          </a:xfrm>
        </p:spPr>
        <p:txBody>
          <a:bodyPr/>
          <a:lstStyle/>
          <a:p>
            <a:pPr>
              <a:lnSpc>
                <a:spcPct val="100000"/>
              </a:lnSpc>
              <a:spcAft>
                <a:spcPts val="0"/>
              </a:spcAft>
            </a:pPr>
            <a:r>
              <a:rPr lang="en-US" sz="2200" dirty="0"/>
              <a:t>Based on the Accountability ratings from 2016-2017</a:t>
            </a:r>
          </a:p>
          <a:p>
            <a:pPr>
              <a:lnSpc>
                <a:spcPct val="100000"/>
              </a:lnSpc>
              <a:spcAft>
                <a:spcPts val="0"/>
              </a:spcAft>
            </a:pPr>
            <a:r>
              <a:rPr lang="en-US" sz="2200" dirty="0"/>
              <a:t>Schools that were an “A” receive $100 per ADA</a:t>
            </a:r>
          </a:p>
          <a:p>
            <a:pPr>
              <a:lnSpc>
                <a:spcPct val="100000"/>
              </a:lnSpc>
              <a:spcAft>
                <a:spcPts val="0"/>
              </a:spcAft>
            </a:pPr>
            <a:r>
              <a:rPr lang="en-US" sz="2200" dirty="0"/>
              <a:t>Schools that were a “B” receive $75 per ADA</a:t>
            </a:r>
          </a:p>
          <a:p>
            <a:pPr>
              <a:lnSpc>
                <a:spcPct val="100000"/>
              </a:lnSpc>
              <a:spcAft>
                <a:spcPts val="0"/>
              </a:spcAft>
            </a:pPr>
            <a:r>
              <a:rPr lang="en-US" sz="2200" dirty="0"/>
              <a:t>Schools that improved a letter grade receive $100 per ADA</a:t>
            </a:r>
          </a:p>
          <a:p>
            <a:pPr marL="0" indent="0">
              <a:lnSpc>
                <a:spcPct val="100000"/>
              </a:lnSpc>
              <a:spcAft>
                <a:spcPts val="0"/>
              </a:spcAft>
              <a:buNone/>
            </a:pPr>
            <a:endParaRPr lang="en-US" sz="1200" dirty="0"/>
          </a:p>
          <a:p>
            <a:pPr marL="342900" lvl="8" indent="-342900">
              <a:lnSpc>
                <a:spcPct val="100000"/>
              </a:lnSpc>
              <a:spcAft>
                <a:spcPts val="0"/>
              </a:spcAft>
              <a:buFont typeface="Wingdings" panose="05000000000000000000" pitchFamily="2" charset="2"/>
              <a:buChar char="q"/>
            </a:pPr>
            <a:r>
              <a:rPr lang="en-US" sz="2000" dirty="0">
                <a:solidFill>
                  <a:schemeClr val="accent3">
                    <a:lumMod val="50000"/>
                  </a:schemeClr>
                </a:solidFill>
              </a:rPr>
              <a:t>   	From “F” to “D”</a:t>
            </a:r>
          </a:p>
          <a:p>
            <a:pPr marL="171450" lvl="8" indent="-171450">
              <a:lnSpc>
                <a:spcPct val="100000"/>
              </a:lnSpc>
              <a:spcAft>
                <a:spcPts val="0"/>
              </a:spcAft>
              <a:buFont typeface="Wingdings" panose="05000000000000000000" pitchFamily="2" charset="2"/>
              <a:buChar char="q"/>
            </a:pPr>
            <a:r>
              <a:rPr lang="en-US" sz="2000" dirty="0">
                <a:solidFill>
                  <a:schemeClr val="accent3">
                    <a:lumMod val="50000"/>
                  </a:schemeClr>
                </a:solidFill>
              </a:rPr>
              <a:t> 	From “D” to “C”</a:t>
            </a:r>
          </a:p>
          <a:p>
            <a:pPr marL="171450" lvl="8" indent="-171450">
              <a:lnSpc>
                <a:spcPct val="100000"/>
              </a:lnSpc>
              <a:spcAft>
                <a:spcPts val="0"/>
              </a:spcAft>
              <a:buFont typeface="Wingdings" panose="05000000000000000000" pitchFamily="2" charset="2"/>
              <a:buChar char="q"/>
            </a:pPr>
            <a:r>
              <a:rPr lang="en-US" sz="2000" dirty="0">
                <a:solidFill>
                  <a:schemeClr val="accent3">
                    <a:lumMod val="50000"/>
                  </a:schemeClr>
                </a:solidFill>
              </a:rPr>
              <a:t> 	From “C” to “B”</a:t>
            </a:r>
          </a:p>
          <a:p>
            <a:pPr lvl="8">
              <a:lnSpc>
                <a:spcPct val="100000"/>
              </a:lnSpc>
              <a:spcAft>
                <a:spcPts val="0"/>
              </a:spcAft>
            </a:pPr>
            <a:endParaRPr lang="en-US" sz="2000" dirty="0">
              <a:solidFill>
                <a:schemeClr val="accent3">
                  <a:lumMod val="50000"/>
                </a:schemeClr>
              </a:solidFill>
            </a:endParaRPr>
          </a:p>
          <a:p>
            <a:pPr>
              <a:lnSpc>
                <a:spcPct val="100000"/>
              </a:lnSpc>
              <a:spcAft>
                <a:spcPts val="0"/>
              </a:spcAft>
            </a:pPr>
            <a:r>
              <a:rPr lang="en-US" sz="2200" dirty="0"/>
              <a:t>Schools cannot receive more than one award</a:t>
            </a:r>
          </a:p>
        </p:txBody>
      </p:sp>
      <p:sp>
        <p:nvSpPr>
          <p:cNvPr id="4" name="Slide Number Placeholder 3"/>
          <p:cNvSpPr>
            <a:spLocks noGrp="1"/>
          </p:cNvSpPr>
          <p:nvPr>
            <p:ph type="sldNum" idx="12"/>
          </p:nvPr>
        </p:nvSpPr>
        <p:spPr/>
        <p:txBody>
          <a:bodyPr/>
          <a:lstStyle/>
          <a:p>
            <a:fld id="{00000000-1234-1234-1234-123412341234}" type="slidenum">
              <a:rPr lang="en" smtClean="0"/>
              <a:pPr/>
              <a:t>6</a:t>
            </a:fld>
            <a:endParaRPr lang="en" dirty="0"/>
          </a:p>
        </p:txBody>
      </p:sp>
    </p:spTree>
    <p:extLst>
      <p:ext uri="{BB962C8B-B14F-4D97-AF65-F5344CB8AC3E}">
        <p14:creationId xmlns:p14="http://schemas.microsoft.com/office/powerpoint/2010/main" val="415897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charRg st="257" end="30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CCD0788-330B-48DC-B6BF-8F07F7F908E3}"/>
              </a:ext>
            </a:extLst>
          </p:cNvPr>
          <p:cNvSpPr>
            <a:spLocks noGrp="1"/>
          </p:cNvSpPr>
          <p:nvPr>
            <p:ph type="body" sz="quarter" idx="13"/>
          </p:nvPr>
        </p:nvSpPr>
        <p:spPr/>
        <p:txBody>
          <a:bodyPr/>
          <a:lstStyle/>
          <a:p>
            <a:r>
              <a:rPr lang="en-US" dirty="0"/>
              <a:t>Guidance</a:t>
            </a:r>
          </a:p>
        </p:txBody>
      </p:sp>
      <p:sp>
        <p:nvSpPr>
          <p:cNvPr id="3" name="Text Placeholder 2">
            <a:extLst>
              <a:ext uri="{FF2B5EF4-FFF2-40B4-BE49-F238E27FC236}">
                <a16:creationId xmlns:a16="http://schemas.microsoft.com/office/drawing/2014/main" id="{28E05E6C-A164-4347-83F7-1779BE217973}"/>
              </a:ext>
            </a:extLst>
          </p:cNvPr>
          <p:cNvSpPr>
            <a:spLocks noGrp="1"/>
          </p:cNvSpPr>
          <p:nvPr>
            <p:ph type="body" sz="quarter" idx="14"/>
          </p:nvPr>
        </p:nvSpPr>
        <p:spPr>
          <a:xfrm>
            <a:off x="186168" y="667636"/>
            <a:ext cx="8294915" cy="3880219"/>
          </a:xfrm>
        </p:spPr>
        <p:txBody>
          <a:bodyPr/>
          <a:lstStyle/>
          <a:p>
            <a:pPr>
              <a:lnSpc>
                <a:spcPct val="100000"/>
              </a:lnSpc>
              <a:spcAft>
                <a:spcPts val="600"/>
              </a:spcAft>
            </a:pPr>
            <a:r>
              <a:rPr lang="en-US" sz="2000" dirty="0"/>
              <a:t>The Legislature provided guidance on the implementation of the program.</a:t>
            </a:r>
          </a:p>
          <a:p>
            <a:pPr>
              <a:lnSpc>
                <a:spcPct val="100000"/>
              </a:lnSpc>
              <a:spcAft>
                <a:spcPts val="600"/>
              </a:spcAft>
            </a:pPr>
            <a:r>
              <a:rPr lang="en-US" sz="2000" dirty="0"/>
              <a:t>Code the revenue to Fund 2020 – School Recognition Program Fund; Revenue Function 3290.</a:t>
            </a:r>
          </a:p>
          <a:p>
            <a:pPr>
              <a:lnSpc>
                <a:spcPct val="100000"/>
              </a:lnSpc>
              <a:spcAft>
                <a:spcPts val="600"/>
              </a:spcAft>
            </a:pPr>
            <a:r>
              <a:rPr lang="en-US" sz="2000" dirty="0"/>
              <a:t>PERS should not be withheld according to 25-11-103(1)(k) Earned Compensation and PERS regulation Chapter 65-104(d).</a:t>
            </a:r>
          </a:p>
          <a:p>
            <a:pPr>
              <a:lnSpc>
                <a:spcPct val="100000"/>
              </a:lnSpc>
              <a:spcAft>
                <a:spcPts val="600"/>
              </a:spcAft>
            </a:pPr>
            <a:r>
              <a:rPr lang="en-US" sz="2000" dirty="0"/>
              <a:t>Worker’s Compensation amounts should be covered by the district.</a:t>
            </a:r>
          </a:p>
          <a:p>
            <a:pPr marL="0" indent="0">
              <a:lnSpc>
                <a:spcPct val="100000"/>
              </a:lnSpc>
              <a:spcAft>
                <a:spcPts val="0"/>
              </a:spcAft>
              <a:buNone/>
            </a:pPr>
            <a:endParaRPr lang="en-US" sz="2000" dirty="0"/>
          </a:p>
          <a:p>
            <a:pPr>
              <a:lnSpc>
                <a:spcPct val="100000"/>
              </a:lnSpc>
            </a:pPr>
            <a:endParaRPr lang="en-US" sz="2200" dirty="0"/>
          </a:p>
        </p:txBody>
      </p:sp>
      <p:sp>
        <p:nvSpPr>
          <p:cNvPr id="4" name="Slide Number Placeholder 3">
            <a:extLst>
              <a:ext uri="{FF2B5EF4-FFF2-40B4-BE49-F238E27FC236}">
                <a16:creationId xmlns:a16="http://schemas.microsoft.com/office/drawing/2014/main" id="{92FA6459-69E7-48F5-B238-4E46ABE636BD}"/>
              </a:ext>
            </a:extLst>
          </p:cNvPr>
          <p:cNvSpPr>
            <a:spLocks noGrp="1"/>
          </p:cNvSpPr>
          <p:nvPr>
            <p:ph type="sldNum" idx="12"/>
          </p:nvPr>
        </p:nvSpPr>
        <p:spPr/>
        <p:txBody>
          <a:bodyPr/>
          <a:lstStyle/>
          <a:p>
            <a:fld id="{00000000-1234-1234-1234-123412341234}" type="slidenum">
              <a:rPr lang="en" smtClean="0"/>
              <a:pPr/>
              <a:t>7</a:t>
            </a:fld>
            <a:endParaRPr lang="en" dirty="0"/>
          </a:p>
        </p:txBody>
      </p:sp>
    </p:spTree>
    <p:extLst>
      <p:ext uri="{BB962C8B-B14F-4D97-AF65-F5344CB8AC3E}">
        <p14:creationId xmlns:p14="http://schemas.microsoft.com/office/powerpoint/2010/main" val="285629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1902B78-86D4-4938-A770-D5E2A1F5CCC9}"/>
              </a:ext>
            </a:extLst>
          </p:cNvPr>
          <p:cNvSpPr>
            <a:spLocks noGrp="1"/>
          </p:cNvSpPr>
          <p:nvPr>
            <p:ph type="body" sz="quarter" idx="13"/>
          </p:nvPr>
        </p:nvSpPr>
        <p:spPr/>
        <p:txBody>
          <a:bodyPr/>
          <a:lstStyle/>
          <a:p>
            <a:r>
              <a:rPr lang="en-US" dirty="0"/>
              <a:t>MDE Responsibility</a:t>
            </a:r>
          </a:p>
        </p:txBody>
      </p:sp>
      <p:sp>
        <p:nvSpPr>
          <p:cNvPr id="4" name="Slide Number Placeholder 3">
            <a:extLst>
              <a:ext uri="{FF2B5EF4-FFF2-40B4-BE49-F238E27FC236}">
                <a16:creationId xmlns:a16="http://schemas.microsoft.com/office/drawing/2014/main" id="{142F4043-069F-4BC6-8E2C-49114DAAC1F3}"/>
              </a:ext>
            </a:extLst>
          </p:cNvPr>
          <p:cNvSpPr>
            <a:spLocks noGrp="1"/>
          </p:cNvSpPr>
          <p:nvPr>
            <p:ph type="sldNum" idx="12"/>
          </p:nvPr>
        </p:nvSpPr>
        <p:spPr/>
        <p:txBody>
          <a:bodyPr/>
          <a:lstStyle/>
          <a:p>
            <a:fld id="{00000000-1234-1234-1234-123412341234}" type="slidenum">
              <a:rPr lang="en" smtClean="0"/>
              <a:pPr/>
              <a:t>8</a:t>
            </a:fld>
            <a:endParaRPr lang="en" dirty="0"/>
          </a:p>
        </p:txBody>
      </p:sp>
      <p:sp>
        <p:nvSpPr>
          <p:cNvPr id="5" name="Text Placeholder 2">
            <a:extLst>
              <a:ext uri="{FF2B5EF4-FFF2-40B4-BE49-F238E27FC236}">
                <a16:creationId xmlns:a16="http://schemas.microsoft.com/office/drawing/2014/main" id="{27F3ED5C-38B2-4B99-8F2F-9254B53BC9E7}"/>
              </a:ext>
            </a:extLst>
          </p:cNvPr>
          <p:cNvSpPr txBox="1">
            <a:spLocks/>
          </p:cNvSpPr>
          <p:nvPr/>
        </p:nvSpPr>
        <p:spPr>
          <a:xfrm>
            <a:off x="272035" y="787605"/>
            <a:ext cx="8294915" cy="3217863"/>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342900" marR="0" lvl="0" indent="-342900" algn="l" defTabSz="457200" rtl="0" eaLnBrk="1" hangingPunct="1">
              <a:lnSpc>
                <a:spcPct val="115000"/>
              </a:lnSpc>
              <a:spcBef>
                <a:spcPts val="0"/>
              </a:spcBef>
              <a:spcAft>
                <a:spcPts val="1600"/>
              </a:spcAft>
              <a:buClr>
                <a:schemeClr val="dk2"/>
              </a:buClr>
              <a:buSzPct val="100000"/>
              <a:buFont typeface="Arial" charset="0"/>
              <a:buChar char="•"/>
              <a:tabLst>
                <a:tab pos="457200" algn="l"/>
              </a:tabLst>
              <a:defRPr sz="2400" b="0" i="0" u="none" strike="noStrike" cap="none">
                <a:solidFill>
                  <a:schemeClr val="accent3">
                    <a:lumMod val="50000"/>
                  </a:schemeClr>
                </a:solidFill>
                <a:latin typeface="Arial"/>
                <a:ea typeface="Arial"/>
                <a:cs typeface="Arial"/>
                <a:sym typeface="Arial"/>
              </a:defRPr>
            </a:lvl1pPr>
            <a:lvl2pPr marR="0" lvl="1" algn="l" rtl="0" eaLnBrk="1" hangingPunct="1">
              <a:lnSpc>
                <a:spcPct val="115000"/>
              </a:lnSpc>
              <a:spcBef>
                <a:spcPts val="0"/>
              </a:spcBef>
              <a:spcAft>
                <a:spcPts val="1600"/>
              </a:spcAft>
              <a:buClr>
                <a:schemeClr val="dk2"/>
              </a:buClr>
              <a:buNone/>
              <a:defRPr sz="1400" b="0" i="0" u="none" strike="noStrike" cap="none">
                <a:solidFill>
                  <a:schemeClr val="accent3">
                    <a:lumMod val="50000"/>
                  </a:schemeClr>
                </a:solidFill>
                <a:latin typeface="Arial"/>
                <a:ea typeface="Arial"/>
                <a:cs typeface="Arial"/>
                <a:sym typeface="Arial"/>
              </a:defRPr>
            </a:lvl2pPr>
            <a:lvl3pPr marR="0" lvl="2" algn="l" rtl="0" eaLnBrk="1" hangingPunct="1">
              <a:lnSpc>
                <a:spcPct val="115000"/>
              </a:lnSpc>
              <a:spcBef>
                <a:spcPts val="0"/>
              </a:spcBef>
              <a:spcAft>
                <a:spcPts val="1600"/>
              </a:spcAft>
              <a:buClr>
                <a:schemeClr val="dk2"/>
              </a:buClr>
              <a:buNone/>
              <a:defRPr sz="1400" b="0" i="0" u="none" strike="noStrike" cap="none">
                <a:solidFill>
                  <a:schemeClr val="accent3">
                    <a:lumMod val="50000"/>
                  </a:schemeClr>
                </a:solidFill>
                <a:latin typeface="Arial"/>
                <a:ea typeface="Arial"/>
                <a:cs typeface="Arial"/>
                <a:sym typeface="Arial"/>
              </a:defRPr>
            </a:lvl3pPr>
            <a:lvl4pPr marR="0" lvl="3" algn="l" rtl="0" eaLnBrk="1" hangingPunct="1">
              <a:lnSpc>
                <a:spcPct val="115000"/>
              </a:lnSpc>
              <a:spcBef>
                <a:spcPts val="0"/>
              </a:spcBef>
              <a:spcAft>
                <a:spcPts val="1600"/>
              </a:spcAft>
              <a:buClr>
                <a:schemeClr val="dk2"/>
              </a:buClr>
              <a:buNone/>
              <a:defRPr sz="1400" b="0" i="0" u="none" strike="noStrike" cap="none">
                <a:solidFill>
                  <a:schemeClr val="accent3">
                    <a:lumMod val="50000"/>
                  </a:schemeClr>
                </a:solidFill>
                <a:latin typeface="Arial"/>
                <a:ea typeface="Arial"/>
                <a:cs typeface="Arial"/>
                <a:sym typeface="Arial"/>
              </a:defRPr>
            </a:lvl4pPr>
            <a:lvl5pPr marR="0" lvl="4" algn="l" rtl="0" eaLnBrk="1" hangingPunct="1">
              <a:lnSpc>
                <a:spcPct val="115000"/>
              </a:lnSpc>
              <a:spcBef>
                <a:spcPts val="0"/>
              </a:spcBef>
              <a:spcAft>
                <a:spcPts val="1600"/>
              </a:spcAft>
              <a:buClr>
                <a:schemeClr val="dk2"/>
              </a:buClr>
              <a:buNone/>
              <a:defRPr sz="1400" b="0" i="0" u="none" strike="noStrike" cap="none">
                <a:solidFill>
                  <a:schemeClr val="accent3">
                    <a:lumMod val="50000"/>
                  </a:schemeClr>
                </a:solidFill>
                <a:latin typeface="Arial"/>
                <a:ea typeface="Arial"/>
                <a:cs typeface="Arial"/>
                <a:sym typeface="Arial"/>
              </a:defRPr>
            </a:lvl5pPr>
            <a:lvl6pPr marR="0" lvl="5" algn="l" rtl="0" eaLnBrk="1" hangingPunct="1">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6pPr>
            <a:lvl7pPr marR="0" lvl="6" algn="l" rtl="0" eaLnBrk="1" hangingPunct="1">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7pPr>
            <a:lvl8pPr marR="0" lvl="7" algn="l" rtl="0" eaLnBrk="1" hangingPunct="1">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8pPr>
            <a:lvl9pPr marR="0" lvl="8" algn="l" rtl="0" eaLnBrk="1" hangingPunct="1">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9pPr>
          </a:lstStyle>
          <a:p>
            <a:pPr>
              <a:lnSpc>
                <a:spcPct val="100000"/>
              </a:lnSpc>
              <a:spcAft>
                <a:spcPts val="600"/>
              </a:spcAft>
            </a:pPr>
            <a:r>
              <a:rPr lang="en-US" sz="1800" dirty="0"/>
              <a:t>MDE shall submit the calculation of the School Recognition Program to the Legislature, based on the Accountability results for each school.</a:t>
            </a:r>
          </a:p>
          <a:p>
            <a:pPr>
              <a:lnSpc>
                <a:spcPct val="100000"/>
              </a:lnSpc>
              <a:spcAft>
                <a:spcPts val="600"/>
              </a:spcAft>
            </a:pPr>
            <a:r>
              <a:rPr lang="en-US" sz="1800" dirty="0"/>
              <a:t>Upon appropriation of the program, MDE will notify districts of the eligible schools and the gross award amount.  </a:t>
            </a:r>
          </a:p>
          <a:p>
            <a:pPr>
              <a:lnSpc>
                <a:spcPct val="100000"/>
              </a:lnSpc>
              <a:spcAft>
                <a:spcPts val="600"/>
              </a:spcAft>
            </a:pPr>
            <a:r>
              <a:rPr lang="en-US" sz="1800" dirty="0"/>
              <a:t>MDE will provide guidance on the implementation of the program.</a:t>
            </a:r>
          </a:p>
          <a:p>
            <a:pPr>
              <a:lnSpc>
                <a:spcPct val="100000"/>
              </a:lnSpc>
              <a:spcAft>
                <a:spcPts val="600"/>
              </a:spcAft>
            </a:pPr>
            <a:r>
              <a:rPr lang="en-US" sz="1800" dirty="0"/>
              <a:t>Upon receipt of the signed district response forms, MDE will schedule payments to the districts in October or November via electronic deposit.</a:t>
            </a:r>
          </a:p>
          <a:p>
            <a:pPr marL="0" indent="0">
              <a:buFont typeface="Arial" charset="0"/>
              <a:buNone/>
            </a:pPr>
            <a:endParaRPr lang="en-US" dirty="0"/>
          </a:p>
        </p:txBody>
      </p:sp>
    </p:spTree>
    <p:extLst>
      <p:ext uri="{BB962C8B-B14F-4D97-AF65-F5344CB8AC3E}">
        <p14:creationId xmlns:p14="http://schemas.microsoft.com/office/powerpoint/2010/main" val="420595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DED0BE-7F18-4F62-A655-70FB45369036}"/>
              </a:ext>
            </a:extLst>
          </p:cNvPr>
          <p:cNvSpPr>
            <a:spLocks noGrp="1"/>
          </p:cNvSpPr>
          <p:nvPr>
            <p:ph type="body" sz="quarter" idx="13"/>
          </p:nvPr>
        </p:nvSpPr>
        <p:spPr/>
        <p:txBody>
          <a:bodyPr/>
          <a:lstStyle/>
          <a:p>
            <a:r>
              <a:rPr lang="en-US" dirty="0"/>
              <a:t>District Responsibility</a:t>
            </a:r>
          </a:p>
        </p:txBody>
      </p:sp>
      <p:sp>
        <p:nvSpPr>
          <p:cNvPr id="3" name="Text Placeholder 2">
            <a:extLst>
              <a:ext uri="{FF2B5EF4-FFF2-40B4-BE49-F238E27FC236}">
                <a16:creationId xmlns:a16="http://schemas.microsoft.com/office/drawing/2014/main" id="{F9EB4D8C-699B-4A7F-B831-02BF7D0214D0}"/>
              </a:ext>
            </a:extLst>
          </p:cNvPr>
          <p:cNvSpPr>
            <a:spLocks noGrp="1"/>
          </p:cNvSpPr>
          <p:nvPr>
            <p:ph type="body" sz="quarter" idx="14"/>
          </p:nvPr>
        </p:nvSpPr>
        <p:spPr>
          <a:xfrm>
            <a:off x="272035" y="663429"/>
            <a:ext cx="8294915" cy="4007808"/>
          </a:xfrm>
        </p:spPr>
        <p:txBody>
          <a:bodyPr/>
          <a:lstStyle/>
          <a:p>
            <a:pPr lvl="0">
              <a:lnSpc>
                <a:spcPct val="100000"/>
              </a:lnSpc>
              <a:spcAft>
                <a:spcPts val="600"/>
              </a:spcAft>
            </a:pPr>
            <a:r>
              <a:rPr lang="en-US" sz="1800" dirty="0"/>
              <a:t>Notify all eligible schools to form a teacher committee.  Administrators cannot be on the committee. (Suggest forming committee by August 30)</a:t>
            </a:r>
          </a:p>
          <a:p>
            <a:pPr>
              <a:lnSpc>
                <a:spcPct val="100000"/>
              </a:lnSpc>
              <a:spcAft>
                <a:spcPts val="600"/>
              </a:spcAft>
            </a:pPr>
            <a:r>
              <a:rPr lang="en-US" sz="1800" dirty="0"/>
              <a:t>Determine a deadline for the teacher committee to complete the response form and return it to the Superintendent/designee.  The response forms must be kept on file in the business office.  Do not send these forms to MDE.</a:t>
            </a:r>
          </a:p>
          <a:p>
            <a:pPr>
              <a:lnSpc>
                <a:spcPct val="100000"/>
              </a:lnSpc>
              <a:spcAft>
                <a:spcPts val="600"/>
              </a:spcAft>
            </a:pPr>
            <a:r>
              <a:rPr lang="en-US" sz="1800" dirty="0"/>
              <a:t>Determine the list of eligible staff at each eligible school.  Explain the list to the committee.</a:t>
            </a:r>
          </a:p>
          <a:p>
            <a:pPr>
              <a:lnSpc>
                <a:spcPct val="100000"/>
              </a:lnSpc>
              <a:spcAft>
                <a:spcPts val="600"/>
              </a:spcAft>
            </a:pPr>
            <a:r>
              <a:rPr lang="en-US" sz="1800" dirty="0"/>
              <a:t>Calculate the employer share of the FICA (7.65%) cost to arrive at the net award amount for each eligible school.   (Gross amount/1.0765)</a:t>
            </a:r>
          </a:p>
          <a:p>
            <a:pPr lvl="0">
              <a:lnSpc>
                <a:spcPct val="100000"/>
              </a:lnSpc>
              <a:spcAft>
                <a:spcPts val="0"/>
              </a:spcAft>
            </a:pPr>
            <a:r>
              <a:rPr lang="en-US" sz="1800" dirty="0"/>
              <a:t>Provide each teacher committee a “Teacher Committee Response Form” (Form A) containing:	</a:t>
            </a:r>
            <a:r>
              <a:rPr lang="en-US" sz="1200" dirty="0"/>
              <a:t>The school name</a:t>
            </a:r>
          </a:p>
          <a:p>
            <a:pPr lvl="2">
              <a:lnSpc>
                <a:spcPct val="100000"/>
              </a:lnSpc>
              <a:spcAft>
                <a:spcPts val="0"/>
              </a:spcAft>
            </a:pPr>
            <a:r>
              <a:rPr lang="en-US" sz="1200" dirty="0"/>
              <a:t>			The net amount of the award</a:t>
            </a:r>
          </a:p>
          <a:p>
            <a:pPr lvl="2">
              <a:lnSpc>
                <a:spcPct val="100000"/>
              </a:lnSpc>
              <a:spcAft>
                <a:spcPts val="0"/>
              </a:spcAft>
            </a:pPr>
            <a:r>
              <a:rPr lang="en-US" sz="1200" dirty="0"/>
              <a:t>			The number of certified staff at that location eligible to receive the award</a:t>
            </a:r>
          </a:p>
          <a:p>
            <a:pPr lvl="2">
              <a:lnSpc>
                <a:spcPct val="100000"/>
              </a:lnSpc>
              <a:spcAft>
                <a:spcPts val="0"/>
              </a:spcAft>
            </a:pPr>
            <a:r>
              <a:rPr lang="en-US" sz="1200" dirty="0"/>
              <a:t>			The names of the staff</a:t>
            </a:r>
          </a:p>
          <a:p>
            <a:pPr marL="0" indent="0">
              <a:buNone/>
            </a:pPr>
            <a:endParaRPr lang="en-US" dirty="0"/>
          </a:p>
        </p:txBody>
      </p:sp>
      <p:sp>
        <p:nvSpPr>
          <p:cNvPr id="4" name="Slide Number Placeholder 3">
            <a:extLst>
              <a:ext uri="{FF2B5EF4-FFF2-40B4-BE49-F238E27FC236}">
                <a16:creationId xmlns:a16="http://schemas.microsoft.com/office/drawing/2014/main" id="{C693E531-CEA6-4E3E-92A5-D796DEBE3C35}"/>
              </a:ext>
            </a:extLst>
          </p:cNvPr>
          <p:cNvSpPr>
            <a:spLocks noGrp="1"/>
          </p:cNvSpPr>
          <p:nvPr>
            <p:ph type="sldNum" idx="12"/>
          </p:nvPr>
        </p:nvSpPr>
        <p:spPr/>
        <p:txBody>
          <a:bodyPr/>
          <a:lstStyle/>
          <a:p>
            <a:fld id="{00000000-1234-1234-1234-123412341234}" type="slidenum">
              <a:rPr lang="en" smtClean="0"/>
              <a:pPr/>
              <a:t>9</a:t>
            </a:fld>
            <a:endParaRPr lang="en" dirty="0"/>
          </a:p>
        </p:txBody>
      </p:sp>
    </p:spTree>
    <p:extLst>
      <p:ext uri="{BB962C8B-B14F-4D97-AF65-F5344CB8AC3E}">
        <p14:creationId xmlns:p14="http://schemas.microsoft.com/office/powerpoint/2010/main" val="76877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MDE_blank template</Template>
  <TotalTime>3918</TotalTime>
  <Words>3357</Words>
  <Application>Microsoft Office PowerPoint</Application>
  <PresentationFormat>On-screen Show (16:9)</PresentationFormat>
  <Paragraphs>627</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Open Sans</vt:lpstr>
      <vt:lpstr>Wingdings</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Banks</dc:creator>
  <cp:lastModifiedBy>Donna Nester</cp:lastModifiedBy>
  <cp:revision>132</cp:revision>
  <cp:lastPrinted>2018-08-09T18:17:16Z</cp:lastPrinted>
  <dcterms:created xsi:type="dcterms:W3CDTF">2017-07-07T21:24:14Z</dcterms:created>
  <dcterms:modified xsi:type="dcterms:W3CDTF">2018-08-09T18:29:02Z</dcterms:modified>
</cp:coreProperties>
</file>