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  <p:sldMasterId id="2147483651" r:id="rId6"/>
    <p:sldMasterId id="2147483653" r:id="rId7"/>
    <p:sldMasterId id="2147483655" r:id="rId8"/>
    <p:sldMasterId id="2147483657" r:id="rId9"/>
    <p:sldMasterId id="2147483659" r:id="rId10"/>
  </p:sldMasterIdLst>
  <p:notesMasterIdLst>
    <p:notesMasterId r:id="rId24"/>
  </p:notesMasterIdLst>
  <p:handoutMasterIdLst>
    <p:handoutMasterId r:id="rId25"/>
  </p:handoutMasterIdLst>
  <p:sldIdLst>
    <p:sldId id="299" r:id="rId11"/>
    <p:sldId id="303" r:id="rId12"/>
    <p:sldId id="298" r:id="rId13"/>
    <p:sldId id="300" r:id="rId14"/>
    <p:sldId id="301" r:id="rId15"/>
    <p:sldId id="302" r:id="rId16"/>
    <p:sldId id="306" r:id="rId17"/>
    <p:sldId id="307" r:id="rId18"/>
    <p:sldId id="290" r:id="rId19"/>
    <p:sldId id="273" r:id="rId20"/>
    <p:sldId id="291" r:id="rId21"/>
    <p:sldId id="268" r:id="rId22"/>
    <p:sldId id="289" r:id="rId23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" userDrawn="1">
          <p15:clr>
            <a:srgbClr val="A4A3A4"/>
          </p15:clr>
        </p15:guide>
        <p15:guide id="2" pos="28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enette Smith" initials="Y" lastIdx="0" clrIdx="6"/>
  <p:cmAuthor id="1" name="Ashley Gardiner" initials="AG" lastIdx="4" clrIdx="0">
    <p:extLst/>
  </p:cmAuthor>
  <p:cmAuthor id="8" name="Rana Hood" initials="RH" lastIdx="1" clrIdx="7">
    <p:extLst/>
  </p:cmAuthor>
  <p:cmAuthor id="2" name="Beth Plewa" initials="BP" lastIdx="5" clrIdx="1">
    <p:extLst/>
  </p:cmAuthor>
  <p:cmAuthor id="3" name="Kate" initials="K" lastIdx="3" clrIdx="2">
    <p:extLst/>
  </p:cmAuthor>
  <p:cmAuthor id="4" name="Rich McKeon" initials="RM" lastIdx="9" clrIdx="3">
    <p:extLst/>
  </p:cmAuthor>
  <p:cmAuthor id="5" name="KBMathers" initials="K" lastIdx="3" clrIdx="4">
    <p:extLst/>
  </p:cmAuthor>
  <p:cmAuthor id="6" name="Kymyona Burk" initials="KB" lastIdx="2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B0"/>
    <a:srgbClr val="223264"/>
    <a:srgbClr val="99211D"/>
    <a:srgbClr val="DE8400"/>
    <a:srgbClr val="FF9900"/>
    <a:srgbClr val="3F1365"/>
    <a:srgbClr val="006B6E"/>
    <a:srgbClr val="4B056B"/>
    <a:srgbClr val="552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8" autoAdjust="0"/>
    <p:restoredTop sz="73552" autoAdjust="0"/>
  </p:normalViewPr>
  <p:slideViewPr>
    <p:cSldViewPr snapToGrid="0" showGuides="1">
      <p:cViewPr varScale="1">
        <p:scale>
          <a:sx n="166" d="100"/>
          <a:sy n="166" d="100"/>
        </p:scale>
        <p:origin x="5120" y="192"/>
      </p:cViewPr>
      <p:guideLst>
        <p:guide orient="horz" pos="769"/>
        <p:guide pos="284"/>
        <p:guide pos="2880"/>
      </p:guideLst>
    </p:cSldViewPr>
  </p:slideViewPr>
  <p:outlineViewPr>
    <p:cViewPr>
      <p:scale>
        <a:sx n="33" d="100"/>
        <a:sy n="33" d="100"/>
      </p:scale>
      <p:origin x="0" y="2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5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E2BBB4-9BFA-4386-A797-329BD218BF3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923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90030"/>
            <a:ext cx="5563870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4F9B83-B56D-42D4-9FDF-9F376365F2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263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300" baseline="0" dirty="0" smtClean="0">
              <a:latin typeface="Calibri" charset="0"/>
            </a:endParaRPr>
          </a:p>
          <a:p>
            <a:endParaRPr lang="en-US" sz="1300" baseline="0" dirty="0" smtClean="0">
              <a:latin typeface="Calibri" charset="0"/>
            </a:endParaRPr>
          </a:p>
        </p:txBody>
      </p:sp>
      <p:sp>
        <p:nvSpPr>
          <p:cNvPr id="24064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F6FA8E-6181-7342-A065-A66B15D66A43}" type="slidenum">
              <a:rPr lang="en-US" sz="1200">
                <a:solidFill>
                  <a:srgbClr val="000000"/>
                </a:solidFill>
              </a:rPr>
              <a:pPr/>
              <a:t>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0644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0645" name="Header Placeholder 2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7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21212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290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35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21212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350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21212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048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300" dirty="0" smtClean="0">
              <a:latin typeface="Calibri" charset="0"/>
            </a:endParaRPr>
          </a:p>
        </p:txBody>
      </p:sp>
      <p:sp>
        <p:nvSpPr>
          <p:cNvPr id="24064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F6FA8E-6181-7342-A065-A66B15D66A43}" type="slidenum">
              <a:rPr lang="en-US" sz="1200">
                <a:solidFill>
                  <a:srgbClr val="000000"/>
                </a:solidFill>
              </a:rPr>
              <a:pPr/>
              <a:t>2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0644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0645" name="Header Placeholder 2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80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0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 smtClean="0">
              <a:solidFill>
                <a:srgbClr val="FF0000"/>
              </a:solidFill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pitchFamily="-110" charset="-128"/>
                <a:cs typeface="Arial" charset="0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493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 smtClean="0"/>
          </a:p>
          <a:p>
            <a:endParaRPr lang="en-US" i="0" dirty="0" smtClean="0"/>
          </a:p>
          <a:p>
            <a:endParaRPr lang="en-US" i="0" dirty="0" smtClean="0"/>
          </a:p>
          <a:p>
            <a:endParaRPr lang="en-US" i="0" dirty="0" smtClean="0"/>
          </a:p>
          <a:p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1952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10" charset="-128"/>
                <a:cs typeface="Arial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195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195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21212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70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4.xml"/><Relationship Id="rId3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5.xml"/><Relationship Id="rId3" Type="http://schemas.openxmlformats.org/officeDocument/2006/relationships/image" Target="../media/image1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3B81-77B2-4E4C-91B3-7C1684CE544E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F3AD-C00E-4953-AFDF-5E0068086E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68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6096C-F4C4-4B58-9D1F-6822B070B405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B0E1F-7154-4381-8560-0724F75DC1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017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7628" y="77788"/>
            <a:ext cx="1094797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1" y="77788"/>
            <a:ext cx="7224958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E8E8-A0CF-4138-81DF-3067B543690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6CADE-64FB-4CFF-BCFE-B125A46B76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36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42F6B-C22F-4CF5-BACD-D0326FBFC26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D467F-34CC-40BA-8294-F877B96FB2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3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ED5D-CC8E-4F8B-9F00-F21DD00A877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49198-B1E6-4BEA-9097-DB217FB2E7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43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73E-ED5E-41FC-B41E-65C40B7A0EC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231F8-640B-4AC5-83F8-98A6F7C449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07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29DD-3146-48E0-9A04-B487582EB9B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0E8F8-F459-4B21-945A-CA54B86222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639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7139-7C7D-4233-933D-DEA3D7C843F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49971-CD88-4B79-B301-ADA180BA7EA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41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21" y="8145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35AC-ED0D-4F27-95A1-EFB5EAC3C110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56557-C1F1-4E5F-9868-04EDE8F7B7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740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47A1A-A37C-4A64-8D81-530F70636A2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6D153-E26F-4EA4-8760-8EE59402C4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0616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C8A-89B5-44AB-9070-20F992EE7D8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0566-F0D8-443C-8883-5B407C0550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18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4164B-1818-4C12-BC74-079B3A57EC06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89DFC-CF16-40C3-8F26-2C57AA9919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340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E16C-1518-4B09-BD1E-2BFD73B84200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164F9-3375-4D2F-9E19-1DDB3B5218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6974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B12E-2F8B-4F45-BDFF-37EA243D99B5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42B2C-A736-45F4-BC14-DEE625087E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8564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402C5-35AE-45DB-AAB6-A8E4AE1E4BF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85357-A1B0-4D6A-9D57-AC1E61749E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7042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3234" y="77788"/>
            <a:ext cx="1275102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77788"/>
            <a:ext cx="7160564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5EEF-17D7-4C47-B0F8-7C64E1DA1D3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B7223-9878-476E-934A-0722BBB046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9971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5683-6D80-4D16-BDD0-710289F99FB1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EA3ED-E702-41B9-A27E-F6246F6CD4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647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57EC-3193-4D70-B964-DEC93B75961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909D3-73D9-49E2-BCF2-9A6DDA8D71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133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309A-CD69-492C-8459-DC5C3C7602EA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74E4C-F5A8-41B1-A617-5E0744D2EB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228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2770-193D-4CF5-9314-C165B084B54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E8E3F-46AD-4CC9-B91F-FC29E40187F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665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76116-1B69-450E-9CF4-9DECC45E7D4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606AF-BA3C-4303-8528-794A36A2EF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4238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21" y="8145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51D4-8452-4308-AA06-28EF5D49184E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E958E-B814-41D1-9688-D16D71CEF9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391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3F3F3-80A7-4803-BA3D-439E2D66B86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1359E-59C7-498A-8A9C-FAFD477743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93657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1E44E-CEED-4AAB-B609-5DEB7375DDB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4D90-7516-4024-971E-F32491A040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5772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5546-47BD-48E1-8D89-CB195B12649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4971-56D7-49A4-9AE6-EC10ED502E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0657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A128-9537-4474-92E4-7C1FE73EB8D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C051-DBE4-4E55-A114-3AB535D125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8497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5C967-AB86-452A-88AD-3D01C3577CBA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66D8-15F2-4D77-AEFE-B786C6ED9A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30962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E9EEE-C202-4583-9CFE-E4DB485689E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5DBDE-0B5E-4CF6-8EC5-2A8458653E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25799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6114" y="77788"/>
            <a:ext cx="1262223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77788"/>
            <a:ext cx="7199201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4F3B-82DF-4231-93A8-80E4CDC433E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F2DC8-3695-45CC-B27B-CE02E3F8A1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6130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0882D-E188-4213-863A-E708C1DD6ED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53B50-34C3-412C-8724-508DA9B61C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779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34D9-3582-46F3-88D2-A429C2484311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93FEF-633F-470F-9056-C2DF4F9961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514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C344-778A-4E8D-93CE-C1CD56DCAC2E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EB1D5-A244-4AEA-886D-6BE1EDE385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9814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24BF-F9F2-4895-B73A-EF9D35D6512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2F99B-F087-42A3-80F6-FCC3988889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93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06FA-C545-44E4-932E-F10036E90C2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63BEA-7042-4304-9152-A0DED2AE5B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8879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9B77-45B5-4312-9F0C-500C5B3E3AE9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B2853-37B2-49DF-AA1A-2A52BE294E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9068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21" y="8145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6C38-0320-4EB0-9D52-3213CABAA14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80468-9A9E-46DF-A3C6-4B9A136766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01917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1C34-A6E7-4F0E-A915-A15036A745C5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F69BD-BAE7-4448-98AF-9E4EB1EF33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789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12D8-F258-43F1-A359-B16CC911CDEA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D07D-DFFA-4EEA-BD41-9F83863A9A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8181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8889-678E-4F96-A9A6-46EC7DE86D5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E8EB-63BA-4FCA-8ACC-0BFC9CA4E9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80437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2503-10C4-45FF-9D0C-EC97855946C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56157-57A3-4298-B962-6985CDEB25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0043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0C38-0AFF-4372-9225-71B5FA023E4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AF25A-7ADB-49B7-9235-0D02592472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54610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1870" y="77788"/>
            <a:ext cx="1236466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77788"/>
            <a:ext cx="7212080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A542-2A47-451C-BB59-D7F674637CF0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C766-735D-4829-BF46-A567F2DE1D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4860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C7CA-EDA2-40D1-9C10-9210EA1EE6F1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376D0-69D1-4EFA-BDFF-D9F7097EB3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424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>
            <a:fillRect/>
          </a:stretch>
        </p:blipFill>
        <p:spPr bwMode="auto">
          <a:xfrm>
            <a:off x="0" y="0"/>
            <a:ext cx="9163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800600" y="1600200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2667000" y="54864"/>
            <a:ext cx="40386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457200" y="6283325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124200" y="6283325"/>
            <a:ext cx="2895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53200" y="6283325"/>
            <a:ext cx="21336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charset="0"/>
              </a:defRPr>
            </a:lvl1pPr>
          </a:lstStyle>
          <a:p>
            <a:pPr>
              <a:defRPr/>
            </a:pPr>
            <a:fld id="{47A8F834-9D61-9F4E-A30E-A99ADB450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D502-4828-4E12-9413-3F9CCCA44545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795BA-D7F3-4A3C-BDFA-B2AA9EF879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0157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746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EFAD-B851-4BBF-AA07-DC978736F9B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5EFF-9971-43C1-9C2B-789D571223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9506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ED10-106E-4C09-B849-59B233FFDDE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16D3E-42A6-4B87-AE65-79ACD2B484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02271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E75D-865E-47C3-B223-97757B21FC5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DF04E-C434-4D70-9F54-379E471D4C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11509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E687D-12C8-4CBD-AEE7-1EDDB622AFE4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58BCF-12C8-4447-AF38-E05E85C30E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6027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2FA4-55EB-4E77-832C-30ED845918F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8F96D-A78F-4FA9-A56A-9E2E55ED53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31286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EDDB-293B-4C5E-A244-1507BE212AB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13930-3CB5-45A9-A0E3-05AFCEFFA4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0716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BF86-F390-4CDE-AED3-E42D2654098A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6CAB8-4683-447B-A34F-6CF8A3E6BF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16321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1415-4EB3-47AD-8C4E-73FAD8B9E9E7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7D0F2-3BDD-42C1-9249-A7AB94C629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7650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2CB4-1009-47B1-A476-BAAF79BED99E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66380-ADEE-483D-AFA4-A8D2851002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16973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722E-2FA8-4C14-A657-E60731B594C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A2FC1-9D3F-4F33-9DFB-A9BDF46AE1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812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29866-5DE5-4C5A-AB3C-292EEFD9B06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BBE63-9C49-4783-8126-E4F0FE05BA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1545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3234" y="77788"/>
            <a:ext cx="1249344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77788"/>
            <a:ext cx="7186322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4623-6323-49B5-AC45-9ED8F5DE672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DDE30-1095-4FD3-8F81-761D83FF6A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804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802E-6FFE-4438-A338-BA2B25C8CD1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6EB71-ED42-4F92-9F53-2C9C1EFAFD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9053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DB28-DC3C-4C3D-8F39-8F6BB8C20771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D856-ABEE-4B16-8CD7-06088633E7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61915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1779-DC76-45A3-B4E9-0A5D3949F18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9343D-895B-41B5-B5FF-4687A95830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48794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1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FB39-C83D-44B9-921D-A25F705C2CB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2513-8D2E-4E34-A24A-B8C6A94A02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1193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139B-76AE-4962-8C5D-6F6FC34145B0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88F33-6666-4935-8CE3-00870570C6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64492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4B52F-57B7-42C7-A2A7-1627FF83847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58009-F8B2-4674-BA65-5C8EDE930C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4103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3BA2-A59D-458A-9D46-FD63956D75D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5D469-6F86-489A-B39B-A565A15978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3100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A05C9-EEAA-4888-B71C-C1E56EBEC8C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6771-8DF2-4F19-B2D4-C2A8942583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2210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7140-3832-4008-B7C8-0D519EF3D46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03BF8-98B7-4A35-BCCD-F967D2A9B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25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2A9F-5881-4F69-8F04-86071D1F8D9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21E4-52E9-41E5-8970-124CABFBF2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97122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3AF6-A6CC-424F-89B8-42565F6466C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3AAF4-4857-4441-BAC2-D7DF07399D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99764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E1-7E60-4FCF-A91A-309941EB9AF6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9955B-D368-4DAA-83E7-E981EA692E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4094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3810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355" y="77788"/>
            <a:ext cx="1249344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77788"/>
            <a:ext cx="7134806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EA1F-082F-430F-8D86-56DBAA8C1FD4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E75EE-260B-483D-A3C5-18799D2490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9561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C18F-7268-496F-85BB-6BFE8E7E50F8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F414D-CAC1-4187-86A5-E8AC8CDB6F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854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03E-7DDE-46B7-AFDA-1DF92AA70F9C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B4000-DFE6-4BD0-AAA1-58AFE52AE6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197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D07F-E5F1-45D2-ADC5-DD912A479961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D047D-B212-426F-8F51-0A23BB0391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764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49.xml"/><Relationship Id="rId14" Type="http://schemas.openxmlformats.org/officeDocument/2006/relationships/theme" Target="../theme/theme4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1.xml"/><Relationship Id="rId13" Type="http://schemas.openxmlformats.org/officeDocument/2006/relationships/theme" Target="../theme/theme5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7.xml"/><Relationship Id="rId9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1027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EF8DB471-011C-4512-B62D-F048F28B3758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6978ACA5-2BCD-418B-A588-5C7A92A32B3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529" r:id="rId7"/>
    <p:sldLayoutId id="2147484530" r:id="rId8"/>
    <p:sldLayoutId id="2147484531" r:id="rId9"/>
    <p:sldLayoutId id="2147484491" r:id="rId10"/>
    <p:sldLayoutId id="2147484532" r:id="rId11"/>
    <p:sldLayoutId id="21474844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2051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0036AC97-919D-49B6-8CA3-E5A74804BA6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D5953EDC-9BCA-498D-BC75-3D554A8D0FB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534" r:id="rId7"/>
    <p:sldLayoutId id="2147484535" r:id="rId8"/>
    <p:sldLayoutId id="2147484536" r:id="rId9"/>
    <p:sldLayoutId id="2147484498" r:id="rId10"/>
    <p:sldLayoutId id="2147484537" r:id="rId11"/>
    <p:sldLayoutId id="214748449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3075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E4E60039-0A94-490A-9A86-63205A015A60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0EB8F361-7374-4AF9-AB6B-49BD8E34085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00" r:id="rId2"/>
    <p:sldLayoutId id="2147484501" r:id="rId3"/>
    <p:sldLayoutId id="2147484502" r:id="rId4"/>
    <p:sldLayoutId id="2147484503" r:id="rId5"/>
    <p:sldLayoutId id="2147484504" r:id="rId6"/>
    <p:sldLayoutId id="2147484539" r:id="rId7"/>
    <p:sldLayoutId id="2147484540" r:id="rId8"/>
    <p:sldLayoutId id="2147484541" r:id="rId9"/>
    <p:sldLayoutId id="2147484505" r:id="rId10"/>
    <p:sldLayoutId id="2147484542" r:id="rId11"/>
    <p:sldLayoutId id="214748450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4099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6CEBBFF9-D87D-4292-BDAB-EEAEB52D269D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8EFB8D2C-2AE6-4482-91FB-5D88A77E8D8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3" r:id="rId1"/>
    <p:sldLayoutId id="2147484507" r:id="rId2"/>
    <p:sldLayoutId id="2147484508" r:id="rId3"/>
    <p:sldLayoutId id="2147484509" r:id="rId4"/>
    <p:sldLayoutId id="2147484510" r:id="rId5"/>
    <p:sldLayoutId id="2147484511" r:id="rId6"/>
    <p:sldLayoutId id="2147484544" r:id="rId7"/>
    <p:sldLayoutId id="2147484545" r:id="rId8"/>
    <p:sldLayoutId id="2147484546" r:id="rId9"/>
    <p:sldLayoutId id="2147484512" r:id="rId10"/>
    <p:sldLayoutId id="2147484547" r:id="rId11"/>
    <p:sldLayoutId id="2147484513" r:id="rId12"/>
    <p:sldLayoutId id="21474845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5123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488113"/>
            <a:ext cx="91440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887390E9-216A-4EDF-88E5-D175AF41E792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6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3AF9DECC-2DB4-4E25-90E9-504335D5575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49" r:id="rId7"/>
    <p:sldLayoutId id="2147484550" r:id="rId8"/>
    <p:sldLayoutId id="2147484551" r:id="rId9"/>
    <p:sldLayoutId id="2147484519" r:id="rId10"/>
    <p:sldLayoutId id="2147484552" r:id="rId11"/>
    <p:sldLayoutId id="214748452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pic>
        <p:nvPicPr>
          <p:cNvPr id="6147" name="CCSSO_Color Bars_DESR2.png" descr="/Volumes/Clients/CCSSO/CCS007_Org Logo/Final/CCS007_OrgLogo_FINAL_121609/PNG/CCSSO_Color Bars_DESR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Arial" charset="0"/>
                <a:ea typeface="ＭＳ Ｐゴシック" pitchFamily="18" charset="-128"/>
              </a:defRPr>
            </a:lvl1pPr>
          </a:lstStyle>
          <a:p>
            <a:pPr>
              <a:defRPr/>
            </a:pPr>
            <a:fld id="{CBC4F9B5-EFE7-459D-98CD-F0A3FDB49A6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0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/>
            </a:lvl1pPr>
          </a:lstStyle>
          <a:p>
            <a:fld id="{5505D48F-DF63-4267-B60D-F7ACCAACCFA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54" r:id="rId7"/>
    <p:sldLayoutId id="2147484555" r:id="rId8"/>
    <p:sldLayoutId id="2147484556" r:id="rId9"/>
    <p:sldLayoutId id="2147484526" r:id="rId10"/>
    <p:sldLayoutId id="2147484557" r:id="rId11"/>
    <p:sldLayoutId id="214748452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18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662768"/>
            <a:ext cx="7696200" cy="13716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(The slides that follow serve as the template that should be used to outline the school’s plan of action.)</a:t>
            </a:r>
          </a:p>
        </p:txBody>
      </p:sp>
      <p:sp>
        <p:nvSpPr>
          <p:cNvPr id="5" name="Subtitle 1"/>
          <p:cNvSpPr>
            <a:spLocks noGrp="1"/>
          </p:cNvSpPr>
          <p:nvPr>
            <p:ph type="ctrTitle"/>
          </p:nvPr>
        </p:nvSpPr>
        <p:spPr>
          <a:xfrm>
            <a:off x="685800" y="1537806"/>
            <a:ext cx="7772400" cy="1470025"/>
          </a:xfrm>
        </p:spPr>
        <p:txBody>
          <a:bodyPr/>
          <a:lstStyle/>
          <a:p>
            <a:r>
              <a:rPr lang="en-US" sz="4000" b="1" dirty="0">
                <a:latin typeface="Arial" charset="0"/>
                <a:cs typeface="Arial" charset="0"/>
              </a:rPr>
              <a:t>Improving Student Outcomes for Schools At- Risk</a:t>
            </a:r>
            <a:br>
              <a:rPr lang="en-US" sz="4000" b="1" dirty="0">
                <a:latin typeface="Arial" charset="0"/>
                <a:cs typeface="Arial" charset="0"/>
              </a:rPr>
            </a:br>
            <a:r>
              <a:rPr lang="en-US" sz="3000" dirty="0">
                <a:latin typeface="Arial" charset="0"/>
                <a:cs typeface="Arial" charset="0"/>
              </a:rPr>
              <a:t/>
            </a:r>
            <a:br>
              <a:rPr lang="en-US" sz="3000" dirty="0">
                <a:latin typeface="Arial" charset="0"/>
                <a:cs typeface="Arial" charset="0"/>
              </a:rPr>
            </a:br>
            <a:r>
              <a:rPr lang="en-US" sz="3200" b="1" dirty="0">
                <a:latin typeface="Arial" charset="0"/>
                <a:cs typeface="Arial" charset="0"/>
              </a:rPr>
              <a:t>Presentation 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78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Action Plan: Major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Describe the concrete outcomes expected from your major activities and how the district and school will monitor outcomes (i.e. how your school will define success in transforming itself).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r>
              <a:rPr lang="en-US" sz="2000" b="1" i="1" dirty="0"/>
              <a:t>(1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6D3E-42A6-4B87-AE65-79ACD2B4849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8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" y="77788"/>
            <a:ext cx="8748583" cy="1143000"/>
          </a:xfrm>
        </p:spPr>
        <p:txBody>
          <a:bodyPr/>
          <a:lstStyle/>
          <a:p>
            <a:r>
              <a:rPr lang="en-US" sz="2800" dirty="0"/>
              <a:t>Leveraging Resources and Engaging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96" y="1470025"/>
            <a:ext cx="8229600" cy="4775200"/>
          </a:xfrm>
        </p:spPr>
        <p:txBody>
          <a:bodyPr/>
          <a:lstStyle/>
          <a:p>
            <a:r>
              <a:rPr lang="en-US" sz="2000" dirty="0"/>
              <a:t>Briefly provide details regarding how the school will leverage existing initiatives and align strategies to maximize the impact of </a:t>
            </a:r>
            <a:r>
              <a:rPr lang="en-US" sz="2000" dirty="0" smtClean="0"/>
              <a:t>the </a:t>
            </a:r>
            <a:r>
              <a:rPr lang="en-US" sz="2000" dirty="0"/>
              <a:t>plan to increase student outcomes.</a:t>
            </a:r>
          </a:p>
          <a:p>
            <a:endParaRPr lang="en-US" sz="2000" dirty="0"/>
          </a:p>
          <a:p>
            <a:r>
              <a:rPr lang="en-US" sz="2000" dirty="0"/>
              <a:t>Briefly provide details regarding how your school will identify and ensure support of the action plan from key stakeholders (parents, district, and community).</a:t>
            </a:r>
          </a:p>
          <a:p>
            <a:endParaRPr lang="en-US" sz="2000" dirty="0"/>
          </a:p>
          <a:p>
            <a:r>
              <a:rPr lang="en-US" sz="2000" dirty="0"/>
              <a:t>Identify the policies and processes that must be put in place to ensure sustainability of the improvement strategies.</a:t>
            </a:r>
          </a:p>
          <a:p>
            <a:pPr marL="0" indent="0" algn="r">
              <a:buNone/>
            </a:pPr>
            <a:endParaRPr lang="en-US" sz="24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r>
              <a:rPr lang="en-US" sz="2000" b="1" i="1" dirty="0"/>
              <a:t>(1 slide)</a:t>
            </a:r>
          </a:p>
          <a:p>
            <a:pPr marL="0" indent="0" algn="r">
              <a:buNone/>
            </a:pPr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6D3E-42A6-4B87-AE65-79ACD2B4849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14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Planning for Long-Term Sustainability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82" y="1379023"/>
            <a:ext cx="8229600" cy="4525962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supports do you need from the MDE to help you advance your plan?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r>
              <a:rPr lang="en-US" sz="2000" b="1" i="1" dirty="0"/>
              <a:t>(1 slide)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6D3E-42A6-4B87-AE65-79ACD2B4849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8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[List the name and title of each school and district team member who is present at the convening so that clarifying questions may be directed to specific individuals]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4447" y="1220790"/>
            <a:ext cx="8063753" cy="1470025"/>
          </a:xfrm>
        </p:spPr>
        <p:txBody>
          <a:bodyPr/>
          <a:lstStyle/>
          <a:p>
            <a:r>
              <a:rPr lang="en-US" sz="3000" dirty="0"/>
              <a:t/>
            </a:r>
            <a:br>
              <a:rPr lang="en-US" sz="3000" dirty="0"/>
            </a:br>
            <a:r>
              <a:rPr lang="en-US" sz="3600" b="1" dirty="0"/>
              <a:t>Questions from State Team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32D15EFF-9971-43C1-9C2B-789D571223C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7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456589"/>
            <a:ext cx="6400800" cy="1752600"/>
          </a:xfrm>
        </p:spPr>
        <p:txBody>
          <a:bodyPr/>
          <a:lstStyle/>
          <a:p>
            <a:r>
              <a:rPr lang="en-US" sz="2800" dirty="0"/>
              <a:t>Presenter(s)</a:t>
            </a:r>
          </a:p>
        </p:txBody>
      </p:sp>
      <p:sp>
        <p:nvSpPr>
          <p:cNvPr id="5" name="Subtitle 1"/>
          <p:cNvSpPr>
            <a:spLocks noGrp="1"/>
          </p:cNvSpPr>
          <p:nvPr>
            <p:ph type="ctrTitle"/>
          </p:nvPr>
        </p:nvSpPr>
        <p:spPr>
          <a:xfrm>
            <a:off x="685800" y="1801559"/>
            <a:ext cx="7772400" cy="1470025"/>
          </a:xfrm>
        </p:spPr>
        <p:txBody>
          <a:bodyPr/>
          <a:lstStyle/>
          <a:p>
            <a:r>
              <a:rPr lang="en-US" sz="4000" b="1" i="1" dirty="0">
                <a:latin typeface="Arial" charset="0"/>
                <a:cs typeface="Arial" charset="0"/>
              </a:rPr>
              <a:t>School Name</a:t>
            </a:r>
            <a:br>
              <a:rPr lang="en-US" sz="4000" b="1" i="1" dirty="0">
                <a:latin typeface="Arial" charset="0"/>
                <a:cs typeface="Arial" charset="0"/>
              </a:rPr>
            </a:br>
            <a:r>
              <a:rPr lang="en-US" sz="4000" b="1" i="1" dirty="0">
                <a:latin typeface="Arial" charset="0"/>
                <a:cs typeface="Arial" charset="0"/>
              </a:rPr>
              <a:t>School District</a:t>
            </a:r>
            <a:br>
              <a:rPr lang="en-US" sz="4000" b="1" i="1" dirty="0">
                <a:latin typeface="Arial" charset="0"/>
                <a:cs typeface="Arial" charset="0"/>
              </a:rPr>
            </a:b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0358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School Snapshot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570" y="1218326"/>
            <a:ext cx="8229600" cy="507402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Provide demographic information about the school. 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Administrator experience (years at the school, prior administrative experience)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Years of experience of the teachers by grade level and content area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Number of certified teachers, by licensure type (</a:t>
            </a:r>
            <a:r>
              <a:rPr lang="en-US" sz="2200" dirty="0" smtClean="0"/>
              <a:t>2016-2017 </a:t>
            </a:r>
            <a:r>
              <a:rPr lang="en-US" sz="2200" dirty="0"/>
              <a:t>vs </a:t>
            </a:r>
            <a:r>
              <a:rPr lang="en-US" sz="2200" dirty="0" smtClean="0"/>
              <a:t>2017-2018)</a:t>
            </a:r>
            <a:endParaRPr lang="en-US" sz="2200" dirty="0"/>
          </a:p>
          <a:p>
            <a:pPr>
              <a:buFont typeface="Wingdings" charset="2"/>
              <a:buChar char="§"/>
            </a:pPr>
            <a:r>
              <a:rPr lang="en-US" sz="2200" dirty="0"/>
              <a:t>Teacher turnover (</a:t>
            </a:r>
            <a:r>
              <a:rPr lang="en-US" sz="2200" dirty="0" smtClean="0"/>
              <a:t>2016-2017 </a:t>
            </a:r>
            <a:r>
              <a:rPr lang="en-US" sz="2200" dirty="0"/>
              <a:t>vs </a:t>
            </a:r>
            <a:r>
              <a:rPr lang="en-US" sz="2200" dirty="0" smtClean="0"/>
              <a:t>2017-2018)</a:t>
            </a:r>
            <a:endParaRPr lang="en-US" sz="2200" dirty="0"/>
          </a:p>
          <a:p>
            <a:pPr>
              <a:buFont typeface="Wingdings" charset="2"/>
              <a:buChar char="§"/>
            </a:pPr>
            <a:r>
              <a:rPr lang="en-US" sz="2200" dirty="0"/>
              <a:t>Number and  percentage of enrollment by ethnic and gender sub-groups 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Percentage of students receiving free and reduced lunch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Percentage of students with disabilities, English learners, migrant, or homeless</a:t>
            </a:r>
            <a:r>
              <a:rPr lang="en-US" sz="2400" dirty="0"/>
              <a:t>		                          </a:t>
            </a:r>
            <a:r>
              <a:rPr lang="en-US" sz="2000" b="1" i="1" dirty="0"/>
              <a:t>(2 slides)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9762" y="6249172"/>
            <a:ext cx="2133600" cy="476250"/>
          </a:xfrm>
        </p:spPr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111210"/>
            <a:ext cx="8396588" cy="1010723"/>
          </a:xfrm>
        </p:spPr>
        <p:txBody>
          <a:bodyPr/>
          <a:lstStyle/>
          <a:p>
            <a:r>
              <a:rPr lang="en-US" sz="2800" dirty="0"/>
              <a:t>Data Analysis Key Findings: Strengths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Describe the top strengths in your School/Districts that were uncovered through deep examination of accountability, assessment, and other pertinent data.</a:t>
            </a:r>
            <a:endParaRPr lang="en-US" sz="1600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000" i="1" dirty="0"/>
              <a:t>Keep in mind the </a:t>
            </a:r>
            <a:r>
              <a:rPr lang="en-US" sz="2000" b="1" i="1" dirty="0"/>
              <a:t>time limit</a:t>
            </a:r>
            <a:r>
              <a:rPr lang="en-US" sz="2000" i="1" dirty="0"/>
              <a:t> and </a:t>
            </a:r>
            <a:r>
              <a:rPr lang="en-US" sz="2000" b="1" i="1" dirty="0"/>
              <a:t>be advised to describe strengths that will be capitalized upon to transform in your school</a:t>
            </a:r>
            <a:r>
              <a:rPr lang="en-US" sz="2000" i="1" dirty="0"/>
              <a:t>.  </a:t>
            </a:r>
          </a:p>
          <a:p>
            <a:pPr marL="0" indent="0" algn="r">
              <a:buNone/>
            </a:pPr>
            <a:endParaRPr lang="en-US" sz="2000" i="1" dirty="0"/>
          </a:p>
          <a:p>
            <a:pPr marL="0" indent="0" algn="r">
              <a:buNone/>
            </a:pPr>
            <a:r>
              <a:rPr lang="en-US" sz="2000" i="1" dirty="0"/>
              <a:t> </a:t>
            </a:r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r>
              <a:rPr lang="en-US" sz="2000" b="1" i="1" dirty="0"/>
              <a:t>(2 slides)</a:t>
            </a:r>
          </a:p>
          <a:p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Analysis Key Findings: Gaps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Describe the most critical gaps identified by your School/District that were uncovered through deep examination of assessment, accountability, and other pertinent data. </a:t>
            </a:r>
          </a:p>
          <a:p>
            <a:endParaRPr lang="en-US" sz="2000" i="1" dirty="0"/>
          </a:p>
          <a:p>
            <a:endParaRPr lang="en-US" sz="2000" i="1" dirty="0"/>
          </a:p>
          <a:p>
            <a:pPr marL="0" indent="0" algn="r">
              <a:buNone/>
            </a:pPr>
            <a:r>
              <a:rPr lang="en-US" sz="2000" i="1" dirty="0"/>
              <a:t>		</a:t>
            </a:r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r>
              <a:rPr lang="en-US" sz="2000" b="1" i="1" dirty="0"/>
              <a:t>(3 slides)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of  Key Findings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0850" y="1379023"/>
            <a:ext cx="8229600" cy="4866202"/>
          </a:xfrm>
        </p:spPr>
        <p:txBody>
          <a:bodyPr/>
          <a:lstStyle/>
          <a:p>
            <a:r>
              <a:rPr lang="en-US" sz="2000" dirty="0"/>
              <a:t>Briefly describe the top findings from the data analysis, including how these findings support conclusions about the strengths and gaps and align with the school-wide Title I plan.</a:t>
            </a:r>
          </a:p>
          <a:p>
            <a:pPr marL="0" indent="0">
              <a:buNone/>
            </a:pPr>
            <a:endParaRPr lang="en-US" sz="2000" i="1" dirty="0"/>
          </a:p>
          <a:p>
            <a:r>
              <a:rPr lang="en-US" sz="2000" dirty="0"/>
              <a:t>Describe what was learned regarding equitable access for all students to a high-quality evidenced-based instructional program in your school.</a:t>
            </a:r>
          </a:p>
          <a:p>
            <a:endParaRPr lang="en-US" sz="2000" dirty="0"/>
          </a:p>
          <a:p>
            <a:r>
              <a:rPr lang="en-US" sz="2000" dirty="0"/>
              <a:t>Describe strategies that were used in previous years to address identified needs and the results.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Describe what was learned about equitable access to HQ teachers for all students.</a:t>
            </a:r>
          </a:p>
          <a:p>
            <a:endParaRPr lang="en-US" sz="2000" dirty="0"/>
          </a:p>
          <a:p>
            <a:pPr marL="0" indent="0" algn="r">
              <a:buNone/>
            </a:pPr>
            <a:r>
              <a:rPr lang="en-US" sz="2000" b="1" i="1" dirty="0"/>
              <a:t>(2 slides)</a:t>
            </a:r>
          </a:p>
          <a:p>
            <a:endParaRPr lang="en-US" sz="2000" i="1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Resource Analysis: Budget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0850" y="1379023"/>
            <a:ext cx="8229600" cy="4866202"/>
          </a:xfrm>
        </p:spPr>
        <p:txBody>
          <a:bodyPr/>
          <a:lstStyle/>
          <a:p>
            <a:r>
              <a:rPr lang="en-US" sz="2000" dirty="0"/>
              <a:t>Briefly identify all of the current funding streams that are being provided for this school (source, amount, purpose)</a:t>
            </a:r>
          </a:p>
          <a:p>
            <a:pPr marL="0" indent="0">
              <a:buNone/>
            </a:pPr>
            <a:endParaRPr lang="en-US" sz="2000" i="1" dirty="0"/>
          </a:p>
          <a:p>
            <a:endParaRPr lang="en-US" sz="2000" dirty="0"/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r>
              <a:rPr lang="en-US" sz="2000" b="1" i="1" dirty="0"/>
              <a:t>(1 slide)</a:t>
            </a:r>
          </a:p>
          <a:p>
            <a:endParaRPr lang="en-US" sz="2000" i="1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Resource Analysis: District Supports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0850" y="1379023"/>
            <a:ext cx="8229600" cy="5009902"/>
          </a:xfrm>
        </p:spPr>
        <p:txBody>
          <a:bodyPr/>
          <a:lstStyle/>
          <a:p>
            <a:r>
              <a:rPr lang="en-US" dirty="0"/>
              <a:t>Describe what the district is doing to ensure that  high-quality evidenced-based instructional programs and supports are in place for the school?</a:t>
            </a:r>
          </a:p>
          <a:p>
            <a:endParaRPr lang="en-US" dirty="0"/>
          </a:p>
          <a:p>
            <a:r>
              <a:rPr lang="en-US" dirty="0"/>
              <a:t> How do these strategies differ from previous school improvement strategies used in this school?</a:t>
            </a:r>
          </a:p>
          <a:p>
            <a:endParaRPr lang="en-US" dirty="0"/>
          </a:p>
          <a:p>
            <a:r>
              <a:rPr lang="en-US" dirty="0"/>
              <a:t>Does the school currently have external providers that support the instructional practices of the school?</a:t>
            </a:r>
          </a:p>
          <a:p>
            <a:pPr lvl="3"/>
            <a:r>
              <a:rPr lang="en-US" sz="1800" dirty="0"/>
              <a:t>If yes, describe the support provided by the external provider and impact on student outcomes.</a:t>
            </a:r>
          </a:p>
          <a:p>
            <a:pPr lvl="3"/>
            <a:endParaRPr lang="en-US" sz="1800" dirty="0"/>
          </a:p>
          <a:p>
            <a:r>
              <a:rPr lang="en-US" dirty="0"/>
              <a:t>Does the district currently have partnerships with regional educational service agencies (RESAs) or other educational service groups? </a:t>
            </a:r>
          </a:p>
          <a:p>
            <a:pPr lvl="3"/>
            <a:r>
              <a:rPr lang="en-US" sz="1800" dirty="0"/>
              <a:t>If yes, describe the support provided by the service agency and impact on student outcomes </a:t>
            </a:r>
          </a:p>
          <a:p>
            <a:pPr lvl="3"/>
            <a:r>
              <a:rPr lang="en-US" sz="1800" b="1" dirty="0"/>
              <a:t>                                                                                 (</a:t>
            </a:r>
            <a:r>
              <a:rPr lang="en-US" sz="2000" b="1" i="1" dirty="0"/>
              <a:t>2 -3 Slides)</a:t>
            </a:r>
          </a:p>
          <a:p>
            <a:pPr marL="0" indent="0" algn="r">
              <a:buNone/>
            </a:pPr>
            <a:endParaRPr lang="en-US" sz="2400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r">
              <a:buNone/>
            </a:pPr>
            <a:r>
              <a:rPr lang="en-US" sz="2000" b="1" i="1" dirty="0"/>
              <a:t>(2 slides)</a:t>
            </a:r>
          </a:p>
          <a:p>
            <a:endParaRPr lang="en-US" sz="2000" i="1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542D-8A4B-464B-8296-9FADB4572D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49" y="77788"/>
            <a:ext cx="8549715" cy="1143000"/>
          </a:xfrm>
        </p:spPr>
        <p:txBody>
          <a:bodyPr/>
          <a:lstStyle/>
          <a:p>
            <a:r>
              <a:rPr lang="en-US" sz="2800" dirty="0"/>
              <a:t>Action Plan for Improving Student Outcomes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31" y="1273487"/>
            <a:ext cx="8229600" cy="5038351"/>
          </a:xfrm>
        </p:spPr>
        <p:txBody>
          <a:bodyPr/>
          <a:lstStyle/>
          <a:p>
            <a:r>
              <a:rPr lang="en-US" sz="2000" dirty="0"/>
              <a:t>Briefly describe the school’s top priorities (including key goals and strategies aligned with results of the needs assessment and data analysis) that will result in school-wide transformation and improved student achievement. </a:t>
            </a:r>
          </a:p>
          <a:p>
            <a:endParaRPr lang="en-US" sz="1200" dirty="0"/>
          </a:p>
          <a:p>
            <a:r>
              <a:rPr lang="en-US" sz="2000" dirty="0"/>
              <a:t>The Action Plan should address, at a minimum:</a:t>
            </a:r>
          </a:p>
          <a:p>
            <a:pPr lvl="1"/>
            <a:r>
              <a:rPr lang="en-US" sz="1700" dirty="0"/>
              <a:t>Leadership</a:t>
            </a:r>
          </a:p>
          <a:p>
            <a:pPr lvl="1"/>
            <a:r>
              <a:rPr lang="en-US" sz="1700" dirty="0"/>
              <a:t>Professional Development</a:t>
            </a:r>
          </a:p>
          <a:p>
            <a:pPr lvl="1"/>
            <a:r>
              <a:rPr lang="en-US" sz="1700" dirty="0"/>
              <a:t>Curriculum and Instruction</a:t>
            </a:r>
          </a:p>
          <a:p>
            <a:pPr lvl="1"/>
            <a:r>
              <a:rPr lang="en-US" sz="1700" dirty="0"/>
              <a:t>Assessments </a:t>
            </a:r>
          </a:p>
          <a:p>
            <a:pPr lvl="1"/>
            <a:r>
              <a:rPr lang="en-US" sz="1700" dirty="0"/>
              <a:t>School Climate</a:t>
            </a:r>
          </a:p>
          <a:p>
            <a:pPr lvl="1"/>
            <a:endParaRPr lang="en-US" sz="1200" kern="1200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r>
              <a:rPr lang="en-US" sz="2000" dirty="0"/>
              <a:t>The action plan should also include persons responsible and a timeline for implementation.</a:t>
            </a:r>
            <a:r>
              <a:rPr lang="en-US" sz="2000" b="1" i="1" dirty="0">
                <a:ea typeface="ＭＳ Ｐゴシック" pitchFamily="18" charset="-128"/>
              </a:rPr>
              <a:t>                                                                </a:t>
            </a:r>
          </a:p>
          <a:p>
            <a:pPr marL="2743200" lvl="8" indent="0">
              <a:buNone/>
            </a:pPr>
            <a:r>
              <a:rPr lang="en-US" sz="2000" b="1" i="1" dirty="0">
                <a:ea typeface="ＭＳ Ｐゴシック" pitchFamily="18" charset="-128"/>
              </a:rPr>
              <a:t>				   (4 -5 Slides)</a:t>
            </a:r>
          </a:p>
          <a:p>
            <a:pPr lvl="0"/>
            <a:endParaRPr lang="en-US" sz="2000" kern="1200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lvl="0"/>
            <a:endParaRPr lang="en-US" kern="1200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lvl="0"/>
            <a:endParaRPr lang="en-US" i="1" kern="1200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endParaRPr lang="en-US" sz="2400" i="1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endParaRPr lang="en-US" sz="2400" i="1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endParaRPr lang="en-US" sz="2400" i="1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endParaRPr lang="en-US" sz="2400" i="1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endParaRPr lang="en-US" sz="2400" i="1" dirty="0">
              <a:latin typeface="Arial" charset="0"/>
              <a:ea typeface="ＭＳ Ｐゴシック" pitchFamily="-110" charset="-128"/>
              <a:cs typeface="Arial" charset="0"/>
            </a:endParaRPr>
          </a:p>
          <a:p>
            <a:pPr marL="0" indent="0" algn="r">
              <a:buNone/>
            </a:pPr>
            <a:r>
              <a:rPr lang="en-US" sz="2000" b="1" i="1" dirty="0">
                <a:latin typeface="Arial" charset="0"/>
                <a:ea typeface="ＭＳ Ｐゴシック" pitchFamily="-110" charset="-128"/>
                <a:cs typeface="Arial" charset="0"/>
              </a:rPr>
              <a:t>(5 slides </a:t>
            </a:r>
            <a:r>
              <a:rPr lang="en-US" sz="2000" b="1" i="1" kern="1200" dirty="0">
                <a:latin typeface="Arial" charset="0"/>
                <a:ea typeface="ＭＳ Ｐゴシック" pitchFamily="-110" charset="-128"/>
                <a:cs typeface="Arial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6D3E-42A6-4B87-AE65-79ACD2B4849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4B056B"/>
      </a:accent2>
      <a:accent3>
        <a:srgbClr val="FFFFFF"/>
      </a:accent3>
      <a:accent4>
        <a:srgbClr val="000000"/>
      </a:accent4>
      <a:accent5>
        <a:srgbClr val="DAEDEF"/>
      </a:accent5>
      <a:accent6>
        <a:srgbClr val="430460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FF66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E75C00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BA2334"/>
      </a:accent2>
      <a:accent3>
        <a:srgbClr val="FFFFFF"/>
      </a:accent3>
      <a:accent4>
        <a:srgbClr val="000000"/>
      </a:accent4>
      <a:accent5>
        <a:srgbClr val="DAEDEF"/>
      </a:accent5>
      <a:accent6>
        <a:srgbClr val="A81F2E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8BB0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7D9F"/>
      </a:accent6>
      <a:hlink>
        <a:srgbClr val="CC0000"/>
      </a:hlink>
      <a:folHlink>
        <a:srgbClr val="99CC00"/>
      </a:folHlink>
    </a:clrScheme>
    <a:fontScheme name="3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6B6E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6063"/>
      </a:accent6>
      <a:hlink>
        <a:srgbClr val="CC0000"/>
      </a:hlink>
      <a:folHlink>
        <a:srgbClr val="99CC00"/>
      </a:folHlink>
    </a:clrScheme>
    <a:fontScheme name="4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7D6A55"/>
      </a:accent2>
      <a:accent3>
        <a:srgbClr val="FFFFFF"/>
      </a:accent3>
      <a:accent4>
        <a:srgbClr val="000000"/>
      </a:accent4>
      <a:accent5>
        <a:srgbClr val="DAEDEF"/>
      </a:accent5>
      <a:accent6>
        <a:srgbClr val="715F4C"/>
      </a:accent6>
      <a:hlink>
        <a:srgbClr val="CC0000"/>
      </a:hlink>
      <a:folHlink>
        <a:srgbClr val="99CC00"/>
      </a:folHlink>
    </a:clrScheme>
    <a:fontScheme name="5_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_Custom Design 16">
    <a:dk1>
      <a:srgbClr val="000000"/>
    </a:dk1>
    <a:lt1>
      <a:srgbClr val="FFFFFF"/>
    </a:lt1>
    <a:dk2>
      <a:srgbClr val="FFFFFF"/>
    </a:dk2>
    <a:lt2>
      <a:srgbClr val="808080"/>
    </a:lt2>
    <a:accent1>
      <a:srgbClr val="BBE0E3"/>
    </a:accent1>
    <a:accent2>
      <a:srgbClr val="008BB0"/>
    </a:accent2>
    <a:accent3>
      <a:srgbClr val="FFFFFF"/>
    </a:accent3>
    <a:accent4>
      <a:srgbClr val="000000"/>
    </a:accent4>
    <a:accent5>
      <a:srgbClr val="DAEDEF"/>
    </a:accent5>
    <a:accent6>
      <a:srgbClr val="007D9F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FFFFF"/>
    </a:dk2>
    <a:lt2>
      <a:srgbClr val="808080"/>
    </a:lt2>
    <a:accent1>
      <a:srgbClr val="BBE0E3"/>
    </a:accent1>
    <a:accent2>
      <a:srgbClr val="006B6E"/>
    </a:accent2>
    <a:accent3>
      <a:srgbClr val="FFFFFF"/>
    </a:accent3>
    <a:accent4>
      <a:srgbClr val="000000"/>
    </a:accent4>
    <a:accent5>
      <a:srgbClr val="DAEDEF"/>
    </a:accent5>
    <a:accent6>
      <a:srgbClr val="006063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9e99602b-2abd-4173-9d6f-29926ff6aeb7">Templates</Category>
    <Description0 xmlns="9e99602b-2abd-4173-9d6f-29926ff6aeb7">A PowerPoint template designed with individual sets for each of the six logo colors.</Description0>
    <Thumbnail xmlns="9e99602b-2abd-4173-9d6f-29926ff6aeb7">
      <Url xsi:nil="true"/>
      <Description xsi:nil="true"/>
    </Thumbnai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6449194B8E64BB9EAE76F616EBC3E" ma:contentTypeVersion="3" ma:contentTypeDescription="Create a new document." ma:contentTypeScope="" ma:versionID="73955fb8c7694b20229bc14412691c6a">
  <xsd:schema xmlns:xsd="http://www.w3.org/2001/XMLSchema" xmlns:xs="http://www.w3.org/2001/XMLSchema" xmlns:p="http://schemas.microsoft.com/office/2006/metadata/properties" xmlns:ns2="9e99602b-2abd-4173-9d6f-29926ff6aeb7" targetNamespace="http://schemas.microsoft.com/office/2006/metadata/properties" ma:root="true" ma:fieldsID="ed4d92a492fd888919fb268c15dd611b" ns2:_="">
    <xsd:import namespace="9e99602b-2abd-4173-9d6f-29926ff6aeb7"/>
    <xsd:element name="properties">
      <xsd:complexType>
        <xsd:sequence>
          <xsd:element name="documentManagement">
            <xsd:complexType>
              <xsd:all>
                <xsd:element ref="ns2:Category"/>
                <xsd:element ref="ns2:Description0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99602b-2abd-4173-9d6f-29926ff6aeb7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fault="Uncategorized" ma:format="Dropdown" ma:internalName="Category">
      <xsd:simpleType>
        <xsd:restriction base="dms:Choice">
          <xsd:enumeration value="Communications Talking Points"/>
          <xsd:enumeration value="Templates"/>
          <xsd:enumeration value="Processes"/>
          <xsd:enumeration value="Policies"/>
          <xsd:enumeration value="Logo"/>
          <xsd:enumeration value="General"/>
          <xsd:enumeration value="Uncategorized"/>
          <xsd:enumeration value="CCSSO Fact Sheets"/>
        </xsd:restriction>
      </xsd:simpleType>
    </xsd:element>
    <xsd:element name="Description0" ma:index="9" nillable="true" ma:displayName="Description" ma:internalName="Description0">
      <xsd:simpleType>
        <xsd:restriction base="dms:Text">
          <xsd:maxLength value="255"/>
        </xsd:restriction>
      </xsd:simpleType>
    </xsd:element>
    <xsd:element name="Thumbnail" ma:index="10" nillable="true" ma:displayName="Thumbnail" ma:default="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51B9DC0-7166-461C-835D-473615689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90A57A-245F-4A0B-8203-72137C23B6B8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9e99602b-2abd-4173-9d6f-29926ff6aeb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D8388C6-A192-401C-9C32-BCBB586D6B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99602b-2abd-4173-9d6f-29926ff6a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9437726-4D45-4CEE-91D7-832175F4C5B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15022</TotalTime>
  <Words>717</Words>
  <Application>Microsoft Macintosh PowerPoint</Application>
  <PresentationFormat>On-screen Show (4:3)</PresentationFormat>
  <Paragraphs>164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Black</vt:lpstr>
      <vt:lpstr>Calibri</vt:lpstr>
      <vt:lpstr>ＭＳ Ｐゴシック</vt:lpstr>
      <vt:lpstr>Wingdings</vt:lpstr>
      <vt:lpstr>Arial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Improving Student Outcomes for Schools At- Risk  Presentation Template</vt:lpstr>
      <vt:lpstr>School Name School District </vt:lpstr>
      <vt:lpstr>School Snapshot </vt:lpstr>
      <vt:lpstr>Data Analysis Key Findings: Strengths</vt:lpstr>
      <vt:lpstr>Data Analysis Key Findings: Gaps </vt:lpstr>
      <vt:lpstr>Summary of  Key Findings </vt:lpstr>
      <vt:lpstr>Resource Analysis: Budget</vt:lpstr>
      <vt:lpstr>Resource Analysis: District Supports</vt:lpstr>
      <vt:lpstr>Action Plan for Improving Student Outcomes  </vt:lpstr>
      <vt:lpstr>Action Plan: Major Outcomes</vt:lpstr>
      <vt:lpstr>Leveraging Resources and Engaging Stakeholders</vt:lpstr>
      <vt:lpstr>Planning for Long-Term Sustainability </vt:lpstr>
      <vt:lpstr> Questions from State Team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CCSSO PowerPoint Template</dc:title>
  <dc:creator>Kim Benton.;Tenette Smith</dc:creator>
  <cp:lastModifiedBy>Sebrina Palmer</cp:lastModifiedBy>
  <cp:revision>425</cp:revision>
  <cp:lastPrinted>2016-11-14T15:19:45Z</cp:lastPrinted>
  <dcterms:created xsi:type="dcterms:W3CDTF">2010-03-10T16:29:56Z</dcterms:created>
  <dcterms:modified xsi:type="dcterms:W3CDTF">2017-11-07T15:17:39Z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</vt:lpwstr>
  </property>
  <property fmtid="{D5CDD505-2E9C-101B-9397-08002B2CF9AE}" pid="6" name="Subject">
    <vt:lpwstr/>
  </property>
  <property fmtid="{D5CDD505-2E9C-101B-9397-08002B2CF9AE}" pid="7" name="Keywords">
    <vt:lpwstr/>
  </property>
  <property fmtid="{D5CDD505-2E9C-101B-9397-08002B2CF9AE}" pid="8" name="_Author">
    <vt:lpwstr>Rhea Gavounas</vt:lpwstr>
  </property>
  <property fmtid="{D5CDD505-2E9C-101B-9397-08002B2CF9AE}" pid="9" name="_Category">
    <vt:lpwstr/>
  </property>
  <property fmtid="{D5CDD505-2E9C-101B-9397-08002B2CF9AE}" pid="10" name="Slides">
    <vt:lpwstr>1</vt:lpwstr>
  </property>
  <property fmtid="{D5CDD505-2E9C-101B-9397-08002B2CF9AE}" pid="11" name="Categories">
    <vt:lpwstr/>
  </property>
  <property fmtid="{D5CDD505-2E9C-101B-9397-08002B2CF9AE}" pid="12" name="Approval Level">
    <vt:lpwstr/>
  </property>
  <property fmtid="{D5CDD505-2E9C-101B-9397-08002B2CF9AE}" pid="13" name="_Comments">
    <vt:lpwstr/>
  </property>
  <property fmtid="{D5CDD505-2E9C-101B-9397-08002B2CF9AE}" pid="14" name="Assigned To">
    <vt:lpwstr/>
  </property>
  <property fmtid="{D5CDD505-2E9C-101B-9397-08002B2CF9AE}" pid="15" name="ContentTypeId">
    <vt:lpwstr>0x0101009826449194B8E64BB9EAE76F616EBC3E</vt:lpwstr>
  </property>
</Properties>
</file>