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handoutMasterIdLst>
    <p:handoutMasterId r:id="rId29"/>
  </p:handoutMasterIdLst>
  <p:sldIdLst>
    <p:sldId id="297" r:id="rId2"/>
    <p:sldId id="290" r:id="rId3"/>
    <p:sldId id="305" r:id="rId4"/>
    <p:sldId id="310" r:id="rId5"/>
    <p:sldId id="316" r:id="rId6"/>
    <p:sldId id="311" r:id="rId7"/>
    <p:sldId id="312" r:id="rId8"/>
    <p:sldId id="317" r:id="rId9"/>
    <p:sldId id="303" r:id="rId10"/>
    <p:sldId id="300" r:id="rId11"/>
    <p:sldId id="304" r:id="rId12"/>
    <p:sldId id="306" r:id="rId13"/>
    <p:sldId id="307" r:id="rId14"/>
    <p:sldId id="308" r:id="rId15"/>
    <p:sldId id="313" r:id="rId16"/>
    <p:sldId id="318" r:id="rId17"/>
    <p:sldId id="309" r:id="rId18"/>
    <p:sldId id="319" r:id="rId19"/>
    <p:sldId id="320" r:id="rId20"/>
    <p:sldId id="321" r:id="rId21"/>
    <p:sldId id="322" r:id="rId22"/>
    <p:sldId id="315" r:id="rId23"/>
    <p:sldId id="323" r:id="rId24"/>
    <p:sldId id="324" r:id="rId25"/>
    <p:sldId id="314" r:id="rId26"/>
    <p:sldId id="302" r:id="rId27"/>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95550" autoAdjust="0"/>
  </p:normalViewPr>
  <p:slideViewPr>
    <p:cSldViewPr snapToGrid="0" snapToObjects="1">
      <p:cViewPr varScale="1">
        <p:scale>
          <a:sx n="144" d="100"/>
          <a:sy n="144" d="100"/>
        </p:scale>
        <p:origin x="1080" y="2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2258358-716F-B541-B8E3-B6CD7F3CCC11}" type="datetimeFigureOut">
              <a:rPr lang="en-US" smtClean="0"/>
              <a:t>12/1/2017</a:t>
            </a:fld>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2D3E99C-1222-AB41-BFEE-14BC1467DDD4}" type="slidenum">
              <a:rPr lang="en-US" smtClean="0"/>
              <a:t>‹#›</a:t>
            </a:fld>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0" y="4421823"/>
            <a:ext cx="5618480" cy="4189095"/>
          </a:xfrm>
          <a:prstGeom prst="rect">
            <a:avLst/>
          </a:prstGeom>
          <a:noFill/>
          <a:ln>
            <a:noFill/>
          </a:ln>
        </p:spPr>
        <p:txBody>
          <a:bodyPr lIns="93308" tIns="93308" rIns="93308" bIns="9330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03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088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098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867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1" dirty="0"/>
              <a:t>Any school-based discussions or gatherings should focus on the prevention of future suicides while providing prevention resources</a:t>
            </a:r>
          </a:p>
          <a:p>
            <a:endParaRPr lang="en-US" b="1" dirty="0"/>
          </a:p>
          <a:p>
            <a:r>
              <a:rPr lang="en-US" b="1" dirty="0"/>
              <a:t>Verify the death-</a:t>
            </a:r>
            <a:r>
              <a:rPr lang="en-US" dirty="0"/>
              <a:t>-Even if the death is perceived as a suicide, it should not be labeled as such until after cause of death ruling has been made.</a:t>
            </a:r>
          </a:p>
          <a:p>
            <a:endParaRPr lang="en-US" dirty="0"/>
          </a:p>
          <a:p>
            <a:r>
              <a:rPr lang="en-US" b="1" dirty="0"/>
              <a:t>Assess the situation-</a:t>
            </a:r>
            <a:r>
              <a:rPr lang="en-US" dirty="0"/>
              <a:t>-Meet to prepare the </a:t>
            </a:r>
            <a:r>
              <a:rPr lang="en-US" dirty="0" err="1"/>
              <a:t>postvention</a:t>
            </a:r>
            <a:r>
              <a:rPr lang="en-US" dirty="0"/>
              <a:t> response. Consider how severely the death is likely to affect other students &amp; identify which students it will affect.</a:t>
            </a:r>
            <a:r>
              <a:rPr lang="en-US" baseline="0" dirty="0"/>
              <a:t> </a:t>
            </a:r>
            <a:r>
              <a:rPr lang="en-US" dirty="0"/>
              <a:t>Consider other traumatic events that have occurred in the school. </a:t>
            </a:r>
          </a:p>
          <a:p>
            <a:endParaRPr lang="en-US" dirty="0"/>
          </a:p>
          <a:p>
            <a:r>
              <a:rPr lang="en-US" b="1" dirty="0"/>
              <a:t>Share information– </a:t>
            </a:r>
            <a:r>
              <a:rPr lang="en-US" dirty="0"/>
              <a:t>Before the death</a:t>
            </a:r>
            <a:r>
              <a:rPr lang="en-US" baseline="0" dirty="0"/>
              <a:t> is officially classified as a suicide by officials (coroner), the death can and should be reported to staff, students, and parents/guardians with an acknowledgment that cause is unknown. Inform the faculty that a sudden death has occurred in a staff meeting. Write a statement for staff members to share with students. It should include basic facts of the death without providing details of the method, funeral arrangements, recognition of the sorrow the news will cause, and information about resources available to help students cope with their grief.   Avoid public address system announcements or assemblies.  With permission from the students parents, a letter can be sent home with students that includes facts about the death and what the school is doing to support students, warning signs of suicidal behavior and a list of resources available. </a:t>
            </a:r>
          </a:p>
          <a:p>
            <a:endParaRPr lang="en-US" baseline="0" dirty="0"/>
          </a:p>
          <a:p>
            <a:r>
              <a:rPr lang="en-US" b="1" baseline="0" dirty="0"/>
              <a:t>Avoid suicide contagion– </a:t>
            </a:r>
            <a:r>
              <a:rPr lang="en-US" baseline="0" dirty="0"/>
              <a:t>Explain that the purpose of identifying and giving services to other high risk students is to prevent another death. Review procedures for identifying warning signs and reporting students who generate concern. </a:t>
            </a:r>
          </a:p>
          <a:p>
            <a:endParaRPr lang="en-US" baseline="0" dirty="0"/>
          </a:p>
          <a:p>
            <a:r>
              <a:rPr lang="en-US" b="1" baseline="0" dirty="0"/>
              <a:t>Initiate support services</a:t>
            </a:r>
            <a:r>
              <a:rPr lang="en-US" baseline="0" dirty="0"/>
              <a:t>– Students identified as being more likely affected by the death will be assessed by mental health professional to determine level of support needed. School should help coordinate services, or in concert with parents or guardians, refer to community mental healthcare</a:t>
            </a:r>
          </a:p>
          <a:p>
            <a:endParaRPr lang="en-US" baseline="0" dirty="0"/>
          </a:p>
          <a:p>
            <a:r>
              <a:rPr lang="en-US" b="1" baseline="0" dirty="0"/>
              <a:t>Develop memorial plans– </a:t>
            </a:r>
            <a:r>
              <a:rPr lang="en-US" baseline="0" dirty="0"/>
              <a:t>Physical memorials (photos, flowers, etc.), funeral services, or flying the flag at half-mast should not be done at the school because it may sensationalize the death and encourage suicide contagion. School should not be canceled for the funeral. Small school-based memorials should include a focus on how to prevent future suicides and prevention resources available. </a:t>
            </a:r>
            <a:endParaRPr lang="en-US" dirty="0"/>
          </a:p>
          <a:p>
            <a:endParaRPr lang="en-US" dirty="0"/>
          </a:p>
          <a:p>
            <a:r>
              <a:rPr lang="en-US" b="1" dirty="0"/>
              <a:t>External communication–</a:t>
            </a:r>
            <a:r>
              <a:rPr lang="en-US" b="1" baseline="0" dirty="0"/>
              <a:t> </a:t>
            </a:r>
            <a:r>
              <a:rPr lang="en-US" baseline="0" dirty="0"/>
              <a:t>the school principal or designee will be sole media spokesperson who will answer all media inquiries with a prepared statement that includes facts about the death, </a:t>
            </a:r>
            <a:r>
              <a:rPr lang="en-US" baseline="0" dirty="0" err="1"/>
              <a:t>postvention</a:t>
            </a:r>
            <a:r>
              <a:rPr lang="en-US" baseline="0" dirty="0"/>
              <a:t> plans, and available resources. Statement will not include confidential information, speculation about victim motivation, means of suicide or personal family information. </a:t>
            </a:r>
            <a:endParaRPr lang="en-US" dirty="0"/>
          </a:p>
          <a:p>
            <a:endParaRPr lang="en-US" dirty="0"/>
          </a:p>
        </p:txBody>
      </p:sp>
    </p:spTree>
    <p:extLst>
      <p:ext uri="{BB962C8B-B14F-4D97-AF65-F5344CB8AC3E}">
        <p14:creationId xmlns:p14="http://schemas.microsoft.com/office/powerpoint/2010/main" val="49427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9930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4187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A</a:t>
            </a:r>
            <a:r>
              <a:rPr lang="en-US" baseline="0" dirty="0"/>
              <a:t>t the time, we were thinking how to better implement the 2009 legislation</a:t>
            </a:r>
          </a:p>
          <a:p>
            <a:endParaRPr lang="en-US" dirty="0"/>
          </a:p>
        </p:txBody>
      </p:sp>
      <p:sp>
        <p:nvSpPr>
          <p:cNvPr id="4" name="Slide Number Placeholder 3"/>
          <p:cNvSpPr>
            <a:spLocks noGrp="1"/>
          </p:cNvSpPr>
          <p:nvPr>
            <p:ph type="sldNum" sz="quarter" idx="10"/>
          </p:nvPr>
        </p:nvSpPr>
        <p:spPr/>
        <p:txBody>
          <a:bodyPr lIns="93324" tIns="46662" rIns="93324" bIns="46662"/>
          <a:lstStyle/>
          <a:p>
            <a:fld id="{C0DF7084-4064-4C84-B626-A6A7D737ABA5}" type="slidenum">
              <a:rPr lang="en-US" smtClean="0"/>
              <a:t>16</a:t>
            </a:fld>
            <a:endParaRPr lang="en-US"/>
          </a:p>
        </p:txBody>
      </p:sp>
    </p:spTree>
    <p:extLst>
      <p:ext uri="{BB962C8B-B14F-4D97-AF65-F5344CB8AC3E}">
        <p14:creationId xmlns:p14="http://schemas.microsoft.com/office/powerpoint/2010/main" val="320995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71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May be better viewed in groups. Because of the chapter format it can be viewed in multiple sittings.</a:t>
            </a:r>
          </a:p>
        </p:txBody>
      </p:sp>
    </p:spTree>
    <p:extLst>
      <p:ext uri="{BB962C8B-B14F-4D97-AF65-F5344CB8AC3E}">
        <p14:creationId xmlns:p14="http://schemas.microsoft.com/office/powerpoint/2010/main" val="200996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237"/>
            <a:r>
              <a:rPr lang="en-US" dirty="0"/>
              <a:t>This contains six modules to be completed.</a:t>
            </a:r>
          </a:p>
          <a:p>
            <a:endParaRPr lang="en-US" dirty="0"/>
          </a:p>
        </p:txBody>
      </p:sp>
    </p:spTree>
    <p:extLst>
      <p:ext uri="{BB962C8B-B14F-4D97-AF65-F5344CB8AC3E}">
        <p14:creationId xmlns:p14="http://schemas.microsoft.com/office/powerpoint/2010/main" val="127776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4240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237"/>
            <a:r>
              <a:rPr lang="en-US" dirty="0"/>
              <a:t>All District Level--Training can provided in a staff development setting or self-guided format. </a:t>
            </a:r>
          </a:p>
          <a:p>
            <a:pPr defTabSz="933237"/>
            <a:r>
              <a:rPr lang="en-US" dirty="0"/>
              <a:t>All School Level--Training can provided in a staff development setting or self-guided format.</a:t>
            </a:r>
          </a:p>
          <a:p>
            <a:endParaRPr lang="en-US" dirty="0"/>
          </a:p>
        </p:txBody>
      </p:sp>
    </p:spTree>
    <p:extLst>
      <p:ext uri="{BB962C8B-B14F-4D97-AF65-F5344CB8AC3E}">
        <p14:creationId xmlns:p14="http://schemas.microsoft.com/office/powerpoint/2010/main" val="326301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Some employees fit into more than one level. </a:t>
            </a:r>
          </a:p>
        </p:txBody>
      </p:sp>
    </p:spTree>
    <p:extLst>
      <p:ext uri="{BB962C8B-B14F-4D97-AF65-F5344CB8AC3E}">
        <p14:creationId xmlns:p14="http://schemas.microsoft.com/office/powerpoint/2010/main" val="801087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34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6801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4450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776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06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68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817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lIns="93324" tIns="46662" rIns="93324" bIns="46662"/>
          <a:lstStyle/>
          <a:p>
            <a:fld id="{C0DF7084-4064-4C84-B626-A6A7D737ABA5}" type="slidenum">
              <a:rPr lang="en-US" smtClean="0"/>
              <a:t>5</a:t>
            </a:fld>
            <a:endParaRPr lang="en-US"/>
          </a:p>
        </p:txBody>
      </p:sp>
    </p:spTree>
    <p:extLst>
      <p:ext uri="{BB962C8B-B14F-4D97-AF65-F5344CB8AC3E}">
        <p14:creationId xmlns:p14="http://schemas.microsoft.com/office/powerpoint/2010/main" val="262383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703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011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983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959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E47EE-38B3-4F68-9A01-89DF97585F8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5CF84-8D09-4FBB-A144-012418E35297}" type="slidenum">
              <a:rPr lang="en-US" smtClean="0"/>
              <a:t>‹#›</a:t>
            </a:fld>
            <a:endParaRPr lang="en-US"/>
          </a:p>
        </p:txBody>
      </p:sp>
    </p:spTree>
    <p:extLst>
      <p:ext uri="{BB962C8B-B14F-4D97-AF65-F5344CB8AC3E}">
        <p14:creationId xmlns:p14="http://schemas.microsoft.com/office/powerpoint/2010/main" val="425846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75" r:id="rId4"/>
    <p:sldLayoutId id="2147483650" r:id="rId5"/>
    <p:sldLayoutId id="2147483674" r:id="rId6"/>
    <p:sldLayoutId id="2147483673" r:id="rId7"/>
    <p:sldLayoutId id="2147483676"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watts@mdek12.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hyperlink" Target="http://jasonfoundation.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sptsusa.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HB263training@mdek12.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www.mdek12.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ewatts@mdek12.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2749" y="490538"/>
            <a:ext cx="7848382" cy="1428351"/>
          </a:xfrm>
        </p:spPr>
        <p:txBody>
          <a:bodyPr/>
          <a:lstStyle/>
          <a:p>
            <a:r>
              <a:rPr lang="en-US" dirty="0"/>
              <a:t>Suicide Prevention:</a:t>
            </a:r>
            <a:br>
              <a:rPr lang="en-US" dirty="0"/>
            </a:br>
            <a:r>
              <a:rPr lang="en-US" sz="2800" dirty="0"/>
              <a:t>Prevention, Intervention and Postvention</a:t>
            </a:r>
          </a:p>
        </p:txBody>
      </p:sp>
      <p:sp>
        <p:nvSpPr>
          <p:cNvPr id="8" name="Text Placeholder 7"/>
          <p:cNvSpPr>
            <a:spLocks noGrp="1"/>
          </p:cNvSpPr>
          <p:nvPr>
            <p:ph type="body" sz="quarter" idx="11"/>
          </p:nvPr>
        </p:nvSpPr>
        <p:spPr>
          <a:xfrm>
            <a:off x="412749" y="2036654"/>
            <a:ext cx="4606991" cy="608012"/>
          </a:xfrm>
        </p:spPr>
        <p:txBody>
          <a:bodyPr/>
          <a:lstStyle/>
          <a:p>
            <a:r>
              <a:rPr lang="en-US" dirty="0"/>
              <a:t>Best Practices for Implementing Your Suicide Prevention Plan</a:t>
            </a:r>
          </a:p>
        </p:txBody>
      </p:sp>
      <p:sp>
        <p:nvSpPr>
          <p:cNvPr id="9" name="Text Placeholder 8"/>
          <p:cNvSpPr>
            <a:spLocks noGrp="1"/>
          </p:cNvSpPr>
          <p:nvPr>
            <p:ph type="body" sz="quarter" idx="12"/>
          </p:nvPr>
        </p:nvSpPr>
        <p:spPr/>
        <p:txBody>
          <a:bodyPr/>
          <a:lstStyle/>
          <a:p>
            <a:r>
              <a:rPr lang="en-US" dirty="0"/>
              <a:t>September and October 2017</a:t>
            </a:r>
          </a:p>
        </p:txBody>
      </p:sp>
      <p:sp>
        <p:nvSpPr>
          <p:cNvPr id="10" name="Text Placeholder 9"/>
          <p:cNvSpPr>
            <a:spLocks noGrp="1"/>
          </p:cNvSpPr>
          <p:nvPr>
            <p:ph type="body" sz="quarter" idx="14"/>
          </p:nvPr>
        </p:nvSpPr>
        <p:spPr/>
        <p:txBody>
          <a:bodyPr/>
          <a:lstStyle/>
          <a:p>
            <a:r>
              <a:rPr lang="en-US" dirty="0"/>
              <a:t>Estelle Watts, DNP, RN, NCSN</a:t>
            </a:r>
          </a:p>
        </p:txBody>
      </p:sp>
      <p:sp>
        <p:nvSpPr>
          <p:cNvPr id="11" name="Text Placeholder 10"/>
          <p:cNvSpPr>
            <a:spLocks noGrp="1"/>
          </p:cNvSpPr>
          <p:nvPr>
            <p:ph type="body" sz="quarter" idx="15"/>
          </p:nvPr>
        </p:nvSpPr>
        <p:spPr>
          <a:xfrm>
            <a:off x="2701925" y="4221677"/>
            <a:ext cx="4451350" cy="791757"/>
          </a:xfrm>
        </p:spPr>
        <p:txBody>
          <a:bodyPr/>
          <a:lstStyle/>
          <a:p>
            <a:r>
              <a:rPr lang="en-US" sz="1200" dirty="0"/>
              <a:t>Health Science Specialist</a:t>
            </a:r>
          </a:p>
          <a:p>
            <a:r>
              <a:rPr lang="en-US" sz="1200" dirty="0"/>
              <a:t>Career and Technical Education</a:t>
            </a:r>
          </a:p>
          <a:p>
            <a:r>
              <a:rPr lang="en-US" sz="1200" dirty="0">
                <a:hlinkClick r:id="rId3"/>
              </a:rPr>
              <a:t>ewatts@mdek12.org</a:t>
            </a:r>
            <a:endParaRPr lang="en-US" sz="1200" dirty="0"/>
          </a:p>
          <a:p>
            <a:r>
              <a:rPr lang="en-US" sz="1200" dirty="0"/>
              <a:t>601-359-3708</a:t>
            </a:r>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Model Policy-Prevention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10</a:t>
            </a:fld>
            <a:endParaRPr lang="en" dirty="0"/>
          </a:p>
        </p:txBody>
      </p:sp>
      <p:sp>
        <p:nvSpPr>
          <p:cNvPr id="7" name="Text Placeholder 6"/>
          <p:cNvSpPr>
            <a:spLocks noGrp="1"/>
          </p:cNvSpPr>
          <p:nvPr>
            <p:ph type="body" sz="quarter" idx="14"/>
          </p:nvPr>
        </p:nvSpPr>
        <p:spPr>
          <a:xfrm>
            <a:off x="415636" y="945517"/>
            <a:ext cx="8294915" cy="3540344"/>
          </a:xfrm>
        </p:spPr>
        <p:txBody>
          <a:bodyPr/>
          <a:lstStyle/>
          <a:p>
            <a:pPr>
              <a:lnSpc>
                <a:spcPct val="100000"/>
              </a:lnSpc>
              <a:spcAft>
                <a:spcPts val="0"/>
              </a:spcAft>
              <a:tabLst/>
            </a:pPr>
            <a:r>
              <a:rPr lang="en-US" sz="2200" dirty="0"/>
              <a:t>A collaborative model policy was selected</a:t>
            </a:r>
          </a:p>
          <a:p>
            <a:pPr marL="0" indent="0">
              <a:lnSpc>
                <a:spcPct val="100000"/>
              </a:lnSpc>
              <a:spcAft>
                <a:spcPts val="0"/>
              </a:spcAft>
              <a:buNone/>
              <a:tabLst/>
            </a:pPr>
            <a:r>
              <a:rPr lang="en-US" sz="1800" dirty="0"/>
              <a:t>		American Foundation for Suicide Prevention</a:t>
            </a:r>
          </a:p>
          <a:p>
            <a:pPr marL="0" indent="0">
              <a:lnSpc>
                <a:spcPct val="100000"/>
              </a:lnSpc>
              <a:spcAft>
                <a:spcPts val="0"/>
              </a:spcAft>
              <a:buNone/>
              <a:tabLst/>
            </a:pPr>
            <a:r>
              <a:rPr lang="en-US" sz="1800" dirty="0"/>
              <a:t>		American School Counselor Association</a:t>
            </a:r>
          </a:p>
          <a:p>
            <a:pPr marL="0" indent="0">
              <a:lnSpc>
                <a:spcPct val="100000"/>
              </a:lnSpc>
              <a:spcAft>
                <a:spcPts val="0"/>
              </a:spcAft>
              <a:buNone/>
              <a:tabLst/>
            </a:pPr>
            <a:r>
              <a:rPr lang="en-US" sz="1800" dirty="0"/>
              <a:t>		National Association of School Psychologists</a:t>
            </a:r>
          </a:p>
          <a:p>
            <a:pPr marL="0" indent="0">
              <a:lnSpc>
                <a:spcPct val="100000"/>
              </a:lnSpc>
              <a:spcAft>
                <a:spcPts val="0"/>
              </a:spcAft>
              <a:buNone/>
              <a:tabLst/>
            </a:pPr>
            <a:r>
              <a:rPr lang="en-US" sz="1800" dirty="0"/>
              <a:t>		The Trevor Project</a:t>
            </a:r>
            <a:endParaRPr lang="en-US" dirty="0"/>
          </a:p>
          <a:p>
            <a:pPr>
              <a:lnSpc>
                <a:spcPct val="100000"/>
              </a:lnSpc>
              <a:spcAft>
                <a:spcPts val="0"/>
              </a:spcAft>
              <a:tabLst/>
            </a:pPr>
            <a:r>
              <a:rPr lang="en-US" sz="2200" dirty="0"/>
              <a:t>A MS policy template was developed in consultation with</a:t>
            </a:r>
          </a:p>
          <a:p>
            <a:pPr marL="0" indent="0">
              <a:lnSpc>
                <a:spcPct val="100000"/>
              </a:lnSpc>
              <a:spcAft>
                <a:spcPts val="0"/>
              </a:spcAft>
              <a:buNone/>
              <a:tabLst/>
            </a:pPr>
            <a:r>
              <a:rPr lang="en-US" sz="2200" dirty="0"/>
              <a:t>		</a:t>
            </a:r>
            <a:r>
              <a:rPr lang="en-US" sz="1800" dirty="0"/>
              <a:t>MS School Board Association</a:t>
            </a:r>
            <a:endParaRPr lang="en-US" sz="2200" dirty="0"/>
          </a:p>
          <a:p>
            <a:pPr marL="0" indent="0">
              <a:lnSpc>
                <a:spcPct val="100000"/>
              </a:lnSpc>
              <a:spcAft>
                <a:spcPts val="0"/>
              </a:spcAft>
              <a:buNone/>
              <a:tabLst/>
            </a:pPr>
            <a:r>
              <a:rPr lang="en-US" sz="2200" dirty="0"/>
              <a:t>		</a:t>
            </a:r>
            <a:r>
              <a:rPr lang="en-US" sz="1800" dirty="0"/>
              <a:t>School and Community Stakeholders</a:t>
            </a:r>
          </a:p>
          <a:p>
            <a:pPr lvl="1">
              <a:lnSpc>
                <a:spcPct val="100000"/>
              </a:lnSpc>
              <a:spcAft>
                <a:spcPts val="0"/>
              </a:spcAft>
            </a:pPr>
            <a:r>
              <a:rPr lang="en-US" sz="1800" dirty="0"/>
              <a:t>	School-employed mental health professionals</a:t>
            </a:r>
          </a:p>
          <a:p>
            <a:pPr lvl="1">
              <a:lnSpc>
                <a:spcPct val="100000"/>
              </a:lnSpc>
              <a:spcAft>
                <a:spcPts val="0"/>
              </a:spcAft>
            </a:pPr>
            <a:r>
              <a:rPr lang="en-US" sz="1800" dirty="0"/>
              <a:t>	Suicide prevention experts</a:t>
            </a:r>
          </a:p>
          <a:p>
            <a:pPr marL="342900" lvl="1" indent="-342900">
              <a:lnSpc>
                <a:spcPct val="100000"/>
              </a:lnSpc>
              <a:spcAft>
                <a:spcPts val="0"/>
              </a:spcAft>
              <a:buFont typeface="Arial" panose="020B0604020202020204" pitchFamily="34" charset="0"/>
              <a:buChar char="•"/>
            </a:pPr>
            <a:r>
              <a:rPr lang="en-US" sz="2200" dirty="0"/>
              <a:t>Procedural Template Developed</a:t>
            </a:r>
          </a:p>
        </p:txBody>
      </p:sp>
      <p:pic>
        <p:nvPicPr>
          <p:cNvPr id="3" name="Picture 2">
            <a:extLst>
              <a:ext uri="{FF2B5EF4-FFF2-40B4-BE49-F238E27FC236}">
                <a16:creationId xmlns:a16="http://schemas.microsoft.com/office/drawing/2014/main" id="{ABB78387-7430-43C2-96C3-7D5B3451AB2B}"/>
              </a:ext>
            </a:extLst>
          </p:cNvPr>
          <p:cNvPicPr>
            <a:picLocks noChangeAspect="1"/>
          </p:cNvPicPr>
          <p:nvPr/>
        </p:nvPicPr>
        <p:blipFill>
          <a:blip r:embed="rId3"/>
          <a:stretch>
            <a:fillRect/>
          </a:stretch>
        </p:blipFill>
        <p:spPr>
          <a:xfrm>
            <a:off x="8025651" y="31531"/>
            <a:ext cx="1004132" cy="914400"/>
          </a:xfrm>
          <a:prstGeom prst="rect">
            <a:avLst/>
          </a:prstGeom>
        </p:spPr>
      </p:pic>
    </p:spTree>
    <p:extLst>
      <p:ext uri="{BB962C8B-B14F-4D97-AF65-F5344CB8AC3E}">
        <p14:creationId xmlns:p14="http://schemas.microsoft.com/office/powerpoint/2010/main" val="73600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Model Policy: Prevention (requirements)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11</a:t>
            </a:fld>
            <a:endParaRPr lang="en" dirty="0"/>
          </a:p>
        </p:txBody>
      </p:sp>
      <p:sp>
        <p:nvSpPr>
          <p:cNvPr id="7" name="Text Placeholder 6"/>
          <p:cNvSpPr>
            <a:spLocks noGrp="1"/>
          </p:cNvSpPr>
          <p:nvPr>
            <p:ph type="body" sz="quarter" idx="14"/>
          </p:nvPr>
        </p:nvSpPr>
        <p:spPr/>
        <p:txBody>
          <a:bodyPr/>
          <a:lstStyle/>
          <a:p>
            <a:pPr>
              <a:lnSpc>
                <a:spcPct val="100000"/>
              </a:lnSpc>
              <a:spcAft>
                <a:spcPts val="0"/>
              </a:spcAft>
              <a:tabLst/>
            </a:pPr>
            <a:r>
              <a:rPr lang="en-US" sz="2200" dirty="0"/>
              <a:t>Each school designates a district suicide prevention coordinator (selected by Superintendent)</a:t>
            </a:r>
          </a:p>
          <a:p>
            <a:pPr>
              <a:lnSpc>
                <a:spcPct val="100000"/>
              </a:lnSpc>
              <a:spcAft>
                <a:spcPts val="0"/>
              </a:spcAft>
              <a:tabLst/>
            </a:pPr>
            <a:r>
              <a:rPr lang="en-US" sz="2200" dirty="0"/>
              <a:t>Districts must plan and implement a policy</a:t>
            </a:r>
          </a:p>
          <a:p>
            <a:pPr lvl="1">
              <a:lnSpc>
                <a:spcPct val="100000"/>
              </a:lnSpc>
              <a:spcAft>
                <a:spcPts val="0"/>
              </a:spcAft>
            </a:pPr>
            <a:r>
              <a:rPr lang="en-US" dirty="0"/>
              <a:t>	1. </a:t>
            </a:r>
            <a:r>
              <a:rPr lang="en-US" sz="1800" dirty="0"/>
              <a:t>Schools may designate a coordinator as a point of contact for school 	specific issues.</a:t>
            </a:r>
          </a:p>
          <a:p>
            <a:pPr lvl="2">
              <a:lnSpc>
                <a:spcPct val="100000"/>
              </a:lnSpc>
              <a:spcAft>
                <a:spcPts val="0"/>
              </a:spcAft>
            </a:pPr>
            <a:r>
              <a:rPr lang="en-US" sz="2400" dirty="0"/>
              <a:t>	</a:t>
            </a:r>
            <a:r>
              <a:rPr lang="en-US" sz="1800" dirty="0"/>
              <a:t>2. Additional professional development recommended annually as a 	refresher.</a:t>
            </a:r>
          </a:p>
          <a:p>
            <a:pPr marL="342900" lvl="2" indent="-342900">
              <a:lnSpc>
                <a:spcPct val="100000"/>
              </a:lnSpc>
              <a:spcAft>
                <a:spcPts val="0"/>
              </a:spcAft>
              <a:buFont typeface="Arial" panose="020B0604020202020204" pitchFamily="34" charset="0"/>
              <a:buChar char="•"/>
            </a:pPr>
            <a:r>
              <a:rPr lang="en-US" sz="2200" dirty="0"/>
              <a:t>District Implementation guide developed</a:t>
            </a:r>
          </a:p>
        </p:txBody>
      </p:sp>
      <p:pic>
        <p:nvPicPr>
          <p:cNvPr id="3" name="Picture 2">
            <a:extLst>
              <a:ext uri="{FF2B5EF4-FFF2-40B4-BE49-F238E27FC236}">
                <a16:creationId xmlns:a16="http://schemas.microsoft.com/office/drawing/2014/main" id="{403EEA80-BAF5-41B4-B822-2769EA23FFDF}"/>
              </a:ext>
            </a:extLst>
          </p:cNvPr>
          <p:cNvPicPr>
            <a:picLocks noChangeAspect="1"/>
          </p:cNvPicPr>
          <p:nvPr/>
        </p:nvPicPr>
        <p:blipFill>
          <a:blip r:embed="rId3"/>
          <a:stretch>
            <a:fillRect/>
          </a:stretch>
        </p:blipFill>
        <p:spPr>
          <a:xfrm>
            <a:off x="8208485" y="24774"/>
            <a:ext cx="1004132" cy="914400"/>
          </a:xfrm>
          <a:prstGeom prst="rect">
            <a:avLst/>
          </a:prstGeom>
        </p:spPr>
      </p:pic>
    </p:spTree>
    <p:extLst>
      <p:ext uri="{BB962C8B-B14F-4D97-AF65-F5344CB8AC3E}">
        <p14:creationId xmlns:p14="http://schemas.microsoft.com/office/powerpoint/2010/main" val="291700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02A63-DBD4-4BFC-940A-A3C02332F625}"/>
              </a:ext>
            </a:extLst>
          </p:cNvPr>
          <p:cNvSpPr>
            <a:spLocks noGrp="1"/>
          </p:cNvSpPr>
          <p:nvPr>
            <p:ph type="body" sz="quarter" idx="13"/>
          </p:nvPr>
        </p:nvSpPr>
        <p:spPr/>
        <p:txBody>
          <a:bodyPr/>
          <a:lstStyle/>
          <a:p>
            <a:r>
              <a:rPr lang="en-US" dirty="0"/>
              <a:t>Model Policy: Intervention</a:t>
            </a:r>
          </a:p>
        </p:txBody>
      </p:sp>
      <p:sp>
        <p:nvSpPr>
          <p:cNvPr id="3" name="Text Placeholder 2">
            <a:extLst>
              <a:ext uri="{FF2B5EF4-FFF2-40B4-BE49-F238E27FC236}">
                <a16:creationId xmlns:a16="http://schemas.microsoft.com/office/drawing/2014/main" id="{FC750FA7-CDCE-4869-AD7A-0CF43D206926}"/>
              </a:ext>
            </a:extLst>
          </p:cNvPr>
          <p:cNvSpPr>
            <a:spLocks noGrp="1"/>
          </p:cNvSpPr>
          <p:nvPr>
            <p:ph type="body" sz="quarter" idx="14"/>
          </p:nvPr>
        </p:nvSpPr>
        <p:spPr/>
        <p:txBody>
          <a:bodyPr/>
          <a:lstStyle/>
          <a:p>
            <a:pPr>
              <a:lnSpc>
                <a:spcPct val="100000"/>
              </a:lnSpc>
              <a:spcAft>
                <a:spcPts val="0"/>
              </a:spcAft>
            </a:pPr>
            <a:r>
              <a:rPr lang="en-US" dirty="0"/>
              <a:t>If a student is identified as potentially suicidal</a:t>
            </a:r>
          </a:p>
          <a:p>
            <a:pPr>
              <a:lnSpc>
                <a:spcPct val="100000"/>
              </a:lnSpc>
              <a:spcAft>
                <a:spcPts val="0"/>
              </a:spcAft>
            </a:pPr>
            <a:endParaRPr lang="en-US" dirty="0"/>
          </a:p>
          <a:p>
            <a:pPr lvl="1">
              <a:lnSpc>
                <a:spcPct val="100000"/>
              </a:lnSpc>
              <a:spcAft>
                <a:spcPts val="0"/>
              </a:spcAft>
            </a:pPr>
            <a:r>
              <a:rPr lang="en-US" dirty="0"/>
              <a:t>	</a:t>
            </a:r>
            <a:r>
              <a:rPr lang="en-US" sz="1800" dirty="0"/>
              <a:t>School employed mental health focused professional will see student 	on the same day. (mental health professional, counselor, school nurse, 	suicide prevention coordinator)</a:t>
            </a:r>
          </a:p>
          <a:p>
            <a:pPr lvl="1">
              <a:lnSpc>
                <a:spcPct val="100000"/>
              </a:lnSpc>
              <a:spcAft>
                <a:spcPts val="0"/>
              </a:spcAft>
            </a:pPr>
            <a:endParaRPr lang="en-US" sz="1800" dirty="0"/>
          </a:p>
          <a:p>
            <a:pPr lvl="1">
              <a:lnSpc>
                <a:spcPct val="100000"/>
              </a:lnSpc>
              <a:spcAft>
                <a:spcPts val="0"/>
              </a:spcAft>
            </a:pPr>
            <a:r>
              <a:rPr lang="en-US" sz="1800" dirty="0"/>
              <a:t>	Continually supervise student at risk to insure safety.</a:t>
            </a:r>
          </a:p>
          <a:p>
            <a:pPr lvl="1">
              <a:lnSpc>
                <a:spcPct val="100000"/>
              </a:lnSpc>
              <a:spcAft>
                <a:spcPts val="0"/>
              </a:spcAft>
            </a:pPr>
            <a:endParaRPr lang="en-US" sz="1800" dirty="0"/>
          </a:p>
          <a:p>
            <a:pPr lvl="1">
              <a:lnSpc>
                <a:spcPct val="100000"/>
              </a:lnSpc>
              <a:spcAft>
                <a:spcPts val="0"/>
              </a:spcAft>
            </a:pPr>
            <a:r>
              <a:rPr lang="en-US" sz="1800" dirty="0"/>
              <a:t>	Contact students parents and refer student to mental health services.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979F156-3541-4866-A263-DA66CA36C98F}"/>
              </a:ext>
            </a:extLst>
          </p:cNvPr>
          <p:cNvSpPr>
            <a:spLocks noGrp="1"/>
          </p:cNvSpPr>
          <p:nvPr>
            <p:ph type="sldNum" idx="12"/>
          </p:nvPr>
        </p:nvSpPr>
        <p:spPr/>
        <p:txBody>
          <a:bodyPr/>
          <a:lstStyle/>
          <a:p>
            <a:fld id="{00000000-1234-1234-1234-123412341234}" type="slidenum">
              <a:rPr lang="en" smtClean="0"/>
              <a:pPr/>
              <a:t>12</a:t>
            </a:fld>
            <a:endParaRPr lang="en" dirty="0"/>
          </a:p>
        </p:txBody>
      </p:sp>
      <p:pic>
        <p:nvPicPr>
          <p:cNvPr id="6" name="Picture 5">
            <a:extLst>
              <a:ext uri="{FF2B5EF4-FFF2-40B4-BE49-F238E27FC236}">
                <a16:creationId xmlns:a16="http://schemas.microsoft.com/office/drawing/2014/main" id="{D28104B3-10A7-4282-B471-E1C1F8B2F24A}"/>
              </a:ext>
            </a:extLst>
          </p:cNvPr>
          <p:cNvPicPr>
            <a:picLocks noChangeAspect="1"/>
          </p:cNvPicPr>
          <p:nvPr/>
        </p:nvPicPr>
        <p:blipFill>
          <a:blip r:embed="rId3"/>
          <a:stretch>
            <a:fillRect/>
          </a:stretch>
        </p:blipFill>
        <p:spPr>
          <a:xfrm>
            <a:off x="8064884" y="31531"/>
            <a:ext cx="1004132" cy="914400"/>
          </a:xfrm>
          <a:prstGeom prst="rect">
            <a:avLst/>
          </a:prstGeom>
        </p:spPr>
      </p:pic>
    </p:spTree>
    <p:extLst>
      <p:ext uri="{BB962C8B-B14F-4D97-AF65-F5344CB8AC3E}">
        <p14:creationId xmlns:p14="http://schemas.microsoft.com/office/powerpoint/2010/main" val="409392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BE7780-03CE-4B8A-86E6-A2CA42FE6F6E}"/>
              </a:ext>
            </a:extLst>
          </p:cNvPr>
          <p:cNvSpPr>
            <a:spLocks noGrp="1"/>
          </p:cNvSpPr>
          <p:nvPr>
            <p:ph type="body" sz="quarter" idx="13"/>
          </p:nvPr>
        </p:nvSpPr>
        <p:spPr/>
        <p:txBody>
          <a:bodyPr/>
          <a:lstStyle/>
          <a:p>
            <a:r>
              <a:rPr lang="en-US" dirty="0"/>
              <a:t>Model Policy: Postvention</a:t>
            </a:r>
          </a:p>
        </p:txBody>
      </p:sp>
      <p:sp>
        <p:nvSpPr>
          <p:cNvPr id="3" name="Text Placeholder 2">
            <a:extLst>
              <a:ext uri="{FF2B5EF4-FFF2-40B4-BE49-F238E27FC236}">
                <a16:creationId xmlns:a16="http://schemas.microsoft.com/office/drawing/2014/main" id="{7BA29CF4-4C27-4CAF-B6BC-3AC78D7C43DA}"/>
              </a:ext>
            </a:extLst>
          </p:cNvPr>
          <p:cNvSpPr>
            <a:spLocks noGrp="1"/>
          </p:cNvSpPr>
          <p:nvPr>
            <p:ph type="body" sz="quarter" idx="14"/>
          </p:nvPr>
        </p:nvSpPr>
        <p:spPr/>
        <p:txBody>
          <a:bodyPr/>
          <a:lstStyle/>
          <a:p>
            <a:pPr>
              <a:lnSpc>
                <a:spcPct val="100000"/>
              </a:lnSpc>
              <a:spcAft>
                <a:spcPts val="0"/>
              </a:spcAft>
            </a:pPr>
            <a:r>
              <a:rPr lang="en-US" sz="2200" dirty="0"/>
              <a:t>Engage in activities with reduce risk and promote healing after a suicide death</a:t>
            </a:r>
            <a:r>
              <a:rPr lang="en-US" dirty="0"/>
              <a:t>.</a:t>
            </a:r>
          </a:p>
          <a:p>
            <a:pPr marL="0" indent="0">
              <a:lnSpc>
                <a:spcPct val="100000"/>
              </a:lnSpc>
              <a:spcAft>
                <a:spcPts val="0"/>
              </a:spcAft>
              <a:buNone/>
            </a:pPr>
            <a:r>
              <a:rPr lang="en-US" dirty="0"/>
              <a:t>	</a:t>
            </a:r>
            <a:r>
              <a:rPr lang="en-US" sz="1800" b="1" dirty="0"/>
              <a:t>Verify the death</a:t>
            </a:r>
            <a:r>
              <a:rPr lang="en-US" sz="1800" dirty="0"/>
              <a:t>-don’t “Label”, wait for the cause to be known</a:t>
            </a:r>
          </a:p>
          <a:p>
            <a:pPr marL="0" indent="0">
              <a:lnSpc>
                <a:spcPct val="100000"/>
              </a:lnSpc>
              <a:spcAft>
                <a:spcPts val="0"/>
              </a:spcAft>
              <a:buNone/>
            </a:pPr>
            <a:r>
              <a:rPr lang="en-US" sz="1800" dirty="0"/>
              <a:t>	</a:t>
            </a:r>
            <a:r>
              <a:rPr lang="en-US" sz="1800" b="1" dirty="0"/>
              <a:t>Assess the situation</a:t>
            </a:r>
            <a:r>
              <a:rPr lang="en-US" sz="1800" dirty="0"/>
              <a:t>-meet to prepare </a:t>
            </a:r>
            <a:r>
              <a:rPr lang="en-US" sz="1800" dirty="0" err="1"/>
              <a:t>postvention</a:t>
            </a:r>
            <a:r>
              <a:rPr lang="en-US" sz="1800" dirty="0"/>
              <a:t> response</a:t>
            </a:r>
          </a:p>
          <a:p>
            <a:pPr marL="0" indent="0">
              <a:lnSpc>
                <a:spcPct val="100000"/>
              </a:lnSpc>
              <a:spcAft>
                <a:spcPts val="0"/>
              </a:spcAft>
              <a:buNone/>
            </a:pPr>
            <a:r>
              <a:rPr lang="en-US" sz="1800" dirty="0"/>
              <a:t>	</a:t>
            </a:r>
            <a:r>
              <a:rPr lang="en-US" sz="1800" b="1" dirty="0"/>
              <a:t>Share information</a:t>
            </a:r>
            <a:r>
              <a:rPr lang="en-US" sz="1800" dirty="0"/>
              <a:t>-with staff and students, include only basic facts</a:t>
            </a:r>
          </a:p>
          <a:p>
            <a:pPr marL="0" indent="0">
              <a:lnSpc>
                <a:spcPct val="100000"/>
              </a:lnSpc>
              <a:spcAft>
                <a:spcPts val="0"/>
              </a:spcAft>
              <a:buNone/>
            </a:pPr>
            <a:r>
              <a:rPr lang="en-US" sz="1800" dirty="0"/>
              <a:t>	</a:t>
            </a:r>
            <a:r>
              <a:rPr lang="en-US" sz="1800" b="1" dirty="0"/>
              <a:t>Avoid suicide contagion</a:t>
            </a:r>
            <a:r>
              <a:rPr lang="en-US" sz="1800" dirty="0"/>
              <a:t>-consider possibility of other high risk students.</a:t>
            </a:r>
          </a:p>
          <a:p>
            <a:pPr marL="0" indent="0">
              <a:lnSpc>
                <a:spcPct val="100000"/>
              </a:lnSpc>
              <a:spcAft>
                <a:spcPts val="0"/>
              </a:spcAft>
              <a:buNone/>
            </a:pPr>
            <a:r>
              <a:rPr lang="en-US" sz="1800" dirty="0"/>
              <a:t>	</a:t>
            </a:r>
            <a:r>
              <a:rPr lang="en-US" sz="1800" b="1" dirty="0"/>
              <a:t>Initiate support services</a:t>
            </a:r>
            <a:r>
              <a:rPr lang="en-US" sz="1800" dirty="0"/>
              <a:t>-mental health assessment identifying needed 	level of support </a:t>
            </a:r>
          </a:p>
          <a:p>
            <a:pPr marL="0" indent="0">
              <a:lnSpc>
                <a:spcPct val="100000"/>
              </a:lnSpc>
              <a:spcAft>
                <a:spcPts val="0"/>
              </a:spcAft>
              <a:buNone/>
            </a:pPr>
            <a:r>
              <a:rPr lang="en-US" sz="1800" dirty="0"/>
              <a:t>	</a:t>
            </a:r>
            <a:r>
              <a:rPr lang="en-US" sz="1800" b="1" dirty="0"/>
              <a:t>Memorial plans</a:t>
            </a:r>
            <a:r>
              <a:rPr lang="en-US" sz="1800" dirty="0"/>
              <a:t>-All deaths should be treated the same way</a:t>
            </a:r>
          </a:p>
          <a:p>
            <a:pPr marL="0" indent="0">
              <a:lnSpc>
                <a:spcPct val="100000"/>
              </a:lnSpc>
              <a:spcAft>
                <a:spcPts val="0"/>
              </a:spcAft>
              <a:buNone/>
            </a:pPr>
            <a:r>
              <a:rPr lang="en-US" sz="1800" dirty="0"/>
              <a:t>	</a:t>
            </a:r>
            <a:r>
              <a:rPr lang="en-US" sz="1800" b="1" dirty="0"/>
              <a:t>External communication</a:t>
            </a:r>
            <a:r>
              <a:rPr lang="en-US" sz="1800" dirty="0"/>
              <a:t>-identify a sole media spokesperson </a:t>
            </a:r>
            <a:endParaRPr lang="en-US" dirty="0"/>
          </a:p>
          <a:p>
            <a:endParaRPr lang="en-US" dirty="0"/>
          </a:p>
        </p:txBody>
      </p:sp>
      <p:sp>
        <p:nvSpPr>
          <p:cNvPr id="4" name="Slide Number Placeholder 3">
            <a:extLst>
              <a:ext uri="{FF2B5EF4-FFF2-40B4-BE49-F238E27FC236}">
                <a16:creationId xmlns:a16="http://schemas.microsoft.com/office/drawing/2014/main" id="{25ACF31F-BA20-43E2-B01B-36F7F6D4740B}"/>
              </a:ext>
            </a:extLst>
          </p:cNvPr>
          <p:cNvSpPr>
            <a:spLocks noGrp="1"/>
          </p:cNvSpPr>
          <p:nvPr>
            <p:ph type="sldNum" idx="12"/>
          </p:nvPr>
        </p:nvSpPr>
        <p:spPr/>
        <p:txBody>
          <a:bodyPr/>
          <a:lstStyle/>
          <a:p>
            <a:fld id="{00000000-1234-1234-1234-123412341234}" type="slidenum">
              <a:rPr lang="en" smtClean="0"/>
              <a:pPr/>
              <a:t>13</a:t>
            </a:fld>
            <a:endParaRPr lang="en" dirty="0"/>
          </a:p>
        </p:txBody>
      </p:sp>
      <p:pic>
        <p:nvPicPr>
          <p:cNvPr id="6" name="Picture 5">
            <a:extLst>
              <a:ext uri="{FF2B5EF4-FFF2-40B4-BE49-F238E27FC236}">
                <a16:creationId xmlns:a16="http://schemas.microsoft.com/office/drawing/2014/main" id="{D9B4A5AF-0EBA-434B-B9EC-3BC0EB9071FE}"/>
              </a:ext>
            </a:extLst>
          </p:cNvPr>
          <p:cNvPicPr>
            <a:picLocks noChangeAspect="1"/>
          </p:cNvPicPr>
          <p:nvPr/>
        </p:nvPicPr>
        <p:blipFill>
          <a:blip r:embed="rId3"/>
          <a:stretch>
            <a:fillRect/>
          </a:stretch>
        </p:blipFill>
        <p:spPr>
          <a:xfrm>
            <a:off x="7979017" y="31531"/>
            <a:ext cx="1004132" cy="914400"/>
          </a:xfrm>
          <a:prstGeom prst="rect">
            <a:avLst/>
          </a:prstGeom>
        </p:spPr>
      </p:pic>
    </p:spTree>
    <p:extLst>
      <p:ext uri="{BB962C8B-B14F-4D97-AF65-F5344CB8AC3E}">
        <p14:creationId xmlns:p14="http://schemas.microsoft.com/office/powerpoint/2010/main" val="421190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F1F2D-E129-4340-AA9F-FEDEC14F7719}"/>
              </a:ext>
            </a:extLst>
          </p:cNvPr>
          <p:cNvSpPr>
            <a:spLocks noGrp="1"/>
          </p:cNvSpPr>
          <p:nvPr>
            <p:ph type="body" sz="quarter" idx="13"/>
          </p:nvPr>
        </p:nvSpPr>
        <p:spPr/>
        <p:txBody>
          <a:bodyPr/>
          <a:lstStyle/>
          <a:p>
            <a:r>
              <a:rPr lang="en-US" dirty="0"/>
              <a:t>Curriculum Selection</a:t>
            </a:r>
          </a:p>
        </p:txBody>
      </p:sp>
      <p:sp>
        <p:nvSpPr>
          <p:cNvPr id="3" name="Text Placeholder 2">
            <a:extLst>
              <a:ext uri="{FF2B5EF4-FFF2-40B4-BE49-F238E27FC236}">
                <a16:creationId xmlns:a16="http://schemas.microsoft.com/office/drawing/2014/main" id="{EEF99426-A990-4CD4-BA93-6A5DBE1D0626}"/>
              </a:ext>
            </a:extLst>
          </p:cNvPr>
          <p:cNvSpPr>
            <a:spLocks noGrp="1"/>
          </p:cNvSpPr>
          <p:nvPr>
            <p:ph type="body" sz="quarter" idx="14"/>
          </p:nvPr>
        </p:nvSpPr>
        <p:spPr/>
        <p:txBody>
          <a:bodyPr/>
          <a:lstStyle/>
          <a:p>
            <a:pPr marL="0" indent="0">
              <a:lnSpc>
                <a:spcPct val="100000"/>
              </a:lnSpc>
              <a:spcAft>
                <a:spcPts val="0"/>
              </a:spcAft>
              <a:buNone/>
            </a:pPr>
            <a:r>
              <a:rPr lang="en-US" dirty="0"/>
              <a:t>Focus Group formed </a:t>
            </a:r>
          </a:p>
          <a:p>
            <a:pPr>
              <a:lnSpc>
                <a:spcPct val="100000"/>
              </a:lnSpc>
              <a:spcAft>
                <a:spcPts val="0"/>
              </a:spcAft>
            </a:pPr>
            <a:r>
              <a:rPr lang="en-US" sz="1800" dirty="0"/>
              <a:t>MDE staff</a:t>
            </a:r>
          </a:p>
          <a:p>
            <a:pPr>
              <a:lnSpc>
                <a:spcPct val="100000"/>
              </a:lnSpc>
              <a:spcAft>
                <a:spcPts val="0"/>
              </a:spcAft>
            </a:pPr>
            <a:r>
              <a:rPr lang="en-US" sz="1800" dirty="0"/>
              <a:t>Local teachers</a:t>
            </a:r>
          </a:p>
          <a:p>
            <a:pPr>
              <a:lnSpc>
                <a:spcPct val="100000"/>
              </a:lnSpc>
              <a:spcAft>
                <a:spcPts val="0"/>
              </a:spcAft>
            </a:pPr>
            <a:r>
              <a:rPr lang="en-US" sz="1800" dirty="0"/>
              <a:t>Nurses-a school nurse and a health science teacher</a:t>
            </a:r>
          </a:p>
          <a:p>
            <a:pPr>
              <a:lnSpc>
                <a:spcPct val="100000"/>
              </a:lnSpc>
              <a:spcAft>
                <a:spcPts val="0"/>
              </a:spcAft>
            </a:pPr>
            <a:r>
              <a:rPr lang="en-US" sz="1800" dirty="0"/>
              <a:t>School district administrator</a:t>
            </a:r>
          </a:p>
          <a:p>
            <a:pPr>
              <a:lnSpc>
                <a:spcPct val="100000"/>
              </a:lnSpc>
              <a:spcAft>
                <a:spcPts val="0"/>
              </a:spcAft>
            </a:pPr>
            <a:r>
              <a:rPr lang="en-US" sz="1800" dirty="0"/>
              <a:t>Mental health professional</a:t>
            </a:r>
          </a:p>
          <a:p>
            <a:pPr>
              <a:lnSpc>
                <a:spcPct val="100000"/>
              </a:lnSpc>
              <a:spcAft>
                <a:spcPts val="0"/>
              </a:spcAft>
            </a:pPr>
            <a:r>
              <a:rPr lang="en-US" sz="1800" dirty="0"/>
              <a:t>DMH Staff</a:t>
            </a:r>
          </a:p>
          <a:p>
            <a:pPr>
              <a:lnSpc>
                <a:spcPct val="100000"/>
              </a:lnSpc>
              <a:spcAft>
                <a:spcPts val="0"/>
              </a:spcAft>
            </a:pPr>
            <a:r>
              <a:rPr lang="en-US" sz="1800" dirty="0"/>
              <a:t>Mother &amp; Friend of persons who died by suicide</a:t>
            </a:r>
          </a:p>
          <a:p>
            <a:pPr>
              <a:lnSpc>
                <a:spcPct val="100000"/>
              </a:lnSpc>
              <a:spcAft>
                <a:spcPts val="0"/>
              </a:spcAft>
            </a:pPr>
            <a:endParaRPr lang="en-US" dirty="0"/>
          </a:p>
        </p:txBody>
      </p:sp>
      <p:sp>
        <p:nvSpPr>
          <p:cNvPr id="4" name="Slide Number Placeholder 3">
            <a:extLst>
              <a:ext uri="{FF2B5EF4-FFF2-40B4-BE49-F238E27FC236}">
                <a16:creationId xmlns:a16="http://schemas.microsoft.com/office/drawing/2014/main" id="{5F94C8A9-2E5C-417B-AF46-566BD49FFEA2}"/>
              </a:ext>
            </a:extLst>
          </p:cNvPr>
          <p:cNvSpPr>
            <a:spLocks noGrp="1"/>
          </p:cNvSpPr>
          <p:nvPr>
            <p:ph type="sldNum" idx="12"/>
          </p:nvPr>
        </p:nvSpPr>
        <p:spPr/>
        <p:txBody>
          <a:bodyPr/>
          <a:lstStyle/>
          <a:p>
            <a:fld id="{00000000-1234-1234-1234-123412341234}" type="slidenum">
              <a:rPr lang="en" smtClean="0"/>
              <a:pPr/>
              <a:t>14</a:t>
            </a:fld>
            <a:endParaRPr lang="en" dirty="0"/>
          </a:p>
        </p:txBody>
      </p:sp>
      <p:pic>
        <p:nvPicPr>
          <p:cNvPr id="6" name="Picture 5">
            <a:extLst>
              <a:ext uri="{FF2B5EF4-FFF2-40B4-BE49-F238E27FC236}">
                <a16:creationId xmlns:a16="http://schemas.microsoft.com/office/drawing/2014/main" id="{DE0AFC61-8855-4495-9670-17CC202138A3}"/>
              </a:ext>
            </a:extLst>
          </p:cNvPr>
          <p:cNvPicPr>
            <a:picLocks noChangeAspect="1"/>
          </p:cNvPicPr>
          <p:nvPr/>
        </p:nvPicPr>
        <p:blipFill>
          <a:blip r:embed="rId3"/>
          <a:stretch>
            <a:fillRect/>
          </a:stretch>
        </p:blipFill>
        <p:spPr>
          <a:xfrm>
            <a:off x="7106594" y="84492"/>
            <a:ext cx="1923189" cy="914400"/>
          </a:xfrm>
          <a:prstGeom prst="rect">
            <a:avLst/>
          </a:prstGeom>
        </p:spPr>
      </p:pic>
    </p:spTree>
    <p:extLst>
      <p:ext uri="{BB962C8B-B14F-4D97-AF65-F5344CB8AC3E}">
        <p14:creationId xmlns:p14="http://schemas.microsoft.com/office/powerpoint/2010/main" val="258900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0968AC-A688-4A17-8805-5FF8A1D65CA7}"/>
              </a:ext>
            </a:extLst>
          </p:cNvPr>
          <p:cNvSpPr>
            <a:spLocks noGrp="1"/>
          </p:cNvSpPr>
          <p:nvPr>
            <p:ph type="body" sz="quarter" idx="13"/>
          </p:nvPr>
        </p:nvSpPr>
        <p:spPr/>
        <p:txBody>
          <a:bodyPr/>
          <a:lstStyle/>
          <a:p>
            <a:r>
              <a:rPr lang="en-US" dirty="0"/>
              <a:t>Curriculum Selection</a:t>
            </a:r>
          </a:p>
        </p:txBody>
      </p:sp>
      <p:sp>
        <p:nvSpPr>
          <p:cNvPr id="3" name="Text Placeholder 2">
            <a:extLst>
              <a:ext uri="{FF2B5EF4-FFF2-40B4-BE49-F238E27FC236}">
                <a16:creationId xmlns:a16="http://schemas.microsoft.com/office/drawing/2014/main" id="{98CED37B-3EB6-43C3-8A19-B7FDF6530B67}"/>
              </a:ext>
            </a:extLst>
          </p:cNvPr>
          <p:cNvSpPr>
            <a:spLocks noGrp="1"/>
          </p:cNvSpPr>
          <p:nvPr>
            <p:ph type="body" sz="quarter" idx="14"/>
          </p:nvPr>
        </p:nvSpPr>
        <p:spPr/>
        <p:txBody>
          <a:bodyPr/>
          <a:lstStyle/>
          <a:p>
            <a:pPr marL="0" indent="0">
              <a:buNone/>
            </a:pPr>
            <a:r>
              <a:rPr lang="en-US" dirty="0"/>
              <a:t>Based on focus groups recommendations, 2 online professional development series were selected</a:t>
            </a:r>
          </a:p>
          <a:p>
            <a:pPr>
              <a:lnSpc>
                <a:spcPct val="100000"/>
              </a:lnSpc>
              <a:spcAft>
                <a:spcPts val="0"/>
              </a:spcAft>
            </a:pPr>
            <a:r>
              <a:rPr lang="en-US" sz="1800" dirty="0"/>
              <a:t>Address key components of the law</a:t>
            </a:r>
          </a:p>
          <a:p>
            <a:pPr>
              <a:lnSpc>
                <a:spcPct val="100000"/>
              </a:lnSpc>
              <a:spcAft>
                <a:spcPts val="0"/>
              </a:spcAft>
            </a:pPr>
            <a:r>
              <a:rPr lang="en-US" sz="1800" dirty="0"/>
              <a:t>Regularly updated to reflect new data</a:t>
            </a:r>
          </a:p>
          <a:p>
            <a:pPr>
              <a:lnSpc>
                <a:spcPct val="100000"/>
              </a:lnSpc>
              <a:spcAft>
                <a:spcPts val="0"/>
              </a:spcAft>
            </a:pPr>
            <a:r>
              <a:rPr lang="en-US" sz="1800" dirty="0"/>
              <a:t>No cost to school districts</a:t>
            </a:r>
          </a:p>
          <a:p>
            <a:pPr>
              <a:lnSpc>
                <a:spcPct val="100000"/>
              </a:lnSpc>
              <a:spcAft>
                <a:spcPts val="0"/>
              </a:spcAft>
            </a:pPr>
            <a:r>
              <a:rPr lang="en-US" sz="1800" dirty="0"/>
              <a:t>No travel involved</a:t>
            </a:r>
          </a:p>
          <a:p>
            <a:pPr>
              <a:lnSpc>
                <a:spcPct val="100000"/>
              </a:lnSpc>
              <a:spcAft>
                <a:spcPts val="0"/>
              </a:spcAft>
            </a:pPr>
            <a:r>
              <a:rPr lang="en-US" sz="1800" dirty="0"/>
              <a:t>Flexible implementation</a:t>
            </a:r>
          </a:p>
          <a:p>
            <a:pPr>
              <a:lnSpc>
                <a:spcPct val="100000"/>
              </a:lnSpc>
              <a:spcAft>
                <a:spcPts val="0"/>
              </a:spcAft>
            </a:pPr>
            <a:r>
              <a:rPr lang="en-US" sz="1800" dirty="0"/>
              <a:t>Certificates generated once completed</a:t>
            </a:r>
          </a:p>
          <a:p>
            <a:endParaRPr lang="en-US" dirty="0"/>
          </a:p>
        </p:txBody>
      </p:sp>
      <p:sp>
        <p:nvSpPr>
          <p:cNvPr id="4" name="Slide Number Placeholder 3">
            <a:extLst>
              <a:ext uri="{FF2B5EF4-FFF2-40B4-BE49-F238E27FC236}">
                <a16:creationId xmlns:a16="http://schemas.microsoft.com/office/drawing/2014/main" id="{E57316C0-C661-435D-8284-121491AA9D94}"/>
              </a:ext>
            </a:extLst>
          </p:cNvPr>
          <p:cNvSpPr>
            <a:spLocks noGrp="1"/>
          </p:cNvSpPr>
          <p:nvPr>
            <p:ph type="sldNum" idx="12"/>
          </p:nvPr>
        </p:nvSpPr>
        <p:spPr/>
        <p:txBody>
          <a:bodyPr/>
          <a:lstStyle/>
          <a:p>
            <a:fld id="{00000000-1234-1234-1234-123412341234}" type="slidenum">
              <a:rPr lang="en" smtClean="0"/>
              <a:pPr/>
              <a:t>15</a:t>
            </a:fld>
            <a:endParaRPr lang="en" dirty="0"/>
          </a:p>
        </p:txBody>
      </p:sp>
      <p:pic>
        <p:nvPicPr>
          <p:cNvPr id="6" name="Picture 5">
            <a:extLst>
              <a:ext uri="{FF2B5EF4-FFF2-40B4-BE49-F238E27FC236}">
                <a16:creationId xmlns:a16="http://schemas.microsoft.com/office/drawing/2014/main" id="{2F5F7EC4-4F30-445C-9A32-0FD0E9E0E99C}"/>
              </a:ext>
            </a:extLst>
          </p:cNvPr>
          <p:cNvPicPr>
            <a:picLocks noChangeAspect="1"/>
          </p:cNvPicPr>
          <p:nvPr/>
        </p:nvPicPr>
        <p:blipFill>
          <a:blip r:embed="rId3"/>
          <a:stretch>
            <a:fillRect/>
          </a:stretch>
        </p:blipFill>
        <p:spPr>
          <a:xfrm>
            <a:off x="7106594" y="84492"/>
            <a:ext cx="1923189" cy="914400"/>
          </a:xfrm>
          <a:prstGeom prst="rect">
            <a:avLst/>
          </a:prstGeom>
        </p:spPr>
      </p:pic>
    </p:spTree>
    <p:extLst>
      <p:ext uri="{BB962C8B-B14F-4D97-AF65-F5344CB8AC3E}">
        <p14:creationId xmlns:p14="http://schemas.microsoft.com/office/powerpoint/2010/main" val="123779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1450"/>
            <a:ext cx="6172200" cy="742950"/>
          </a:xfrm>
        </p:spPr>
        <p:txBody>
          <a:bodyPr/>
          <a:lstStyle/>
          <a:p>
            <a:r>
              <a:rPr lang="en-US" b="1" u="sng" dirty="0">
                <a:solidFill>
                  <a:srgbClr val="1E308A"/>
                </a:solidFill>
                <a:latin typeface="+mn-lt"/>
              </a:rPr>
              <a:t>Suicide Prevention Plan</a:t>
            </a:r>
          </a:p>
        </p:txBody>
      </p:sp>
      <p:sp>
        <p:nvSpPr>
          <p:cNvPr id="4" name="Content Placeholder 3"/>
          <p:cNvSpPr>
            <a:spLocks noGrp="1"/>
          </p:cNvSpPr>
          <p:nvPr>
            <p:ph idx="1"/>
          </p:nvPr>
        </p:nvSpPr>
        <p:spPr>
          <a:xfrm>
            <a:off x="1143001" y="971550"/>
            <a:ext cx="3761294" cy="3657600"/>
          </a:xfrm>
        </p:spPr>
        <p:txBody>
          <a:bodyPr/>
          <a:lstStyle/>
          <a:p>
            <a:pPr>
              <a:lnSpc>
                <a:spcPct val="150000"/>
              </a:lnSpc>
            </a:pPr>
            <a:r>
              <a:rPr lang="en-US" dirty="0">
                <a:solidFill>
                  <a:schemeClr val="accent1">
                    <a:lumMod val="75000"/>
                  </a:schemeClr>
                </a:solidFill>
              </a:rPr>
              <a:t>Released in September 2016.</a:t>
            </a:r>
          </a:p>
          <a:p>
            <a:r>
              <a:rPr lang="en-US" dirty="0">
                <a:solidFill>
                  <a:schemeClr val="accent1">
                    <a:lumMod val="75000"/>
                  </a:schemeClr>
                </a:solidFill>
              </a:rPr>
              <a:t>Includes Objective 1.6 – </a:t>
            </a:r>
            <a:r>
              <a:rPr lang="en-US" i="1" dirty="0">
                <a:solidFill>
                  <a:schemeClr val="accent1">
                    <a:lumMod val="75000"/>
                  </a:schemeClr>
                </a:solidFill>
              </a:rPr>
              <a:t>Review and assess legislation mandating suicide prevention for school professionals. </a:t>
            </a:r>
            <a:r>
              <a:rPr lang="en-US" sz="1350" dirty="0">
                <a:solidFill>
                  <a:schemeClr val="accent1">
                    <a:lumMod val="75000"/>
                  </a:schemeClr>
                </a:solidFill>
              </a:rPr>
              <a:t>(2009 legislation)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294" y="800100"/>
            <a:ext cx="301611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26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9A400-C5EA-4F9E-B534-D58C41D5FF72}"/>
              </a:ext>
            </a:extLst>
          </p:cNvPr>
          <p:cNvSpPr>
            <a:spLocks noGrp="1"/>
          </p:cNvSpPr>
          <p:nvPr>
            <p:ph type="body" sz="quarter" idx="13"/>
          </p:nvPr>
        </p:nvSpPr>
        <p:spPr/>
        <p:txBody>
          <a:bodyPr/>
          <a:lstStyle/>
          <a:p>
            <a:r>
              <a:rPr lang="en-US" dirty="0"/>
              <a:t>Curriculum</a:t>
            </a:r>
          </a:p>
        </p:txBody>
      </p:sp>
      <p:sp>
        <p:nvSpPr>
          <p:cNvPr id="4" name="Slide Number Placeholder 3">
            <a:extLst>
              <a:ext uri="{FF2B5EF4-FFF2-40B4-BE49-F238E27FC236}">
                <a16:creationId xmlns:a16="http://schemas.microsoft.com/office/drawing/2014/main" id="{0D989BD9-DBB5-4704-BDBD-FE49C02D44B6}"/>
              </a:ext>
            </a:extLst>
          </p:cNvPr>
          <p:cNvSpPr>
            <a:spLocks noGrp="1"/>
          </p:cNvSpPr>
          <p:nvPr>
            <p:ph type="sldNum" idx="12"/>
          </p:nvPr>
        </p:nvSpPr>
        <p:spPr/>
        <p:txBody>
          <a:bodyPr/>
          <a:lstStyle/>
          <a:p>
            <a:fld id="{00000000-1234-1234-1234-123412341234}" type="slidenum">
              <a:rPr lang="en" smtClean="0"/>
              <a:pPr/>
              <a:t>17</a:t>
            </a:fld>
            <a:endParaRPr lang="en" dirty="0"/>
          </a:p>
        </p:txBody>
      </p:sp>
      <p:pic>
        <p:nvPicPr>
          <p:cNvPr id="5" name="Picture 4" descr="logo">
            <a:extLst>
              <a:ext uri="{FF2B5EF4-FFF2-40B4-BE49-F238E27FC236}">
                <a16:creationId xmlns:a16="http://schemas.microsoft.com/office/drawing/2014/main" id="{1FCD7427-A996-458B-B107-E3D54D63AB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700" y="713022"/>
            <a:ext cx="3179064" cy="1676400"/>
          </a:xfrm>
          <a:prstGeom prst="rect">
            <a:avLst/>
          </a:prstGeom>
          <a:noFill/>
          <a:ln>
            <a:noFill/>
          </a:ln>
        </p:spPr>
      </p:pic>
      <p:pic>
        <p:nvPicPr>
          <p:cNvPr id="6" name="Content Placeholder 4">
            <a:extLst>
              <a:ext uri="{FF2B5EF4-FFF2-40B4-BE49-F238E27FC236}">
                <a16:creationId xmlns:a16="http://schemas.microsoft.com/office/drawing/2014/main" id="{C11D1003-1932-4BCC-B965-9E62F1086B17}"/>
              </a:ext>
            </a:extLst>
          </p:cNvPr>
          <p:cNvPicPr>
            <a:picLocks noGrp="1"/>
          </p:cNvPicPr>
          <p:nvPr>
            <p:ph idx="1"/>
          </p:nvPr>
        </p:nvPicPr>
        <p:blipFill rotWithShape="1">
          <a:blip r:embed="rId4">
            <a:extLst>
              <a:ext uri="{28A0092B-C50C-407E-A947-70E740481C1C}">
                <a14:useLocalDpi xmlns:a14="http://schemas.microsoft.com/office/drawing/2010/main" val="0"/>
              </a:ext>
            </a:extLst>
          </a:blip>
          <a:srcRect l="6769" t="3226" r="4923" b="12257"/>
          <a:stretch/>
        </p:blipFill>
        <p:spPr bwMode="auto">
          <a:xfrm>
            <a:off x="4563093" y="789222"/>
            <a:ext cx="326708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Text Placeholder 7">
            <a:extLst>
              <a:ext uri="{FF2B5EF4-FFF2-40B4-BE49-F238E27FC236}">
                <a16:creationId xmlns:a16="http://schemas.microsoft.com/office/drawing/2014/main" id="{ECF2FE66-8294-49F8-A42A-FAC3C1E02FA0}"/>
              </a:ext>
            </a:extLst>
          </p:cNvPr>
          <p:cNvSpPr>
            <a:spLocks noGrp="1"/>
          </p:cNvSpPr>
          <p:nvPr>
            <p:ph type="body" sz="quarter" idx="14"/>
          </p:nvPr>
        </p:nvSpPr>
        <p:spPr>
          <a:xfrm>
            <a:off x="415636" y="2389422"/>
            <a:ext cx="8294915" cy="1980966"/>
          </a:xfrm>
        </p:spPr>
        <p:txBody>
          <a:bodyPr numCol="2"/>
          <a:lstStyle/>
          <a:p>
            <a:pPr marL="0" indent="0">
              <a:lnSpc>
                <a:spcPct val="100000"/>
              </a:lnSpc>
              <a:spcAft>
                <a:spcPts val="0"/>
              </a:spcAft>
              <a:buNone/>
            </a:pPr>
            <a:r>
              <a:rPr lang="en-US" sz="1800" dirty="0"/>
              <a:t>Certified Staff</a:t>
            </a:r>
          </a:p>
          <a:p>
            <a:pPr>
              <a:lnSpc>
                <a:spcPct val="100000"/>
              </a:lnSpc>
              <a:spcAft>
                <a:spcPts val="0"/>
              </a:spcAft>
            </a:pPr>
            <a:r>
              <a:rPr lang="en-US" sz="1800" dirty="0"/>
              <a:t>Teachers</a:t>
            </a:r>
          </a:p>
          <a:p>
            <a:pPr>
              <a:lnSpc>
                <a:spcPct val="100000"/>
              </a:lnSpc>
              <a:spcAft>
                <a:spcPts val="0"/>
              </a:spcAft>
            </a:pPr>
            <a:r>
              <a:rPr lang="en-US" sz="1800" dirty="0"/>
              <a:t>Administrators</a:t>
            </a:r>
          </a:p>
          <a:p>
            <a:pPr>
              <a:lnSpc>
                <a:spcPct val="100000"/>
              </a:lnSpc>
              <a:spcAft>
                <a:spcPts val="0"/>
              </a:spcAft>
            </a:pPr>
            <a:r>
              <a:rPr lang="en-US" sz="1800" dirty="0"/>
              <a:t>Coaches</a:t>
            </a:r>
          </a:p>
          <a:p>
            <a:pPr>
              <a:lnSpc>
                <a:spcPct val="100000"/>
              </a:lnSpc>
              <a:spcAft>
                <a:spcPts val="0"/>
              </a:spcAft>
            </a:pPr>
            <a:r>
              <a:rPr lang="en-US" sz="1800" dirty="0"/>
              <a:t>Counselors</a:t>
            </a:r>
          </a:p>
          <a:p>
            <a:pPr>
              <a:lnSpc>
                <a:spcPct val="100000"/>
              </a:lnSpc>
              <a:spcAft>
                <a:spcPts val="0"/>
              </a:spcAft>
            </a:pPr>
            <a:r>
              <a:rPr lang="en-US" sz="1800" dirty="0"/>
              <a:t>School Nurses</a:t>
            </a:r>
          </a:p>
          <a:p>
            <a:pPr marL="0" indent="0">
              <a:lnSpc>
                <a:spcPct val="100000"/>
              </a:lnSpc>
              <a:spcAft>
                <a:spcPts val="0"/>
              </a:spcAft>
              <a:buNone/>
            </a:pPr>
            <a:r>
              <a:rPr lang="en-US" sz="1800" dirty="0"/>
              <a:t>Classified Staff</a:t>
            </a:r>
          </a:p>
          <a:p>
            <a:pPr>
              <a:lnSpc>
                <a:spcPct val="100000"/>
              </a:lnSpc>
              <a:spcAft>
                <a:spcPts val="0"/>
              </a:spcAft>
            </a:pPr>
            <a:r>
              <a:rPr lang="en-US" sz="1800" dirty="0"/>
              <a:t>Bus drivers</a:t>
            </a:r>
          </a:p>
          <a:p>
            <a:pPr>
              <a:lnSpc>
                <a:spcPct val="100000"/>
              </a:lnSpc>
              <a:spcAft>
                <a:spcPts val="0"/>
              </a:spcAft>
            </a:pPr>
            <a:r>
              <a:rPr lang="en-US" sz="1800" dirty="0"/>
              <a:t>Custodians</a:t>
            </a:r>
          </a:p>
          <a:p>
            <a:pPr>
              <a:lnSpc>
                <a:spcPct val="100000"/>
              </a:lnSpc>
              <a:spcAft>
                <a:spcPts val="0"/>
              </a:spcAft>
            </a:pPr>
            <a:r>
              <a:rPr lang="en-US" sz="1800" dirty="0"/>
              <a:t>Cafeteria Personnel</a:t>
            </a:r>
          </a:p>
          <a:p>
            <a:pPr>
              <a:lnSpc>
                <a:spcPct val="100000"/>
              </a:lnSpc>
              <a:spcAft>
                <a:spcPts val="0"/>
              </a:spcAft>
            </a:pPr>
            <a:r>
              <a:rPr lang="en-US" sz="1800" dirty="0"/>
              <a:t>School Resource Officers</a:t>
            </a:r>
          </a:p>
        </p:txBody>
      </p:sp>
    </p:spTree>
    <p:extLst>
      <p:ext uri="{BB962C8B-B14F-4D97-AF65-F5344CB8AC3E}">
        <p14:creationId xmlns:p14="http://schemas.microsoft.com/office/powerpoint/2010/main" val="140071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3BFDD-A972-4268-AF88-F62B882D6B81}"/>
              </a:ext>
            </a:extLst>
          </p:cNvPr>
          <p:cNvSpPr>
            <a:spLocks noGrp="1"/>
          </p:cNvSpPr>
          <p:nvPr>
            <p:ph type="body" sz="quarter" idx="13"/>
          </p:nvPr>
        </p:nvSpPr>
        <p:spPr/>
        <p:txBody>
          <a:bodyPr/>
          <a:lstStyle/>
          <a:p>
            <a:r>
              <a:rPr lang="en-US" dirty="0"/>
              <a:t>Jason Foundation-classified staff</a:t>
            </a:r>
          </a:p>
        </p:txBody>
      </p:sp>
      <p:sp>
        <p:nvSpPr>
          <p:cNvPr id="3" name="Text Placeholder 2">
            <a:extLst>
              <a:ext uri="{FF2B5EF4-FFF2-40B4-BE49-F238E27FC236}">
                <a16:creationId xmlns:a16="http://schemas.microsoft.com/office/drawing/2014/main" id="{C373386C-48B0-4CAC-B52F-FD29F053929C}"/>
              </a:ext>
            </a:extLst>
          </p:cNvPr>
          <p:cNvSpPr>
            <a:spLocks noGrp="1"/>
          </p:cNvSpPr>
          <p:nvPr>
            <p:ph type="body" sz="quarter" idx="14"/>
          </p:nvPr>
        </p:nvSpPr>
        <p:spPr/>
        <p:txBody>
          <a:bodyPr/>
          <a:lstStyle/>
          <a:p>
            <a:pPr lvl="0"/>
            <a:r>
              <a:rPr lang="en-US" sz="2200" u="sng" dirty="0">
                <a:hlinkClick r:id="rId3"/>
              </a:rPr>
              <a:t>http://jasonfoundation.com/</a:t>
            </a:r>
            <a:endParaRPr lang="en-US" sz="2200" dirty="0"/>
          </a:p>
          <a:p>
            <a:pPr lvl="0"/>
            <a:r>
              <a:rPr lang="en-US" sz="2200" dirty="0"/>
              <a:t>The Coordinator should register prior to the training</a:t>
            </a:r>
          </a:p>
          <a:p>
            <a:pPr marL="342900" lvl="1" indent="-342900">
              <a:lnSpc>
                <a:spcPct val="100000"/>
              </a:lnSpc>
              <a:spcAft>
                <a:spcPts val="0"/>
              </a:spcAft>
              <a:buFont typeface="+mj-lt"/>
              <a:buAutoNum type="arabicPeriod"/>
            </a:pPr>
            <a:r>
              <a:rPr lang="en-US" dirty="0"/>
              <a:t>Go to “Get Involved”</a:t>
            </a:r>
            <a:endParaRPr lang="en-US" sz="1200" dirty="0"/>
          </a:p>
          <a:p>
            <a:pPr marL="342900" lvl="1" indent="-342900">
              <a:lnSpc>
                <a:spcPct val="100000"/>
              </a:lnSpc>
              <a:spcAft>
                <a:spcPts val="0"/>
              </a:spcAft>
              <a:buFont typeface="+mj-lt"/>
              <a:buAutoNum type="arabicPeriod"/>
            </a:pPr>
            <a:r>
              <a:rPr lang="en-US" dirty="0"/>
              <a:t>Choose Educator, Youth Worker, Coach</a:t>
            </a:r>
            <a:endParaRPr lang="en-US" sz="1200" dirty="0"/>
          </a:p>
          <a:p>
            <a:pPr marL="342900" lvl="1" indent="-342900">
              <a:lnSpc>
                <a:spcPct val="100000"/>
              </a:lnSpc>
              <a:spcAft>
                <a:spcPts val="0"/>
              </a:spcAft>
              <a:buFont typeface="+mj-lt"/>
              <a:buAutoNum type="arabicPeriod"/>
            </a:pPr>
            <a:r>
              <a:rPr lang="en-US" dirty="0"/>
              <a:t>Choose Professional Development Series</a:t>
            </a:r>
            <a:endParaRPr lang="en-US" sz="1200" dirty="0"/>
          </a:p>
          <a:p>
            <a:pPr marL="342900" lvl="1" indent="-342900">
              <a:lnSpc>
                <a:spcPct val="100000"/>
              </a:lnSpc>
              <a:spcAft>
                <a:spcPts val="0"/>
              </a:spcAft>
              <a:buFont typeface="+mj-lt"/>
              <a:buAutoNum type="arabicPeriod"/>
            </a:pPr>
            <a:r>
              <a:rPr lang="en-US" dirty="0"/>
              <a:t>Choose Mississippi under “State” drop down menu</a:t>
            </a:r>
            <a:endParaRPr lang="en-US" sz="1200" dirty="0"/>
          </a:p>
          <a:p>
            <a:pPr marL="342900" lvl="1" indent="-342900">
              <a:lnSpc>
                <a:spcPct val="100000"/>
              </a:lnSpc>
              <a:spcAft>
                <a:spcPts val="0"/>
              </a:spcAft>
              <a:buFont typeface="+mj-lt"/>
              <a:buAutoNum type="arabicPeriod"/>
            </a:pPr>
            <a:r>
              <a:rPr lang="en-US" dirty="0"/>
              <a:t>Under My Courses click Two-Hour Courses</a:t>
            </a:r>
            <a:endParaRPr lang="en-US" sz="1200" dirty="0"/>
          </a:p>
          <a:p>
            <a:pPr marL="342900" lvl="1" indent="-342900">
              <a:lnSpc>
                <a:spcPct val="100000"/>
              </a:lnSpc>
              <a:spcAft>
                <a:spcPts val="0"/>
              </a:spcAft>
              <a:buFont typeface="+mj-lt"/>
              <a:buAutoNum type="arabicPeriod"/>
            </a:pPr>
            <a:r>
              <a:rPr lang="en-US" dirty="0"/>
              <a:t>Choose Module 5—Youth Suicide: “A Silent Epidemic” </a:t>
            </a:r>
            <a:endParaRPr lang="en-US" sz="1200" dirty="0"/>
          </a:p>
          <a:p>
            <a:pPr marL="342900" lvl="1" indent="-342900">
              <a:lnSpc>
                <a:spcPct val="100000"/>
              </a:lnSpc>
              <a:spcAft>
                <a:spcPts val="0"/>
              </a:spcAft>
              <a:buFont typeface="+mj-lt"/>
              <a:buAutoNum type="arabicPeriod"/>
            </a:pPr>
            <a:r>
              <a:rPr lang="en-US" dirty="0"/>
              <a:t>Click View Course- there are Five Chapters with Review </a:t>
            </a:r>
            <a:endParaRPr lang="en-US" sz="1200" dirty="0"/>
          </a:p>
          <a:p>
            <a:endParaRPr lang="en-US" dirty="0"/>
          </a:p>
        </p:txBody>
      </p:sp>
      <p:sp>
        <p:nvSpPr>
          <p:cNvPr id="4" name="Slide Number Placeholder 3">
            <a:extLst>
              <a:ext uri="{FF2B5EF4-FFF2-40B4-BE49-F238E27FC236}">
                <a16:creationId xmlns:a16="http://schemas.microsoft.com/office/drawing/2014/main" id="{5BBE5449-4AC3-4575-AD82-CE0BF7F45469}"/>
              </a:ext>
            </a:extLst>
          </p:cNvPr>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246093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8D5E5-AE37-45CB-9E08-4596430B1526}"/>
              </a:ext>
            </a:extLst>
          </p:cNvPr>
          <p:cNvSpPr>
            <a:spLocks noGrp="1"/>
          </p:cNvSpPr>
          <p:nvPr>
            <p:ph type="body" sz="quarter" idx="13"/>
          </p:nvPr>
        </p:nvSpPr>
        <p:spPr>
          <a:xfrm>
            <a:off x="311699" y="31531"/>
            <a:ext cx="8398851" cy="450443"/>
          </a:xfrm>
        </p:spPr>
        <p:txBody>
          <a:bodyPr/>
          <a:lstStyle/>
          <a:p>
            <a:r>
              <a:rPr lang="en-US" sz="2400" dirty="0"/>
              <a:t>Society for the Prevention of Teen Suicide-certified staff</a:t>
            </a:r>
          </a:p>
        </p:txBody>
      </p:sp>
      <p:sp>
        <p:nvSpPr>
          <p:cNvPr id="3" name="Text Placeholder 2">
            <a:extLst>
              <a:ext uri="{FF2B5EF4-FFF2-40B4-BE49-F238E27FC236}">
                <a16:creationId xmlns:a16="http://schemas.microsoft.com/office/drawing/2014/main" id="{6781AADE-0E49-4D2D-89A4-04EDD5E1966E}"/>
              </a:ext>
            </a:extLst>
          </p:cNvPr>
          <p:cNvSpPr>
            <a:spLocks noGrp="1"/>
          </p:cNvSpPr>
          <p:nvPr>
            <p:ph type="body" sz="quarter" idx="14"/>
          </p:nvPr>
        </p:nvSpPr>
        <p:spPr/>
        <p:txBody>
          <a:bodyPr/>
          <a:lstStyle/>
          <a:p>
            <a:pPr lvl="0">
              <a:lnSpc>
                <a:spcPct val="100000"/>
              </a:lnSpc>
              <a:spcAft>
                <a:spcPts val="0"/>
              </a:spcAft>
            </a:pPr>
            <a:r>
              <a:rPr lang="en-US" sz="2200" u="sng" dirty="0">
                <a:hlinkClick r:id="rId3"/>
              </a:rPr>
              <a:t>http://www.sptsusa.org/</a:t>
            </a:r>
            <a:endParaRPr lang="en-US" sz="2200" dirty="0"/>
          </a:p>
          <a:p>
            <a:pPr marL="342900" lvl="1" indent="-342900">
              <a:lnSpc>
                <a:spcPct val="100000"/>
              </a:lnSpc>
              <a:spcAft>
                <a:spcPts val="0"/>
              </a:spcAft>
              <a:buFont typeface="Arial" panose="020B0604020202020204" pitchFamily="34" charset="0"/>
              <a:buChar char="•"/>
            </a:pPr>
            <a:r>
              <a:rPr lang="en-US" sz="2200" dirty="0"/>
              <a:t>Coordinator should register prior to training</a:t>
            </a:r>
          </a:p>
          <a:p>
            <a:pPr marL="342900" lvl="1" indent="-342900">
              <a:lnSpc>
                <a:spcPct val="100000"/>
              </a:lnSpc>
              <a:spcAft>
                <a:spcPts val="0"/>
              </a:spcAft>
              <a:buFont typeface="Arial" panose="020B0604020202020204" pitchFamily="34" charset="0"/>
              <a:buChar char="•"/>
            </a:pPr>
            <a:r>
              <a:rPr lang="en-US" sz="2200" dirty="0"/>
              <a:t>Choose Courses the 2017-18 National Version—Making Educators Partners In Youth Suicide Prevention: Act on Facts</a:t>
            </a:r>
          </a:p>
          <a:p>
            <a:pPr lvl="1">
              <a:lnSpc>
                <a:spcPct val="100000"/>
              </a:lnSpc>
              <a:spcAft>
                <a:spcPts val="0"/>
              </a:spcAft>
            </a:pPr>
            <a:r>
              <a:rPr lang="en-US" sz="2200" dirty="0"/>
              <a:t> </a:t>
            </a:r>
          </a:p>
          <a:p>
            <a:pPr marL="342900" lvl="2" indent="-342900">
              <a:lnSpc>
                <a:spcPct val="100000"/>
              </a:lnSpc>
              <a:spcAft>
                <a:spcPts val="0"/>
              </a:spcAft>
              <a:buFont typeface="+mj-lt"/>
              <a:buAutoNum type="arabicPeriod"/>
            </a:pPr>
            <a:r>
              <a:rPr lang="en-US" sz="1800" dirty="0"/>
              <a:t>Click the 2017-18 National Version—Making Educators Partners In Youth Suicide Prevention: Act on Facts</a:t>
            </a:r>
          </a:p>
          <a:p>
            <a:pPr marL="342900" lvl="2" indent="-342900">
              <a:lnSpc>
                <a:spcPct val="100000"/>
              </a:lnSpc>
              <a:spcAft>
                <a:spcPts val="0"/>
              </a:spcAft>
              <a:buFont typeface="+mj-lt"/>
              <a:buAutoNum type="arabicPeriod"/>
            </a:pPr>
            <a:r>
              <a:rPr lang="en-US" sz="1800" dirty="0"/>
              <a:t>Go to the Educators tab</a:t>
            </a:r>
          </a:p>
          <a:p>
            <a:pPr marL="342900" lvl="2" indent="-342900">
              <a:lnSpc>
                <a:spcPct val="100000"/>
              </a:lnSpc>
              <a:spcAft>
                <a:spcPts val="0"/>
              </a:spcAft>
              <a:buFont typeface="+mj-lt"/>
              <a:buAutoNum type="arabicPeriod"/>
            </a:pPr>
            <a:r>
              <a:rPr lang="en-US" sz="1800" dirty="0"/>
              <a:t>Choose online training</a:t>
            </a:r>
          </a:p>
          <a:p>
            <a:pPr marL="342900" lvl="2" indent="-342900">
              <a:lnSpc>
                <a:spcPct val="100000"/>
              </a:lnSpc>
              <a:spcAft>
                <a:spcPts val="0"/>
              </a:spcAft>
              <a:buFont typeface="+mj-lt"/>
              <a:buAutoNum type="arabicPeriod"/>
            </a:pPr>
            <a:r>
              <a:rPr lang="en-US" sz="1800" dirty="0"/>
              <a:t>Left side of page choose Login or Create New Account</a:t>
            </a:r>
          </a:p>
          <a:p>
            <a:endParaRPr lang="en-US" dirty="0"/>
          </a:p>
        </p:txBody>
      </p:sp>
      <p:sp>
        <p:nvSpPr>
          <p:cNvPr id="4" name="Slide Number Placeholder 3">
            <a:extLst>
              <a:ext uri="{FF2B5EF4-FFF2-40B4-BE49-F238E27FC236}">
                <a16:creationId xmlns:a16="http://schemas.microsoft.com/office/drawing/2014/main" id="{D80BD30C-718A-499B-A05A-5E90819810C1}"/>
              </a:ext>
            </a:extLst>
          </p:cNvPr>
          <p:cNvSpPr>
            <a:spLocks noGrp="1"/>
          </p:cNvSpPr>
          <p:nvPr>
            <p:ph type="sldNum" idx="12"/>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224795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E60DD5-E8A7-445B-BC78-0145084E0AE3}"/>
              </a:ext>
            </a:extLst>
          </p:cNvPr>
          <p:cNvSpPr>
            <a:spLocks noGrp="1"/>
          </p:cNvSpPr>
          <p:nvPr>
            <p:ph type="body" sz="quarter" idx="13"/>
          </p:nvPr>
        </p:nvSpPr>
        <p:spPr/>
        <p:txBody>
          <a:bodyPr/>
          <a:lstStyle/>
          <a:p>
            <a:r>
              <a:rPr lang="en-US" dirty="0"/>
              <a:t>District Implementation Plan</a:t>
            </a:r>
          </a:p>
        </p:txBody>
      </p:sp>
      <p:sp>
        <p:nvSpPr>
          <p:cNvPr id="3" name="Text Placeholder 2">
            <a:extLst>
              <a:ext uri="{FF2B5EF4-FFF2-40B4-BE49-F238E27FC236}">
                <a16:creationId xmlns:a16="http://schemas.microsoft.com/office/drawing/2014/main" id="{2D94D699-6693-4A2B-9885-20E025C34723}"/>
              </a:ext>
            </a:extLst>
          </p:cNvPr>
          <p:cNvSpPr>
            <a:spLocks noGrp="1"/>
          </p:cNvSpPr>
          <p:nvPr>
            <p:ph type="body" sz="quarter" idx="14"/>
          </p:nvPr>
        </p:nvSpPr>
        <p:spPr/>
        <p:txBody>
          <a:bodyPr/>
          <a:lstStyle/>
          <a:p>
            <a:pPr lvl="0">
              <a:lnSpc>
                <a:spcPct val="100000"/>
              </a:lnSpc>
              <a:spcAft>
                <a:spcPts val="0"/>
              </a:spcAft>
            </a:pPr>
            <a:r>
              <a:rPr lang="en-US" sz="2200" dirty="0"/>
              <a:t>Consider dissemination of policy for parent and community access.</a:t>
            </a:r>
          </a:p>
          <a:p>
            <a:pPr lvl="0">
              <a:lnSpc>
                <a:spcPct val="100000"/>
              </a:lnSpc>
              <a:spcAft>
                <a:spcPts val="0"/>
              </a:spcAft>
            </a:pPr>
            <a:r>
              <a:rPr lang="en-US" sz="2200" u="sng" dirty="0"/>
              <a:t>All District level</a:t>
            </a:r>
            <a:r>
              <a:rPr lang="en-US" sz="2200" dirty="0"/>
              <a:t> training should include classified and certified staff even though they may not have daily student contact. </a:t>
            </a:r>
          </a:p>
          <a:p>
            <a:pPr lvl="0">
              <a:lnSpc>
                <a:spcPct val="100000"/>
              </a:lnSpc>
              <a:spcAft>
                <a:spcPts val="0"/>
              </a:spcAft>
            </a:pPr>
            <a:r>
              <a:rPr lang="en-US" sz="2200" u="sng" dirty="0"/>
              <a:t>All School level</a:t>
            </a:r>
            <a:r>
              <a:rPr lang="en-US" sz="2200" dirty="0"/>
              <a:t> training should include classified and certified staff assigned to a specific school building within the district and have daily contact with students. This group is made up of mostly teachers and specific support staff. </a:t>
            </a:r>
            <a:endParaRPr lang="en-US" dirty="0"/>
          </a:p>
        </p:txBody>
      </p:sp>
      <p:sp>
        <p:nvSpPr>
          <p:cNvPr id="4" name="Slide Number Placeholder 3">
            <a:extLst>
              <a:ext uri="{FF2B5EF4-FFF2-40B4-BE49-F238E27FC236}">
                <a16:creationId xmlns:a16="http://schemas.microsoft.com/office/drawing/2014/main" id="{FB2D4D0F-EDA6-4D42-9846-64FBD9BD42F3}"/>
              </a:ext>
            </a:extLst>
          </p:cNvPr>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253414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DFF30-96FB-415C-BE93-265FFF5479A8}"/>
              </a:ext>
            </a:extLst>
          </p:cNvPr>
          <p:cNvSpPr>
            <a:spLocks noGrp="1"/>
          </p:cNvSpPr>
          <p:nvPr>
            <p:ph type="body" sz="quarter" idx="13"/>
          </p:nvPr>
        </p:nvSpPr>
        <p:spPr/>
        <p:txBody>
          <a:bodyPr/>
          <a:lstStyle/>
          <a:p>
            <a:r>
              <a:rPr lang="en-US" dirty="0"/>
              <a:t>District Implementation plan</a:t>
            </a:r>
          </a:p>
        </p:txBody>
      </p:sp>
      <p:sp>
        <p:nvSpPr>
          <p:cNvPr id="3" name="Text Placeholder 2">
            <a:extLst>
              <a:ext uri="{FF2B5EF4-FFF2-40B4-BE49-F238E27FC236}">
                <a16:creationId xmlns:a16="http://schemas.microsoft.com/office/drawing/2014/main" id="{A9A62E12-1BB1-47E0-8267-49894B829AA4}"/>
              </a:ext>
            </a:extLst>
          </p:cNvPr>
          <p:cNvSpPr>
            <a:spLocks noGrp="1"/>
          </p:cNvSpPr>
          <p:nvPr>
            <p:ph type="body" sz="quarter" idx="14"/>
          </p:nvPr>
        </p:nvSpPr>
        <p:spPr>
          <a:xfrm>
            <a:off x="415636" y="854351"/>
            <a:ext cx="8294915" cy="3883301"/>
          </a:xfrm>
        </p:spPr>
        <p:txBody>
          <a:bodyPr/>
          <a:lstStyle/>
          <a:p>
            <a:pPr lvl="0">
              <a:lnSpc>
                <a:spcPct val="100000"/>
              </a:lnSpc>
              <a:spcAft>
                <a:spcPts val="0"/>
              </a:spcAft>
            </a:pPr>
            <a:r>
              <a:rPr lang="en-US" dirty="0"/>
              <a:t>It is recommended the classified staff complete The Jason Foundation Curriculum.</a:t>
            </a:r>
          </a:p>
          <a:p>
            <a:pPr lvl="0">
              <a:lnSpc>
                <a:spcPct val="100000"/>
              </a:lnSpc>
              <a:spcAft>
                <a:spcPts val="0"/>
              </a:spcAft>
            </a:pPr>
            <a:r>
              <a:rPr lang="en-US" dirty="0"/>
              <a:t>It is recommended the certified staff complete the Society for the Prevention of Teen Suicide curriculum.   </a:t>
            </a:r>
          </a:p>
          <a:p>
            <a:pPr lvl="0">
              <a:lnSpc>
                <a:spcPct val="100000"/>
              </a:lnSpc>
              <a:spcAft>
                <a:spcPts val="0"/>
              </a:spcAft>
            </a:pPr>
            <a:r>
              <a:rPr lang="en-US" dirty="0"/>
              <a:t>It is up to the district/school to determine how the training will reach all groups of employees. </a:t>
            </a:r>
          </a:p>
          <a:p>
            <a:pPr lvl="0">
              <a:lnSpc>
                <a:spcPct val="100000"/>
              </a:lnSpc>
              <a:spcAft>
                <a:spcPts val="0"/>
              </a:spcAft>
            </a:pPr>
            <a:r>
              <a:rPr lang="en-US" dirty="0"/>
              <a:t>Districts must select a Suicide Prevention Coordinator to communicate and report to MDE.</a:t>
            </a:r>
          </a:p>
          <a:p>
            <a:pPr lvl="0">
              <a:lnSpc>
                <a:spcPct val="100000"/>
              </a:lnSpc>
              <a:spcAft>
                <a:spcPts val="0"/>
              </a:spcAft>
            </a:pPr>
            <a:r>
              <a:rPr lang="en-US" dirty="0"/>
              <a:t>Districts may select a school specific coordinator to communicate with the District Coordinator.</a:t>
            </a:r>
          </a:p>
          <a:p>
            <a:endParaRPr lang="en-US" dirty="0"/>
          </a:p>
        </p:txBody>
      </p:sp>
      <p:sp>
        <p:nvSpPr>
          <p:cNvPr id="4" name="Slide Number Placeholder 3">
            <a:extLst>
              <a:ext uri="{FF2B5EF4-FFF2-40B4-BE49-F238E27FC236}">
                <a16:creationId xmlns:a16="http://schemas.microsoft.com/office/drawing/2014/main" id="{17EF95DF-066B-4F0B-A591-B642D7BB7FDA}"/>
              </a:ext>
            </a:extLst>
          </p:cNvPr>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29078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8D3AC-2BD7-48ED-B8A8-62F4DB4C6F5F}"/>
              </a:ext>
            </a:extLst>
          </p:cNvPr>
          <p:cNvSpPr>
            <a:spLocks noGrp="1"/>
          </p:cNvSpPr>
          <p:nvPr>
            <p:ph type="body" sz="quarter" idx="13"/>
          </p:nvPr>
        </p:nvSpPr>
        <p:spPr/>
        <p:txBody>
          <a:bodyPr/>
          <a:lstStyle/>
          <a:p>
            <a:r>
              <a:rPr lang="en-US"/>
              <a:t>Monitoring</a:t>
            </a:r>
          </a:p>
        </p:txBody>
      </p:sp>
      <p:sp>
        <p:nvSpPr>
          <p:cNvPr id="3" name="Text Placeholder 2">
            <a:extLst>
              <a:ext uri="{FF2B5EF4-FFF2-40B4-BE49-F238E27FC236}">
                <a16:creationId xmlns:a16="http://schemas.microsoft.com/office/drawing/2014/main" id="{A36A7D4A-B4B3-4BD8-8C73-2A202C045371}"/>
              </a:ext>
            </a:extLst>
          </p:cNvPr>
          <p:cNvSpPr>
            <a:spLocks noGrp="1"/>
          </p:cNvSpPr>
          <p:nvPr>
            <p:ph type="body" sz="quarter" idx="14"/>
          </p:nvPr>
        </p:nvSpPr>
        <p:spPr/>
        <p:txBody>
          <a:bodyPr/>
          <a:lstStyle/>
          <a:p>
            <a:pPr marL="342900" lvl="1" indent="-342900">
              <a:buFont typeface="Arial" panose="020B0604020202020204" pitchFamily="34" charset="0"/>
              <a:buChar char="•"/>
              <a:defRPr/>
            </a:pPr>
            <a:r>
              <a:rPr lang="en-US" altLang="en-US" sz="2000" kern="1200" dirty="0">
                <a:solidFill>
                  <a:schemeClr val="tx1"/>
                </a:solidFill>
                <a:latin typeface="Arial" pitchFamily="34" charset="0"/>
                <a:cs typeface="Arial" pitchFamily="34" charset="0"/>
              </a:rPr>
              <a:t>Each district will report initial training by April 1, 2018</a:t>
            </a:r>
          </a:p>
          <a:p>
            <a:pPr marL="342900" lvl="1" indent="-342900">
              <a:buFont typeface="Arial" panose="020B0604020202020204" pitchFamily="34" charset="0"/>
              <a:buChar char="•"/>
              <a:defRPr/>
            </a:pPr>
            <a:r>
              <a:rPr lang="en-US" altLang="en-US" sz="2000" kern="1200" dirty="0">
                <a:solidFill>
                  <a:schemeClr val="tx1"/>
                </a:solidFill>
                <a:latin typeface="Arial" pitchFamily="34" charset="0"/>
                <a:cs typeface="Arial" pitchFamily="34" charset="0"/>
              </a:rPr>
              <a:t>Each district will provide signed verification of training, how the training was delivered, and the curriculum used</a:t>
            </a:r>
          </a:p>
          <a:p>
            <a:pPr marL="342900" lvl="1" indent="-342900">
              <a:buFont typeface="Arial" panose="020B0604020202020204" pitchFamily="34" charset="0"/>
              <a:buChar char="•"/>
              <a:defRPr/>
            </a:pPr>
            <a:r>
              <a:rPr lang="en-US" altLang="en-US" sz="2000" dirty="0">
                <a:solidFill>
                  <a:schemeClr val="tx1"/>
                </a:solidFill>
              </a:rPr>
              <a:t>MDE includes verification of yearly training on the yearly monitoring tools. Districts will maintain sign-in, agenda, and certificate verification for school staff. Available on request</a:t>
            </a:r>
            <a:r>
              <a:rPr lang="en-US" altLang="en-US" sz="1800" dirty="0">
                <a:solidFill>
                  <a:schemeClr val="tx1"/>
                </a:solidFill>
              </a:rPr>
              <a:t>.</a:t>
            </a:r>
          </a:p>
          <a:p>
            <a:pPr marL="342900" lvl="1" indent="-342900">
              <a:buFont typeface="Arial" panose="020B0604020202020204" pitchFamily="34" charset="0"/>
              <a:buChar char="•"/>
              <a:defRPr/>
            </a:pPr>
            <a:r>
              <a:rPr lang="en-US" altLang="en-US" sz="1800" dirty="0">
                <a:solidFill>
                  <a:schemeClr val="tx1"/>
                </a:solidFill>
              </a:rPr>
              <a:t>All resources will be posted on the MDE and DMH websites for easy access</a:t>
            </a:r>
          </a:p>
          <a:p>
            <a:pPr marL="0" indent="0">
              <a:buNone/>
            </a:pPr>
            <a:endParaRPr lang="en-US" dirty="0"/>
          </a:p>
        </p:txBody>
      </p:sp>
      <p:sp>
        <p:nvSpPr>
          <p:cNvPr id="4" name="Slide Number Placeholder 3">
            <a:extLst>
              <a:ext uri="{FF2B5EF4-FFF2-40B4-BE49-F238E27FC236}">
                <a16:creationId xmlns:a16="http://schemas.microsoft.com/office/drawing/2014/main" id="{4F62FB72-ADA7-4A3B-B46E-251A9D671FEF}"/>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4101146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ABEF9A-D6FE-449C-BBE1-E16621BE5F25}"/>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6ACE33DB-CE89-4D0B-BAB5-13334B588DEF}"/>
              </a:ext>
            </a:extLst>
          </p:cNvPr>
          <p:cNvSpPr>
            <a:spLocks noGrp="1"/>
          </p:cNvSpPr>
          <p:nvPr>
            <p:ph type="body" sz="quarter" idx="14"/>
          </p:nvPr>
        </p:nvSpPr>
        <p:spPr/>
        <p:txBody>
          <a:bodyPr/>
          <a:lstStyle/>
          <a:p>
            <a:r>
              <a:rPr lang="en-US" sz="2200" dirty="0">
                <a:hlinkClick r:id="rId3"/>
              </a:rPr>
              <a:t>HB263training@mdek12.org</a:t>
            </a:r>
            <a:r>
              <a:rPr lang="en-US" sz="2200" dirty="0"/>
              <a:t> (dedicated e-mail address)</a:t>
            </a:r>
          </a:p>
          <a:p>
            <a:r>
              <a:rPr lang="en-US" sz="2200" dirty="0">
                <a:hlinkClick r:id="rId4"/>
              </a:rPr>
              <a:t>http://www.mdek12.org/</a:t>
            </a:r>
            <a:r>
              <a:rPr lang="en-US" sz="2200" dirty="0"/>
              <a:t> (Offices)</a:t>
            </a:r>
            <a:r>
              <a:rPr lang="en-US" dirty="0"/>
              <a:t>	</a:t>
            </a:r>
            <a:endParaRPr lang="en-US" sz="1800" dirty="0"/>
          </a:p>
          <a:p>
            <a:pPr lvl="1">
              <a:lnSpc>
                <a:spcPct val="100000"/>
              </a:lnSpc>
              <a:spcAft>
                <a:spcPts val="0"/>
              </a:spcAft>
            </a:pPr>
            <a:r>
              <a:rPr lang="en-US" sz="1800" dirty="0"/>
              <a:t>	Secondary Education</a:t>
            </a:r>
          </a:p>
          <a:p>
            <a:pPr lvl="1">
              <a:lnSpc>
                <a:spcPct val="100000"/>
              </a:lnSpc>
              <a:spcAft>
                <a:spcPts val="0"/>
              </a:spcAft>
            </a:pPr>
            <a:r>
              <a:rPr lang="en-US" sz="1800" dirty="0"/>
              <a:t>	Elementary Education and Reading</a:t>
            </a:r>
          </a:p>
          <a:p>
            <a:pPr lvl="1">
              <a:lnSpc>
                <a:spcPct val="100000"/>
              </a:lnSpc>
              <a:spcAft>
                <a:spcPts val="0"/>
              </a:spcAft>
            </a:pPr>
            <a:r>
              <a:rPr lang="en-US" sz="1800" dirty="0"/>
              <a:t>	Safe and Orderly Schools</a:t>
            </a:r>
          </a:p>
          <a:p>
            <a:pPr lvl="1">
              <a:lnSpc>
                <a:spcPct val="100000"/>
              </a:lnSpc>
              <a:spcAft>
                <a:spcPts val="0"/>
              </a:spcAft>
            </a:pPr>
            <a:r>
              <a:rPr lang="en-US" sz="1800" dirty="0"/>
              <a:t>	Healthy Schools</a:t>
            </a:r>
          </a:p>
          <a:p>
            <a:pPr lvl="1"/>
            <a:r>
              <a:rPr lang="en-US" dirty="0"/>
              <a:t>	 </a:t>
            </a:r>
          </a:p>
          <a:p>
            <a:pPr lvl="1"/>
            <a:endParaRPr lang="en-US" dirty="0"/>
          </a:p>
        </p:txBody>
      </p:sp>
      <p:sp>
        <p:nvSpPr>
          <p:cNvPr id="4" name="Slide Number Placeholder 3">
            <a:extLst>
              <a:ext uri="{FF2B5EF4-FFF2-40B4-BE49-F238E27FC236}">
                <a16:creationId xmlns:a16="http://schemas.microsoft.com/office/drawing/2014/main" id="{372A9994-26F8-4D19-AECD-8AA0BB3DDA42}"/>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132130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C709B-F585-4FAF-9B66-A0B9750E876F}"/>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CA3AFA57-CF8F-4BAE-9C7B-E0E57606CD7E}"/>
              </a:ext>
            </a:extLst>
          </p:cNvPr>
          <p:cNvSpPr>
            <a:spLocks noGrp="1"/>
          </p:cNvSpPr>
          <p:nvPr>
            <p:ph type="body" sz="quarter" idx="14"/>
          </p:nvPr>
        </p:nvSpPr>
        <p:spPr/>
        <p:txBody>
          <a:bodyPr/>
          <a:lstStyle/>
          <a:p>
            <a:pPr>
              <a:lnSpc>
                <a:spcPct val="100000"/>
              </a:lnSpc>
              <a:spcAft>
                <a:spcPts val="0"/>
              </a:spcAft>
            </a:pPr>
            <a:r>
              <a:rPr lang="en-US" sz="2200" dirty="0"/>
              <a:t>The Legislation—House Bill 263 (MS Code 37-11-67)</a:t>
            </a:r>
          </a:p>
          <a:p>
            <a:pPr>
              <a:lnSpc>
                <a:spcPct val="100000"/>
              </a:lnSpc>
              <a:spcAft>
                <a:spcPts val="0"/>
              </a:spcAft>
            </a:pPr>
            <a:r>
              <a:rPr lang="en-US" sz="2200" dirty="0"/>
              <a:t>District Implementation Plan</a:t>
            </a:r>
          </a:p>
          <a:p>
            <a:pPr>
              <a:lnSpc>
                <a:spcPct val="100000"/>
              </a:lnSpc>
              <a:spcAft>
                <a:spcPts val="0"/>
              </a:spcAft>
            </a:pPr>
            <a:r>
              <a:rPr lang="en-US" sz="2200" dirty="0"/>
              <a:t>Sample Suicide Prevention Policy</a:t>
            </a:r>
          </a:p>
          <a:p>
            <a:pPr>
              <a:lnSpc>
                <a:spcPct val="100000"/>
              </a:lnSpc>
              <a:spcAft>
                <a:spcPts val="0"/>
              </a:spcAft>
            </a:pPr>
            <a:r>
              <a:rPr lang="en-US" sz="2200" dirty="0"/>
              <a:t>Training Power Point</a:t>
            </a:r>
          </a:p>
          <a:p>
            <a:pPr>
              <a:lnSpc>
                <a:spcPct val="100000"/>
              </a:lnSpc>
              <a:spcAft>
                <a:spcPts val="0"/>
              </a:spcAft>
            </a:pPr>
            <a:r>
              <a:rPr lang="en-US" sz="2200" dirty="0"/>
              <a:t>Certified Staff Training Link</a:t>
            </a:r>
          </a:p>
          <a:p>
            <a:pPr>
              <a:lnSpc>
                <a:spcPct val="100000"/>
              </a:lnSpc>
              <a:spcAft>
                <a:spcPts val="0"/>
              </a:spcAft>
            </a:pPr>
            <a:r>
              <a:rPr lang="en-US" sz="2200" dirty="0"/>
              <a:t>Classified Staff Training Link</a:t>
            </a:r>
          </a:p>
          <a:p>
            <a:pPr>
              <a:lnSpc>
                <a:spcPct val="100000"/>
              </a:lnSpc>
              <a:spcAft>
                <a:spcPts val="0"/>
              </a:spcAft>
            </a:pPr>
            <a:r>
              <a:rPr lang="en-US" sz="2200" dirty="0"/>
              <a:t>District training Sign Off (reporting) document</a:t>
            </a:r>
          </a:p>
          <a:p>
            <a:pPr>
              <a:lnSpc>
                <a:spcPct val="100000"/>
              </a:lnSpc>
              <a:spcAft>
                <a:spcPts val="0"/>
              </a:spcAft>
            </a:pPr>
            <a:r>
              <a:rPr lang="en-US" sz="2200" dirty="0"/>
              <a:t>Procedure Template</a:t>
            </a:r>
          </a:p>
        </p:txBody>
      </p:sp>
      <p:sp>
        <p:nvSpPr>
          <p:cNvPr id="4" name="Slide Number Placeholder 3">
            <a:extLst>
              <a:ext uri="{FF2B5EF4-FFF2-40B4-BE49-F238E27FC236}">
                <a16:creationId xmlns:a16="http://schemas.microsoft.com/office/drawing/2014/main" id="{7AFF693D-EA69-4337-8A00-4348E0FCD1EC}"/>
              </a:ext>
            </a:extLst>
          </p:cNvPr>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4170366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E35E0-25DA-4999-9C00-F0FF6E4C088C}"/>
              </a:ext>
            </a:extLst>
          </p:cNvPr>
          <p:cNvSpPr>
            <a:spLocks noGrp="1"/>
          </p:cNvSpPr>
          <p:nvPr>
            <p:ph type="body" sz="quarter" idx="13"/>
          </p:nvPr>
        </p:nvSpPr>
        <p:spPr/>
        <p:txBody>
          <a:bodyPr/>
          <a:lstStyle/>
          <a:p>
            <a:r>
              <a:rPr lang="en-US"/>
              <a:t>Training</a:t>
            </a:r>
            <a:endParaRPr lang="en-US" dirty="0"/>
          </a:p>
        </p:txBody>
      </p:sp>
      <p:sp>
        <p:nvSpPr>
          <p:cNvPr id="3" name="Text Placeholder 2">
            <a:extLst>
              <a:ext uri="{FF2B5EF4-FFF2-40B4-BE49-F238E27FC236}">
                <a16:creationId xmlns:a16="http://schemas.microsoft.com/office/drawing/2014/main" id="{BCD2E9CE-7B72-45DE-87B3-4425B9FCD035}"/>
              </a:ext>
            </a:extLst>
          </p:cNvPr>
          <p:cNvSpPr>
            <a:spLocks noGrp="1"/>
          </p:cNvSpPr>
          <p:nvPr>
            <p:ph type="body" sz="quarter" idx="14"/>
          </p:nvPr>
        </p:nvSpPr>
        <p:spPr/>
        <p:txBody>
          <a:bodyPr/>
          <a:lstStyle/>
          <a:p>
            <a:pPr marL="0" indent="0">
              <a:buNone/>
            </a:pPr>
            <a:r>
              <a:rPr lang="en-US" altLang="en-US" dirty="0">
                <a:solidFill>
                  <a:schemeClr val="tx1"/>
                </a:solidFill>
              </a:rPr>
              <a:t>Training will be provided for the identified individuals in each district, 3 trainings have been scheduled. </a:t>
            </a:r>
          </a:p>
          <a:p>
            <a:pPr marL="285750" lvl="1" indent="-285750">
              <a:buFont typeface="Arial" panose="020B0604020202020204" pitchFamily="34" charset="0"/>
              <a:buChar char="•"/>
            </a:pPr>
            <a:r>
              <a:rPr lang="en-US" altLang="en-US" sz="1800" dirty="0">
                <a:solidFill>
                  <a:schemeClr val="tx1"/>
                </a:solidFill>
              </a:rPr>
              <a:t>September 29—Starkville School District</a:t>
            </a:r>
          </a:p>
          <a:p>
            <a:pPr marL="285750" lvl="1" indent="-285750">
              <a:buFont typeface="Arial" panose="020B0604020202020204" pitchFamily="34" charset="0"/>
              <a:buChar char="•"/>
            </a:pPr>
            <a:r>
              <a:rPr lang="en-US" altLang="en-US" sz="1800" dirty="0">
                <a:solidFill>
                  <a:schemeClr val="tx1"/>
                </a:solidFill>
              </a:rPr>
              <a:t>October 5—FFA Center Raymond MS</a:t>
            </a:r>
          </a:p>
          <a:p>
            <a:pPr marL="285750" lvl="1" indent="-285750">
              <a:buFont typeface="Arial" panose="020B0604020202020204" pitchFamily="34" charset="0"/>
              <a:buChar char="•"/>
            </a:pPr>
            <a:r>
              <a:rPr lang="en-US" altLang="en-US" sz="1800" dirty="0">
                <a:solidFill>
                  <a:schemeClr val="tx1"/>
                </a:solidFill>
              </a:rPr>
              <a:t>October 27—MS Gulf Coast Community College</a:t>
            </a:r>
          </a:p>
          <a:p>
            <a:endParaRPr lang="en-US" dirty="0"/>
          </a:p>
        </p:txBody>
      </p:sp>
      <p:sp>
        <p:nvSpPr>
          <p:cNvPr id="4" name="Slide Number Placeholder 3">
            <a:extLst>
              <a:ext uri="{FF2B5EF4-FFF2-40B4-BE49-F238E27FC236}">
                <a16:creationId xmlns:a16="http://schemas.microsoft.com/office/drawing/2014/main" id="{0FBEBF19-90F9-49FA-8DA9-0B67034797D7}"/>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92289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947738" y="2019300"/>
            <a:ext cx="6871959" cy="677863"/>
          </a:xfrm>
        </p:spPr>
        <p:txBody>
          <a:bodyPr/>
          <a:lstStyle/>
          <a:p>
            <a:r>
              <a:rPr lang="en-US" dirty="0"/>
              <a:t>Estelle Watts, DNP, RN, NCSN</a:t>
            </a:r>
          </a:p>
        </p:txBody>
      </p:sp>
      <p:sp>
        <p:nvSpPr>
          <p:cNvPr id="7" name="Text Placeholder 6"/>
          <p:cNvSpPr>
            <a:spLocks noGrp="1"/>
          </p:cNvSpPr>
          <p:nvPr>
            <p:ph type="body" sz="quarter" idx="14"/>
          </p:nvPr>
        </p:nvSpPr>
        <p:spPr/>
        <p:txBody>
          <a:bodyPr/>
          <a:lstStyle/>
          <a:p>
            <a:r>
              <a:rPr lang="en-US" dirty="0"/>
              <a:t>Health Science Specialist</a:t>
            </a:r>
          </a:p>
          <a:p>
            <a:r>
              <a:rPr lang="en-US" dirty="0"/>
              <a:t>Acting School Nurse Consultant</a:t>
            </a:r>
          </a:p>
          <a:p>
            <a:r>
              <a:rPr lang="en-US" dirty="0">
                <a:hlinkClick r:id="rId3"/>
              </a:rPr>
              <a:t>ewatts@mdek12.org</a:t>
            </a:r>
            <a:endParaRPr lang="en-US" dirty="0"/>
          </a:p>
          <a:p>
            <a:r>
              <a:rPr lang="en-US" dirty="0"/>
              <a:t>601-359-3708</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26</a:t>
            </a:fld>
            <a:endParaRPr lang="en" dirty="0"/>
          </a:p>
        </p:txBody>
      </p:sp>
      <p:pic>
        <p:nvPicPr>
          <p:cNvPr id="3" name="Picture 2">
            <a:extLst>
              <a:ext uri="{FF2B5EF4-FFF2-40B4-BE49-F238E27FC236}">
                <a16:creationId xmlns:a16="http://schemas.microsoft.com/office/drawing/2014/main" id="{FDA65B2E-8343-42D8-BE45-7C2AAB142A17}"/>
              </a:ext>
            </a:extLst>
          </p:cNvPr>
          <p:cNvPicPr>
            <a:picLocks noChangeAspect="1"/>
          </p:cNvPicPr>
          <p:nvPr/>
        </p:nvPicPr>
        <p:blipFill>
          <a:blip r:embed="rId4"/>
          <a:stretch>
            <a:fillRect/>
          </a:stretch>
        </p:blipFill>
        <p:spPr>
          <a:xfrm>
            <a:off x="7116005" y="3564168"/>
            <a:ext cx="1407383" cy="1371600"/>
          </a:xfrm>
          <a:prstGeom prst="rect">
            <a:avLst/>
          </a:prstGeom>
        </p:spPr>
      </p:pic>
    </p:spTree>
    <p:extLst>
      <p:ext uri="{BB962C8B-B14F-4D97-AF65-F5344CB8AC3E}">
        <p14:creationId xmlns:p14="http://schemas.microsoft.com/office/powerpoint/2010/main" val="10711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
        <p:nvSpPr>
          <p:cNvPr id="7" name="Text Placeholder 6"/>
          <p:cNvSpPr>
            <a:spLocks noGrp="1"/>
          </p:cNvSpPr>
          <p:nvPr>
            <p:ph type="body" sz="quarter" idx="14"/>
          </p:nvPr>
        </p:nvSpPr>
        <p:spPr>
          <a:xfrm>
            <a:off x="1019504" y="1008993"/>
            <a:ext cx="7461580" cy="3361396"/>
          </a:xfrm>
        </p:spPr>
        <p:txBody>
          <a:bodyPr/>
          <a:lstStyle/>
          <a:p>
            <a:pPr marL="457200" lvl="0">
              <a:spcBef>
                <a:spcPts val="500"/>
              </a:spcBef>
              <a:spcAft>
                <a:spcPts val="600"/>
              </a:spcAft>
              <a:buFont typeface="+mj-lt"/>
              <a:buAutoNum type="arabicPeriod"/>
            </a:pPr>
            <a:r>
              <a:rPr lang="en" sz="18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18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18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18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1800" dirty="0">
                <a:ea typeface="Open Sans"/>
                <a:cs typeface="Open Sans"/>
                <a:sym typeface="Open Sans"/>
              </a:rPr>
              <a:t>Every Community Effectively Uses a World-Class Data System to Improve Student Outcomes</a:t>
            </a:r>
            <a:endParaRPr lang="en-US" sz="1800" dirty="0">
              <a:ea typeface="Open Sans"/>
              <a:cs typeface="Open Sans"/>
              <a:sym typeface="Open Sans"/>
            </a:endParaRPr>
          </a:p>
          <a:p>
            <a:pPr marL="457200">
              <a:spcBef>
                <a:spcPts val="500"/>
              </a:spcBef>
              <a:spcAft>
                <a:spcPts val="600"/>
              </a:spcAft>
              <a:buFont typeface="+mj-lt"/>
              <a:buAutoNum type="arabicPeriod"/>
            </a:pPr>
            <a:r>
              <a:rPr lang="en-US" sz="1800" dirty="0"/>
              <a:t>Every School and District is Rated “C” or Higher </a:t>
            </a:r>
          </a:p>
          <a:p>
            <a:pPr>
              <a:tabLst/>
            </a:pPr>
            <a:endParaRPr lang="en-US" dirty="0"/>
          </a:p>
        </p:txBody>
      </p:sp>
    </p:spTree>
    <p:extLst>
      <p:ext uri="{BB962C8B-B14F-4D97-AF65-F5344CB8AC3E}">
        <p14:creationId xmlns:p14="http://schemas.microsoft.com/office/powerpoint/2010/main" val="68415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0A946-F7AE-49CE-A707-085FA6E7A604}"/>
              </a:ext>
            </a:extLst>
          </p:cNvPr>
          <p:cNvSpPr>
            <a:spLocks noGrp="1"/>
          </p:cNvSpPr>
          <p:nvPr>
            <p:ph type="body" sz="quarter" idx="13"/>
          </p:nvPr>
        </p:nvSpPr>
        <p:spPr/>
        <p:txBody>
          <a:bodyPr/>
          <a:lstStyle/>
          <a:p>
            <a:r>
              <a:rPr lang="en-US" dirty="0"/>
              <a:t>Statistics</a:t>
            </a:r>
          </a:p>
        </p:txBody>
      </p:sp>
      <p:sp>
        <p:nvSpPr>
          <p:cNvPr id="3" name="Text Placeholder 2">
            <a:extLst>
              <a:ext uri="{FF2B5EF4-FFF2-40B4-BE49-F238E27FC236}">
                <a16:creationId xmlns:a16="http://schemas.microsoft.com/office/drawing/2014/main" id="{E4ACBE67-E564-48EF-B472-91BD0166D06E}"/>
              </a:ext>
            </a:extLst>
          </p:cNvPr>
          <p:cNvSpPr>
            <a:spLocks noGrp="1"/>
          </p:cNvSpPr>
          <p:nvPr>
            <p:ph type="body" sz="quarter" idx="14"/>
          </p:nvPr>
        </p:nvSpPr>
        <p:spPr/>
        <p:txBody>
          <a:bodyPr/>
          <a:lstStyle/>
          <a:p>
            <a:pPr>
              <a:lnSpc>
                <a:spcPct val="150000"/>
              </a:lnSpc>
              <a:spcAft>
                <a:spcPts val="0"/>
              </a:spcAft>
            </a:pPr>
            <a:r>
              <a:rPr lang="en-US" sz="1800" dirty="0"/>
              <a:t>Suicide 10</a:t>
            </a:r>
            <a:r>
              <a:rPr lang="en-US" sz="1800" baseline="30000" dirty="0"/>
              <a:t>th</a:t>
            </a:r>
            <a:r>
              <a:rPr lang="en-US" sz="1800" dirty="0"/>
              <a:t> leading cause of death in US</a:t>
            </a:r>
          </a:p>
          <a:p>
            <a:pPr>
              <a:lnSpc>
                <a:spcPct val="150000"/>
              </a:lnSpc>
              <a:spcAft>
                <a:spcPts val="0"/>
              </a:spcAft>
            </a:pPr>
            <a:r>
              <a:rPr lang="en-US" sz="1800" dirty="0"/>
              <a:t>Suicide is 3</a:t>
            </a:r>
            <a:r>
              <a:rPr lang="en-US" sz="1800" baseline="30000" dirty="0"/>
              <a:t>rd</a:t>
            </a:r>
            <a:r>
              <a:rPr lang="en-US" sz="1800" dirty="0"/>
              <a:t> leading cause of death in MS</a:t>
            </a:r>
          </a:p>
          <a:p>
            <a:pPr>
              <a:lnSpc>
                <a:spcPct val="150000"/>
              </a:lnSpc>
              <a:spcAft>
                <a:spcPts val="0"/>
              </a:spcAft>
            </a:pPr>
            <a:r>
              <a:rPr lang="en-US" sz="1800" dirty="0"/>
              <a:t>More young people die by suicide that by other causes combined</a:t>
            </a:r>
          </a:p>
          <a:p>
            <a:pPr>
              <a:lnSpc>
                <a:spcPct val="150000"/>
              </a:lnSpc>
              <a:spcAft>
                <a:spcPts val="0"/>
              </a:spcAft>
            </a:pPr>
            <a:r>
              <a:rPr lang="en-US" sz="1800" dirty="0"/>
              <a:t>With every suicide there are 25 attempts</a:t>
            </a:r>
          </a:p>
          <a:p>
            <a:pPr>
              <a:lnSpc>
                <a:spcPct val="150000"/>
              </a:lnSpc>
              <a:spcAft>
                <a:spcPts val="0"/>
              </a:spcAft>
            </a:pPr>
            <a:r>
              <a:rPr lang="en-US" sz="1800" dirty="0"/>
              <a:t>4 of 5 people who die of suicide are male.</a:t>
            </a:r>
          </a:p>
          <a:p>
            <a:pPr>
              <a:lnSpc>
                <a:spcPct val="150000"/>
              </a:lnSpc>
              <a:spcAft>
                <a:spcPts val="0"/>
              </a:spcAft>
            </a:pPr>
            <a:r>
              <a:rPr lang="en-US" sz="1800" dirty="0"/>
              <a:t>3 of 4 people who attempt suicide are female</a:t>
            </a:r>
          </a:p>
          <a:p>
            <a:pPr>
              <a:lnSpc>
                <a:spcPct val="150000"/>
              </a:lnSpc>
              <a:spcAft>
                <a:spcPts val="0"/>
              </a:spcAft>
            </a:pPr>
            <a:r>
              <a:rPr lang="en-US" sz="1800" dirty="0"/>
              <a:t>There are 121 suicides per day in the US</a:t>
            </a:r>
          </a:p>
        </p:txBody>
      </p:sp>
      <p:sp>
        <p:nvSpPr>
          <p:cNvPr id="4" name="Slide Number Placeholder 3">
            <a:extLst>
              <a:ext uri="{FF2B5EF4-FFF2-40B4-BE49-F238E27FC236}">
                <a16:creationId xmlns:a16="http://schemas.microsoft.com/office/drawing/2014/main" id="{A6C7882F-E471-4525-8834-6BDB76B948E6}"/>
              </a:ext>
            </a:extLst>
          </p:cNvPr>
          <p:cNvSpPr>
            <a:spLocks noGrp="1"/>
          </p:cNvSpPr>
          <p:nvPr>
            <p:ph type="sldNum" idx="12"/>
          </p:nvPr>
        </p:nvSpPr>
        <p:spPr/>
        <p:txBody>
          <a:bodyPr/>
          <a:lstStyle/>
          <a:p>
            <a:fld id="{00000000-1234-1234-1234-123412341234}" type="slidenum">
              <a:rPr lang="en" smtClean="0"/>
              <a:pPr/>
              <a:t>4</a:t>
            </a:fld>
            <a:endParaRPr lang="en" dirty="0"/>
          </a:p>
        </p:txBody>
      </p:sp>
      <p:pic>
        <p:nvPicPr>
          <p:cNvPr id="6" name="Picture 5">
            <a:extLst>
              <a:ext uri="{FF2B5EF4-FFF2-40B4-BE49-F238E27FC236}">
                <a16:creationId xmlns:a16="http://schemas.microsoft.com/office/drawing/2014/main" id="{36CCC5ED-B2BF-4914-B0C8-EA1537B78DD0}"/>
              </a:ext>
            </a:extLst>
          </p:cNvPr>
          <p:cNvPicPr>
            <a:picLocks noChangeAspect="1"/>
          </p:cNvPicPr>
          <p:nvPr/>
        </p:nvPicPr>
        <p:blipFill>
          <a:blip r:embed="rId3"/>
          <a:stretch>
            <a:fillRect/>
          </a:stretch>
        </p:blipFill>
        <p:spPr>
          <a:xfrm>
            <a:off x="6486985" y="635607"/>
            <a:ext cx="2438400" cy="1371600"/>
          </a:xfrm>
          <a:prstGeom prst="rect">
            <a:avLst/>
          </a:prstGeom>
        </p:spPr>
      </p:pic>
    </p:spTree>
    <p:extLst>
      <p:ext uri="{BB962C8B-B14F-4D97-AF65-F5344CB8AC3E}">
        <p14:creationId xmlns:p14="http://schemas.microsoft.com/office/powerpoint/2010/main" val="186968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14300"/>
            <a:ext cx="7029450" cy="1085850"/>
          </a:xfrm>
        </p:spPr>
        <p:txBody>
          <a:bodyPr>
            <a:normAutofit/>
          </a:bodyPr>
          <a:lstStyle/>
          <a:p>
            <a:pPr algn="ctr"/>
            <a:r>
              <a:rPr lang="en-US" sz="2850" b="1" u="sng" dirty="0">
                <a:solidFill>
                  <a:srgbClr val="1E308A"/>
                </a:solidFill>
              </a:rPr>
              <a:t>56 adolescents in Mississippi died by suicide in 2014</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085851"/>
            <a:ext cx="5958497" cy="384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71750" y="1818118"/>
            <a:ext cx="4000500" cy="1477328"/>
          </a:xfrm>
          <a:prstGeom prst="rect">
            <a:avLst/>
          </a:prstGeom>
          <a:solidFill>
            <a:schemeClr val="bg1">
              <a:lumMod val="85000"/>
            </a:schemeClr>
          </a:solidFill>
          <a:ln w="76200">
            <a:solidFill>
              <a:schemeClr val="accent6">
                <a:lumMod val="50000"/>
              </a:schemeClr>
            </a:solidFill>
          </a:ln>
        </p:spPr>
        <p:txBody>
          <a:bodyPr wrap="square" rtlCol="0">
            <a:spAutoFit/>
          </a:bodyPr>
          <a:lstStyle/>
          <a:p>
            <a:pPr algn="ctr"/>
            <a:r>
              <a:rPr lang="en-US" sz="3000" dirty="0">
                <a:solidFill>
                  <a:schemeClr val="accent6">
                    <a:lumMod val="50000"/>
                  </a:schemeClr>
                </a:solidFill>
              </a:rPr>
              <a:t>That is enough children to fill </a:t>
            </a:r>
          </a:p>
          <a:p>
            <a:pPr algn="ctr"/>
            <a:r>
              <a:rPr lang="en-US" sz="3000" dirty="0">
                <a:solidFill>
                  <a:schemeClr val="accent6">
                    <a:lumMod val="50000"/>
                  </a:schemeClr>
                </a:solidFill>
              </a:rPr>
              <a:t>an entire school bus. </a:t>
            </a:r>
          </a:p>
        </p:txBody>
      </p:sp>
    </p:spTree>
    <p:extLst>
      <p:ext uri="{BB962C8B-B14F-4D97-AF65-F5344CB8AC3E}">
        <p14:creationId xmlns:p14="http://schemas.microsoft.com/office/powerpoint/2010/main" val="1325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18BFE6-1C0C-4E63-9887-F25B55757F19}"/>
              </a:ext>
            </a:extLst>
          </p:cNvPr>
          <p:cNvSpPr>
            <a:spLocks noGrp="1"/>
          </p:cNvSpPr>
          <p:nvPr>
            <p:ph type="body" sz="quarter" idx="13"/>
          </p:nvPr>
        </p:nvSpPr>
        <p:spPr/>
        <p:txBody>
          <a:bodyPr/>
          <a:lstStyle/>
          <a:p>
            <a:r>
              <a:rPr lang="en-US" dirty="0"/>
              <a:t>Myth or Fact</a:t>
            </a:r>
          </a:p>
        </p:txBody>
      </p:sp>
      <p:sp>
        <p:nvSpPr>
          <p:cNvPr id="3" name="Text Placeholder 2">
            <a:extLst>
              <a:ext uri="{FF2B5EF4-FFF2-40B4-BE49-F238E27FC236}">
                <a16:creationId xmlns:a16="http://schemas.microsoft.com/office/drawing/2014/main" id="{A9D552AD-0F5D-4303-8E9F-03641B53C1B1}"/>
              </a:ext>
            </a:extLst>
          </p:cNvPr>
          <p:cNvSpPr>
            <a:spLocks noGrp="1"/>
          </p:cNvSpPr>
          <p:nvPr>
            <p:ph type="body" sz="quarter" idx="14"/>
          </p:nvPr>
        </p:nvSpPr>
        <p:spPr>
          <a:xfrm>
            <a:off x="365186" y="692172"/>
            <a:ext cx="8294915" cy="3564518"/>
          </a:xfrm>
        </p:spPr>
        <p:txBody>
          <a:bodyPr/>
          <a:lstStyle/>
          <a:p>
            <a:pPr marL="0" indent="0" fontAlgn="t">
              <a:lnSpc>
                <a:spcPct val="100000"/>
              </a:lnSpc>
              <a:spcAft>
                <a:spcPts val="0"/>
              </a:spcAft>
              <a:buNone/>
            </a:pPr>
            <a:r>
              <a:rPr lang="en-US" sz="1800" b="1" dirty="0"/>
              <a:t>People who talk about suicide won't really do it.</a:t>
            </a:r>
          </a:p>
          <a:p>
            <a:pPr marL="0" indent="0" fontAlgn="t">
              <a:lnSpc>
                <a:spcPct val="100000"/>
              </a:lnSpc>
              <a:spcAft>
                <a:spcPts val="0"/>
              </a:spcAft>
              <a:buNone/>
            </a:pPr>
            <a:r>
              <a:rPr lang="en-US" sz="1800" b="1" dirty="0"/>
              <a:t>	Fact: </a:t>
            </a:r>
            <a:r>
              <a:rPr lang="en-US" sz="1800" dirty="0"/>
              <a:t>Almost everyone who attempts suicide has given some clue or warning. Don’t ignore even indirect references to death or suicide. Statements like "You'll be sorry when I'm gone," "I can't see any way out," — no matter how casually or jokingly said, may indicate serious suicidal feelings.</a:t>
            </a:r>
          </a:p>
          <a:p>
            <a:pPr marL="0" indent="0" fontAlgn="t">
              <a:lnSpc>
                <a:spcPct val="100000"/>
              </a:lnSpc>
              <a:spcAft>
                <a:spcPts val="0"/>
              </a:spcAft>
              <a:buNone/>
            </a:pPr>
            <a:endParaRPr lang="en-US" sz="1800" dirty="0"/>
          </a:p>
          <a:p>
            <a:pPr marL="0" indent="0" fontAlgn="t">
              <a:lnSpc>
                <a:spcPct val="100000"/>
              </a:lnSpc>
              <a:spcAft>
                <a:spcPts val="0"/>
              </a:spcAft>
              <a:buNone/>
            </a:pPr>
            <a:r>
              <a:rPr lang="en-US" sz="1800" b="1" dirty="0"/>
              <a:t>Anyone who tries to kill him/herself must be crazy.</a:t>
            </a:r>
            <a:endParaRPr lang="en-US" sz="1800" dirty="0"/>
          </a:p>
          <a:p>
            <a:pPr marL="285750" indent="-285750" fontAlgn="t">
              <a:lnSpc>
                <a:spcPct val="100000"/>
              </a:lnSpc>
              <a:spcAft>
                <a:spcPts val="0"/>
              </a:spcAft>
            </a:pPr>
            <a:r>
              <a:rPr lang="en-US" sz="1800" b="1" dirty="0"/>
              <a:t>Fact: </a:t>
            </a:r>
            <a:r>
              <a:rPr lang="en-US" sz="1800" dirty="0"/>
              <a:t>Most suicidal people are not psychotic or insane. They must be upset, grief-stricken, depressed or despairing, but extreme distress and emotional pain are not necessarily signs of mental illness</a:t>
            </a:r>
          </a:p>
          <a:p>
            <a:endParaRPr lang="en-US" dirty="0"/>
          </a:p>
        </p:txBody>
      </p:sp>
      <p:sp>
        <p:nvSpPr>
          <p:cNvPr id="4" name="Slide Number Placeholder 3">
            <a:extLst>
              <a:ext uri="{FF2B5EF4-FFF2-40B4-BE49-F238E27FC236}">
                <a16:creationId xmlns:a16="http://schemas.microsoft.com/office/drawing/2014/main" id="{FC7DD509-E572-4D36-8AAE-AE144E88A167}"/>
              </a:ext>
            </a:extLst>
          </p:cNvPr>
          <p:cNvSpPr>
            <a:spLocks noGrp="1"/>
          </p:cNvSpPr>
          <p:nvPr>
            <p:ph type="sldNum" idx="12"/>
          </p:nvPr>
        </p:nvSpPr>
        <p:spPr/>
        <p:txBody>
          <a:bodyPr/>
          <a:lstStyle/>
          <a:p>
            <a:fld id="{00000000-1234-1234-1234-123412341234}" type="slidenum">
              <a:rPr lang="en" smtClean="0"/>
              <a:pPr/>
              <a:t>6</a:t>
            </a:fld>
            <a:endParaRPr lang="en" dirty="0"/>
          </a:p>
        </p:txBody>
      </p:sp>
      <p:pic>
        <p:nvPicPr>
          <p:cNvPr id="6" name="Picture 5">
            <a:extLst>
              <a:ext uri="{FF2B5EF4-FFF2-40B4-BE49-F238E27FC236}">
                <a16:creationId xmlns:a16="http://schemas.microsoft.com/office/drawing/2014/main" id="{C3E7CE66-91D6-4B16-A0F9-6C2FF299ADAF}"/>
              </a:ext>
            </a:extLst>
          </p:cNvPr>
          <p:cNvPicPr>
            <a:picLocks noChangeAspect="1"/>
          </p:cNvPicPr>
          <p:nvPr/>
        </p:nvPicPr>
        <p:blipFill>
          <a:blip r:embed="rId3"/>
          <a:stretch>
            <a:fillRect/>
          </a:stretch>
        </p:blipFill>
        <p:spPr>
          <a:xfrm>
            <a:off x="7913618" y="4256690"/>
            <a:ext cx="1116165" cy="914400"/>
          </a:xfrm>
          <a:prstGeom prst="rect">
            <a:avLst/>
          </a:prstGeom>
        </p:spPr>
      </p:pic>
    </p:spTree>
    <p:extLst>
      <p:ext uri="{BB962C8B-B14F-4D97-AF65-F5344CB8AC3E}">
        <p14:creationId xmlns:p14="http://schemas.microsoft.com/office/powerpoint/2010/main" val="25009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83442-DBDD-47DF-922E-021188ED2C8F}"/>
              </a:ext>
            </a:extLst>
          </p:cNvPr>
          <p:cNvSpPr>
            <a:spLocks noGrp="1"/>
          </p:cNvSpPr>
          <p:nvPr>
            <p:ph type="body" sz="quarter" idx="13"/>
          </p:nvPr>
        </p:nvSpPr>
        <p:spPr/>
        <p:txBody>
          <a:bodyPr/>
          <a:lstStyle/>
          <a:p>
            <a:r>
              <a:rPr lang="en-US" dirty="0"/>
              <a:t>Myth or Fact</a:t>
            </a:r>
          </a:p>
        </p:txBody>
      </p:sp>
      <p:sp>
        <p:nvSpPr>
          <p:cNvPr id="3" name="Text Placeholder 2">
            <a:extLst>
              <a:ext uri="{FF2B5EF4-FFF2-40B4-BE49-F238E27FC236}">
                <a16:creationId xmlns:a16="http://schemas.microsoft.com/office/drawing/2014/main" id="{91997DC6-3B44-438D-901B-17C57548BCB9}"/>
              </a:ext>
            </a:extLst>
          </p:cNvPr>
          <p:cNvSpPr>
            <a:spLocks noGrp="1"/>
          </p:cNvSpPr>
          <p:nvPr>
            <p:ph type="body" sz="quarter" idx="14"/>
          </p:nvPr>
        </p:nvSpPr>
        <p:spPr>
          <a:xfrm>
            <a:off x="415636" y="641722"/>
            <a:ext cx="8294915" cy="3551906"/>
          </a:xfrm>
        </p:spPr>
        <p:txBody>
          <a:bodyPr/>
          <a:lstStyle/>
          <a:p>
            <a:pPr marL="0" indent="0" fontAlgn="t">
              <a:lnSpc>
                <a:spcPct val="100000"/>
              </a:lnSpc>
              <a:spcAft>
                <a:spcPts val="0"/>
              </a:spcAft>
              <a:buNone/>
            </a:pPr>
            <a:r>
              <a:rPr lang="en-US" sz="1800" b="1" dirty="0"/>
              <a:t>If a person is determined to kill him/herself, nothing is going to stop them.</a:t>
            </a:r>
            <a:endParaRPr lang="en-US" sz="1800" dirty="0"/>
          </a:p>
          <a:p>
            <a:pPr marL="285750" indent="-285750" fontAlgn="t">
              <a:lnSpc>
                <a:spcPct val="100000"/>
              </a:lnSpc>
              <a:spcAft>
                <a:spcPts val="0"/>
              </a:spcAft>
            </a:pPr>
            <a:r>
              <a:rPr lang="en-US" sz="1800" b="1" dirty="0"/>
              <a:t>Fact: </a:t>
            </a:r>
            <a:r>
              <a:rPr lang="en-US" sz="1800" dirty="0"/>
              <a:t>Even the most severely depressed person has mixed feelings about death, wavering until the very last moment between wanting to live and wanting to die. Most suicidal people do not want death; they want the pain to stop. The impulse to end it all, however overpowering, does not last forever.</a:t>
            </a:r>
          </a:p>
          <a:p>
            <a:pPr marL="285750" indent="-285750" fontAlgn="t">
              <a:lnSpc>
                <a:spcPct val="100000"/>
              </a:lnSpc>
              <a:spcAft>
                <a:spcPts val="0"/>
              </a:spcAft>
            </a:pPr>
            <a:endParaRPr lang="en-US" sz="1800" dirty="0"/>
          </a:p>
          <a:p>
            <a:pPr marL="0" indent="0" fontAlgn="t">
              <a:lnSpc>
                <a:spcPct val="100000"/>
              </a:lnSpc>
              <a:spcAft>
                <a:spcPts val="0"/>
              </a:spcAft>
              <a:buNone/>
            </a:pPr>
            <a:r>
              <a:rPr lang="en-US" sz="1800" b="1" dirty="0"/>
              <a:t>People who die by suicide are people who were unwilling to seek help.</a:t>
            </a:r>
            <a:endParaRPr lang="en-US" sz="1800" dirty="0"/>
          </a:p>
          <a:p>
            <a:pPr marL="285750" indent="-285750" fontAlgn="t">
              <a:lnSpc>
                <a:spcPct val="100000"/>
              </a:lnSpc>
              <a:spcAft>
                <a:spcPts val="0"/>
              </a:spcAft>
            </a:pPr>
            <a:r>
              <a:rPr lang="en-US" sz="1800" b="1" dirty="0"/>
              <a:t>Fact: </a:t>
            </a:r>
            <a:r>
              <a:rPr lang="en-US" sz="1800" dirty="0"/>
              <a:t>Studies of suicide victims have shown that more than half had sought medical help in the six months prior to their deaths.</a:t>
            </a:r>
          </a:p>
          <a:p>
            <a:pPr marL="285750" indent="-285750" fontAlgn="t">
              <a:lnSpc>
                <a:spcPct val="100000"/>
              </a:lnSpc>
              <a:spcAft>
                <a:spcPts val="0"/>
              </a:spcAft>
            </a:pPr>
            <a:endParaRPr lang="en-US" sz="1800" dirty="0"/>
          </a:p>
          <a:p>
            <a:pPr marL="0" indent="0" fontAlgn="t">
              <a:lnSpc>
                <a:spcPct val="100000"/>
              </a:lnSpc>
              <a:spcAft>
                <a:spcPts val="0"/>
              </a:spcAft>
              <a:buNone/>
            </a:pPr>
            <a:r>
              <a:rPr lang="en-US" sz="1800" b="1" dirty="0"/>
              <a:t>Talking about suicide may give someone the idea.</a:t>
            </a:r>
            <a:endParaRPr lang="en-US" sz="1800" dirty="0"/>
          </a:p>
          <a:p>
            <a:pPr marL="285750" indent="-285750" fontAlgn="t">
              <a:lnSpc>
                <a:spcPct val="100000"/>
              </a:lnSpc>
              <a:spcAft>
                <a:spcPts val="0"/>
              </a:spcAft>
            </a:pPr>
            <a:r>
              <a:rPr lang="en-US" sz="1800" b="1" dirty="0"/>
              <a:t>Fact: </a:t>
            </a:r>
            <a:r>
              <a:rPr lang="en-US" sz="1800" dirty="0"/>
              <a:t>You don't give a suicidal person morbid ideas by talking about suicide. The opposite is true—bringing up the subject of suicide and discussing it openly is one of the most helpful things you can do</a:t>
            </a:r>
          </a:p>
          <a:p>
            <a:endParaRPr lang="en-US" dirty="0"/>
          </a:p>
        </p:txBody>
      </p:sp>
      <p:sp>
        <p:nvSpPr>
          <p:cNvPr id="4" name="Slide Number Placeholder 3">
            <a:extLst>
              <a:ext uri="{FF2B5EF4-FFF2-40B4-BE49-F238E27FC236}">
                <a16:creationId xmlns:a16="http://schemas.microsoft.com/office/drawing/2014/main" id="{FA0DDE56-7F65-4A68-A6E2-C5327B205765}"/>
              </a:ext>
            </a:extLst>
          </p:cNvPr>
          <p:cNvSpPr>
            <a:spLocks noGrp="1"/>
          </p:cNvSpPr>
          <p:nvPr>
            <p:ph type="sldNum" idx="12"/>
          </p:nvPr>
        </p:nvSpPr>
        <p:spPr/>
        <p:txBody>
          <a:bodyPr/>
          <a:lstStyle/>
          <a:p>
            <a:fld id="{00000000-1234-1234-1234-123412341234}" type="slidenum">
              <a:rPr lang="en" smtClean="0"/>
              <a:pPr/>
              <a:t>7</a:t>
            </a:fld>
            <a:endParaRPr lang="en" dirty="0"/>
          </a:p>
        </p:txBody>
      </p:sp>
      <p:pic>
        <p:nvPicPr>
          <p:cNvPr id="6" name="Picture 5">
            <a:extLst>
              <a:ext uri="{FF2B5EF4-FFF2-40B4-BE49-F238E27FC236}">
                <a16:creationId xmlns:a16="http://schemas.microsoft.com/office/drawing/2014/main" id="{28251C3C-8D33-4BCE-AA90-E6B85FCF4770}"/>
              </a:ext>
            </a:extLst>
          </p:cNvPr>
          <p:cNvPicPr>
            <a:picLocks noChangeAspect="1"/>
          </p:cNvPicPr>
          <p:nvPr/>
        </p:nvPicPr>
        <p:blipFill>
          <a:blip r:embed="rId3"/>
          <a:stretch>
            <a:fillRect/>
          </a:stretch>
        </p:blipFill>
        <p:spPr>
          <a:xfrm>
            <a:off x="7913618" y="4282252"/>
            <a:ext cx="1116165" cy="914400"/>
          </a:xfrm>
          <a:prstGeom prst="rect">
            <a:avLst/>
          </a:prstGeom>
        </p:spPr>
      </p:pic>
    </p:spTree>
    <p:extLst>
      <p:ext uri="{BB962C8B-B14F-4D97-AF65-F5344CB8AC3E}">
        <p14:creationId xmlns:p14="http://schemas.microsoft.com/office/powerpoint/2010/main" val="30107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025891-909B-4A4D-B17B-7E0B5761EA8D}"/>
              </a:ext>
            </a:extLst>
          </p:cNvPr>
          <p:cNvSpPr>
            <a:spLocks noGrp="1"/>
          </p:cNvSpPr>
          <p:nvPr>
            <p:ph type="body" sz="quarter" idx="13"/>
          </p:nvPr>
        </p:nvSpPr>
        <p:spPr/>
        <p:txBody>
          <a:bodyPr/>
          <a:lstStyle/>
          <a:p>
            <a:r>
              <a:rPr lang="en-US" dirty="0"/>
              <a:t>History of Suicide Prevention in MS</a:t>
            </a:r>
          </a:p>
        </p:txBody>
      </p:sp>
      <p:sp>
        <p:nvSpPr>
          <p:cNvPr id="3" name="Text Placeholder 2">
            <a:extLst>
              <a:ext uri="{FF2B5EF4-FFF2-40B4-BE49-F238E27FC236}">
                <a16:creationId xmlns:a16="http://schemas.microsoft.com/office/drawing/2014/main" id="{845B579F-0C50-4401-A98E-35C2ED77572A}"/>
              </a:ext>
            </a:extLst>
          </p:cNvPr>
          <p:cNvSpPr>
            <a:spLocks noGrp="1"/>
          </p:cNvSpPr>
          <p:nvPr>
            <p:ph type="body" sz="quarter" idx="14"/>
          </p:nvPr>
        </p:nvSpPr>
        <p:spPr/>
        <p:txBody>
          <a:bodyPr/>
          <a:lstStyle/>
          <a:p>
            <a:pPr>
              <a:lnSpc>
                <a:spcPct val="100000"/>
              </a:lnSpc>
              <a:spcAft>
                <a:spcPts val="0"/>
              </a:spcAft>
            </a:pPr>
            <a:r>
              <a:rPr lang="en-US" sz="2200" dirty="0">
                <a:solidFill>
                  <a:schemeClr val="tx1"/>
                </a:solidFill>
                <a:ea typeface="Arial Unicode MS" panose="020B0604020202020204" pitchFamily="34" charset="-128"/>
                <a:cs typeface="Arial Unicode MS" panose="020B0604020202020204" pitchFamily="34" charset="-128"/>
              </a:rPr>
              <a:t>Legislature passed in 2009</a:t>
            </a:r>
          </a:p>
          <a:p>
            <a:pPr>
              <a:lnSpc>
                <a:spcPct val="100000"/>
              </a:lnSpc>
              <a:spcAft>
                <a:spcPts val="0"/>
              </a:spcAft>
            </a:pPr>
            <a:r>
              <a:rPr lang="en-US" sz="2200" dirty="0">
                <a:solidFill>
                  <a:schemeClr val="tx1"/>
                </a:solidFill>
                <a:ea typeface="Arial Unicode MS" panose="020B0604020202020204" pitchFamily="34" charset="-128"/>
                <a:cs typeface="Arial Unicode MS" panose="020B0604020202020204" pitchFamily="34" charset="-128"/>
              </a:rPr>
              <a:t>Required that teachers and principals receive suicide prevention training</a:t>
            </a:r>
          </a:p>
          <a:p>
            <a:pPr>
              <a:lnSpc>
                <a:spcPct val="100000"/>
              </a:lnSpc>
              <a:spcAft>
                <a:spcPts val="0"/>
              </a:spcAft>
            </a:pPr>
            <a:r>
              <a:rPr lang="en-US" sz="2200" dirty="0">
                <a:solidFill>
                  <a:schemeClr val="tx1"/>
                </a:solidFill>
                <a:ea typeface="Arial Unicode MS" panose="020B0604020202020204" pitchFamily="34" charset="-128"/>
                <a:cs typeface="Arial Unicode MS" panose="020B0604020202020204" pitchFamily="34" charset="-128"/>
              </a:rPr>
              <a:t>DMH selected 4 evidence-based curriculums:</a:t>
            </a:r>
          </a:p>
          <a:p>
            <a:pPr lvl="2">
              <a:lnSpc>
                <a:spcPct val="100000"/>
              </a:lnSpc>
              <a:spcAft>
                <a:spcPts val="0"/>
              </a:spcAft>
            </a:pPr>
            <a:r>
              <a:rPr lang="en-US" sz="1600" dirty="0">
                <a:solidFill>
                  <a:schemeClr val="tx1"/>
                </a:solidFill>
                <a:ea typeface="Arial Unicode MS" panose="020B0604020202020204" pitchFamily="34" charset="-128"/>
                <a:cs typeface="Arial Unicode MS" panose="020B0604020202020204" pitchFamily="34" charset="-128"/>
              </a:rPr>
              <a:t>	Yellow Ribbon, Be a Link, Signs of Suicide (SOS), Applied Suicide Intervention 	Skills Training (ASIST)</a:t>
            </a:r>
          </a:p>
          <a:p>
            <a:pPr marL="285750" lvl="2" indent="-285750">
              <a:lnSpc>
                <a:spcPct val="100000"/>
              </a:lnSpc>
              <a:spcAft>
                <a:spcPts val="0"/>
              </a:spcAft>
              <a:buFont typeface="Arial" panose="020B0604020202020204" pitchFamily="34" charset="0"/>
              <a:buChar char="•"/>
            </a:pPr>
            <a:r>
              <a:rPr lang="en-US" sz="2200" dirty="0">
                <a:solidFill>
                  <a:schemeClr val="tx1"/>
                </a:solidFill>
                <a:ea typeface="Arial Unicode MS" panose="020B0604020202020204" pitchFamily="34" charset="-128"/>
                <a:cs typeface="Arial Unicode MS" panose="020B0604020202020204" pitchFamily="34" charset="-128"/>
              </a:rPr>
              <a:t>Three regional trainings</a:t>
            </a:r>
          </a:p>
          <a:p>
            <a:pPr lvl="4">
              <a:lnSpc>
                <a:spcPct val="100000"/>
              </a:lnSpc>
              <a:spcAft>
                <a:spcPts val="0"/>
              </a:spcAft>
            </a:pPr>
            <a:r>
              <a:rPr lang="en-US" sz="1800" dirty="0">
                <a:solidFill>
                  <a:schemeClr val="tx1"/>
                </a:solidFill>
                <a:ea typeface="Arial Unicode MS" panose="020B0604020202020204" pitchFamily="34" charset="-128"/>
                <a:cs typeface="Arial Unicode MS" panose="020B0604020202020204" pitchFamily="34" charset="-128"/>
              </a:rPr>
              <a:t>	Counselors or school nurses</a:t>
            </a:r>
          </a:p>
          <a:p>
            <a:pPr lvl="4">
              <a:lnSpc>
                <a:spcPct val="100000"/>
              </a:lnSpc>
              <a:spcAft>
                <a:spcPts val="0"/>
              </a:spcAft>
            </a:pPr>
            <a:r>
              <a:rPr lang="en-US" sz="1800" dirty="0">
                <a:solidFill>
                  <a:schemeClr val="tx1"/>
                </a:solidFill>
                <a:ea typeface="Arial Unicode MS" panose="020B0604020202020204" pitchFamily="34" charset="-128"/>
                <a:cs typeface="Arial Unicode MS" panose="020B0604020202020204" pitchFamily="34" charset="-128"/>
              </a:rPr>
              <a:t>	Implementation left up to the districts</a:t>
            </a:r>
          </a:p>
          <a:p>
            <a:endParaRPr lang="en-US" dirty="0"/>
          </a:p>
        </p:txBody>
      </p:sp>
      <p:sp>
        <p:nvSpPr>
          <p:cNvPr id="4" name="Slide Number Placeholder 3">
            <a:extLst>
              <a:ext uri="{FF2B5EF4-FFF2-40B4-BE49-F238E27FC236}">
                <a16:creationId xmlns:a16="http://schemas.microsoft.com/office/drawing/2014/main" id="{B991E189-4C48-4836-938B-59F42B5C6973}"/>
              </a:ext>
            </a:extLst>
          </p:cNvPr>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65492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spcAft>
                <a:spcPts val="0"/>
              </a:spcAft>
            </a:pPr>
            <a:r>
              <a:rPr lang="en-US" dirty="0"/>
              <a:t>2017 Legislature: House Bill 263</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9</a:t>
            </a:fld>
            <a:endParaRPr lang="en" dirty="0"/>
          </a:p>
        </p:txBody>
      </p:sp>
      <p:sp>
        <p:nvSpPr>
          <p:cNvPr id="7" name="Text Placeholder 6"/>
          <p:cNvSpPr>
            <a:spLocks noGrp="1"/>
          </p:cNvSpPr>
          <p:nvPr>
            <p:ph type="body" sz="quarter" idx="14"/>
          </p:nvPr>
        </p:nvSpPr>
        <p:spPr>
          <a:xfrm>
            <a:off x="415636" y="1152525"/>
            <a:ext cx="8294915" cy="3652805"/>
          </a:xfrm>
        </p:spPr>
        <p:txBody>
          <a:bodyPr/>
          <a:lstStyle/>
          <a:p>
            <a:pPr>
              <a:spcAft>
                <a:spcPts val="1000"/>
              </a:spcAft>
            </a:pPr>
            <a:r>
              <a:rPr lang="en-US" sz="2000" dirty="0"/>
              <a:t>MS Department of Education shall require all school districts to adopt a policy on student suicide prevention.</a:t>
            </a:r>
            <a:endParaRPr lang="en-US" sz="2000" b="1" dirty="0"/>
          </a:p>
          <a:p>
            <a:pPr>
              <a:spcAft>
                <a:spcPts val="1000"/>
              </a:spcAft>
            </a:pPr>
            <a:r>
              <a:rPr lang="en-US" altLang="en-US" sz="2000" dirty="0">
                <a:latin typeface="Arial" charset="0"/>
                <a:ea typeface="Arial" charset="0"/>
                <a:cs typeface="Arial" charset="0"/>
              </a:rPr>
              <a:t>Requires all school districts employees be trained in suicide prevention curriculum in the 2017-18 school year</a:t>
            </a:r>
            <a:r>
              <a:rPr lang="en-US" altLang="en-US" dirty="0">
                <a:latin typeface="Arial" charset="0"/>
                <a:ea typeface="Arial" charset="0"/>
                <a:cs typeface="Arial" charset="0"/>
              </a:rPr>
              <a:t>.</a:t>
            </a:r>
          </a:p>
          <a:p>
            <a:pPr lvl="1">
              <a:spcAft>
                <a:spcPts val="1000"/>
              </a:spcAft>
            </a:pPr>
            <a:r>
              <a:rPr lang="en-US" dirty="0">
                <a:latin typeface="Arial" charset="0"/>
                <a:cs typeface="Arial" charset="0"/>
              </a:rPr>
              <a:t>	</a:t>
            </a:r>
            <a:r>
              <a:rPr lang="en-US" sz="1800" dirty="0">
                <a:latin typeface="Arial" charset="0"/>
                <a:cs typeface="Arial" charset="0"/>
              </a:rPr>
              <a:t>1. Including bus drivers, cafeteria staff, custodians, nurses, teachers, 	administrators.</a:t>
            </a:r>
          </a:p>
          <a:p>
            <a:pPr lvl="1">
              <a:spcAft>
                <a:spcPts val="1000"/>
              </a:spcAft>
            </a:pPr>
            <a:r>
              <a:rPr lang="en-US" sz="1800" dirty="0">
                <a:latin typeface="Arial" charset="0"/>
                <a:cs typeface="Arial" charset="0"/>
              </a:rPr>
              <a:t>	2. After 2017-18 school year, only new employees trained.</a:t>
            </a:r>
          </a:p>
          <a:p>
            <a:pPr lvl="1">
              <a:spcAft>
                <a:spcPts val="1000"/>
              </a:spcAft>
            </a:pPr>
            <a:r>
              <a:rPr lang="en-US" sz="1800" dirty="0">
                <a:latin typeface="Arial" charset="0"/>
                <a:cs typeface="Arial" charset="0"/>
              </a:rPr>
              <a:t>	3. Department of Mental Health responsible for selecting the 	curriculum.</a:t>
            </a:r>
            <a:endParaRPr lang="en-US" sz="1800" dirty="0"/>
          </a:p>
          <a:p>
            <a:endParaRPr lang="en-US" dirty="0"/>
          </a:p>
          <a:p>
            <a:pPr>
              <a:tabLst/>
            </a:pPr>
            <a:endParaRPr lang="en-US" dirty="0"/>
          </a:p>
        </p:txBody>
      </p:sp>
      <p:pic>
        <p:nvPicPr>
          <p:cNvPr id="3" name="Picture 2">
            <a:extLst>
              <a:ext uri="{FF2B5EF4-FFF2-40B4-BE49-F238E27FC236}">
                <a16:creationId xmlns:a16="http://schemas.microsoft.com/office/drawing/2014/main" id="{7C83EAEA-2022-4167-9DB0-E079475FADA8}"/>
              </a:ext>
            </a:extLst>
          </p:cNvPr>
          <p:cNvPicPr>
            <a:picLocks noChangeAspect="1"/>
          </p:cNvPicPr>
          <p:nvPr/>
        </p:nvPicPr>
        <p:blipFill>
          <a:blip r:embed="rId3"/>
          <a:stretch>
            <a:fillRect/>
          </a:stretch>
        </p:blipFill>
        <p:spPr>
          <a:xfrm>
            <a:off x="7452292" y="31531"/>
            <a:ext cx="1647565" cy="914400"/>
          </a:xfrm>
          <a:prstGeom prst="rect">
            <a:avLst/>
          </a:prstGeom>
        </p:spPr>
      </p:pic>
    </p:spTree>
    <p:extLst>
      <p:ext uri="{BB962C8B-B14F-4D97-AF65-F5344CB8AC3E}">
        <p14:creationId xmlns:p14="http://schemas.microsoft.com/office/powerpoint/2010/main" val="1900481094"/>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391</TotalTime>
  <Words>1540</Words>
  <Application>Microsoft Office PowerPoint</Application>
  <PresentationFormat>On-screen Show (16:9)</PresentationFormat>
  <Paragraphs>229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Unicode MS</vt:lpstr>
      <vt:lpstr>Open Sans</vt:lpstr>
      <vt:lpstr>simple-light-2</vt:lpstr>
      <vt:lpstr>PowerPoint Presentation</vt:lpstr>
      <vt:lpstr>PowerPoint Presentation</vt:lpstr>
      <vt:lpstr>PowerPoint Presentation</vt:lpstr>
      <vt:lpstr>PowerPoint Presentation</vt:lpstr>
      <vt:lpstr>56 adolescents in Mississippi died by suicide in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Suicide Prevention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Estelle Watts</cp:lastModifiedBy>
  <cp:revision>31</cp:revision>
  <cp:lastPrinted>2017-09-27T17:09:30Z</cp:lastPrinted>
  <dcterms:created xsi:type="dcterms:W3CDTF">2017-07-07T21:24:14Z</dcterms:created>
  <dcterms:modified xsi:type="dcterms:W3CDTF">2017-12-01T16:06:22Z</dcterms:modified>
</cp:coreProperties>
</file>