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1"/>
  </p:notesMasterIdLst>
  <p:handoutMasterIdLst>
    <p:handoutMasterId r:id="rId42"/>
  </p:handoutMasterIdLst>
  <p:sldIdLst>
    <p:sldId id="297" r:id="rId2"/>
    <p:sldId id="290" r:id="rId3"/>
    <p:sldId id="305" r:id="rId4"/>
    <p:sldId id="306" r:id="rId5"/>
    <p:sldId id="292" r:id="rId6"/>
    <p:sldId id="332" r:id="rId7"/>
    <p:sldId id="303" r:id="rId8"/>
    <p:sldId id="300" r:id="rId9"/>
    <p:sldId id="308" r:id="rId10"/>
    <p:sldId id="307" r:id="rId11"/>
    <p:sldId id="304" r:id="rId12"/>
    <p:sldId id="309" r:id="rId13"/>
    <p:sldId id="310" r:id="rId14"/>
    <p:sldId id="302" r:id="rId15"/>
    <p:sldId id="311" r:id="rId16"/>
    <p:sldId id="313" r:id="rId17"/>
    <p:sldId id="314" r:id="rId18"/>
    <p:sldId id="315" r:id="rId19"/>
    <p:sldId id="317" r:id="rId20"/>
    <p:sldId id="316" r:id="rId21"/>
    <p:sldId id="312" r:id="rId22"/>
    <p:sldId id="318" r:id="rId23"/>
    <p:sldId id="321" r:id="rId24"/>
    <p:sldId id="320" r:id="rId25"/>
    <p:sldId id="322" r:id="rId26"/>
    <p:sldId id="323" r:id="rId27"/>
    <p:sldId id="324" r:id="rId28"/>
    <p:sldId id="325" r:id="rId29"/>
    <p:sldId id="326" r:id="rId30"/>
    <p:sldId id="327" r:id="rId31"/>
    <p:sldId id="328" r:id="rId32"/>
    <p:sldId id="329" r:id="rId33"/>
    <p:sldId id="319" r:id="rId34"/>
    <p:sldId id="330" r:id="rId35"/>
    <p:sldId id="333" r:id="rId36"/>
    <p:sldId id="334" r:id="rId37"/>
    <p:sldId id="335" r:id="rId38"/>
    <p:sldId id="336" r:id="rId39"/>
    <p:sldId id="331" r:id="rId40"/>
  </p:sldIdLst>
  <p:sldSz cx="9144000" cy="5143500" type="screen16x9"/>
  <p:notesSz cx="6954838" cy="9240838"/>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issa Banks" initials=""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43"/>
    <p:restoredTop sz="94595"/>
  </p:normalViewPr>
  <p:slideViewPr>
    <p:cSldViewPr snapToGrid="0" snapToObjects="1">
      <p:cViewPr varScale="1">
        <p:scale>
          <a:sx n="138" d="100"/>
          <a:sy n="138" d="100"/>
        </p:scale>
        <p:origin x="600" y="12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37" d="100"/>
          <a:sy n="137" d="100"/>
        </p:scale>
        <p:origin x="3992"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48"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39466" y="0"/>
            <a:ext cx="3013763" cy="463647"/>
          </a:xfrm>
          <a:prstGeom prst="rect">
            <a:avLst/>
          </a:prstGeom>
        </p:spPr>
        <p:txBody>
          <a:bodyPr vert="horz" lIns="92546" tIns="46273" rIns="92546" bIns="46273" rtlCol="0"/>
          <a:lstStyle>
            <a:lvl1pPr algn="r">
              <a:defRPr sz="1200"/>
            </a:lvl1pPr>
          </a:lstStyle>
          <a:p>
            <a:fld id="{A2258358-716F-B541-B8E3-B6CD7F3CCC11}" type="datetimeFigureOut">
              <a:rPr lang="en-US" smtClean="0"/>
              <a:t>8/21/2017</a:t>
            </a:fld>
            <a:endParaRPr lang="en-US"/>
          </a:p>
        </p:txBody>
      </p:sp>
      <p:sp>
        <p:nvSpPr>
          <p:cNvPr id="5" name="Slide Number Placeholder 4"/>
          <p:cNvSpPr>
            <a:spLocks noGrp="1"/>
          </p:cNvSpPr>
          <p:nvPr>
            <p:ph type="sldNum" sz="quarter" idx="3"/>
          </p:nvPr>
        </p:nvSpPr>
        <p:spPr>
          <a:xfrm>
            <a:off x="3939466" y="8777193"/>
            <a:ext cx="3013763" cy="463646"/>
          </a:xfrm>
          <a:prstGeom prst="rect">
            <a:avLst/>
          </a:prstGeom>
        </p:spPr>
        <p:txBody>
          <a:bodyPr vert="horz" lIns="92546" tIns="46273" rIns="92546" bIns="46273" rtlCol="0" anchor="b"/>
          <a:lstStyle>
            <a:lvl1pPr algn="r">
              <a:defRPr sz="1200"/>
            </a:lvl1pPr>
          </a:lstStyle>
          <a:p>
            <a:fld id="{D2D3E99C-1222-AB41-BFEE-14BC1467DDD4}" type="slidenum">
              <a:rPr lang="en-US" smtClean="0"/>
              <a:t>‹#›</a:t>
            </a:fld>
            <a:endParaRPr lang="en-US"/>
          </a:p>
        </p:txBody>
      </p:sp>
    </p:spTree>
    <p:extLst>
      <p:ext uri="{BB962C8B-B14F-4D97-AF65-F5344CB8AC3E}">
        <p14:creationId xmlns:p14="http://schemas.microsoft.com/office/powerpoint/2010/main" val="11588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98463" y="693738"/>
            <a:ext cx="6159500"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95484" y="4389398"/>
            <a:ext cx="5563870" cy="4158377"/>
          </a:xfrm>
          <a:prstGeom prst="rect">
            <a:avLst/>
          </a:prstGeom>
          <a:noFill/>
          <a:ln>
            <a:noFill/>
          </a:ln>
        </p:spPr>
        <p:txBody>
          <a:bodyPr lIns="92531" tIns="92531" rIns="92531" bIns="92531"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5798000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010300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Shape 9"/>
        <p:cNvGrpSpPr/>
        <p:nvPr/>
      </p:nvGrpSpPr>
      <p:grpSpPr>
        <a:xfrm>
          <a:off x="0" y="0"/>
          <a:ext cx="0" cy="0"/>
          <a:chOff x="0" y="0"/>
          <a:chExt cx="0" cy="0"/>
        </a:xfrm>
      </p:grpSpPr>
      <p:sp>
        <p:nvSpPr>
          <p:cNvPr id="5" name="Shape 54"/>
          <p:cNvSpPr/>
          <p:nvPr userDrawn="1"/>
        </p:nvSpPr>
        <p:spPr>
          <a:xfrm>
            <a:off x="0" y="1983097"/>
            <a:ext cx="5080200" cy="723897"/>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solidFill>
                <a:srgbClr val="00B0F0"/>
              </a:solidFill>
            </a:endParaRPr>
          </a:p>
        </p:txBody>
      </p:sp>
      <p:sp>
        <p:nvSpPr>
          <p:cNvPr id="8" name="Shape 59"/>
          <p:cNvSpPr/>
          <p:nvPr userDrawn="1"/>
        </p:nvSpPr>
        <p:spPr>
          <a:xfrm>
            <a:off x="0" y="2806520"/>
            <a:ext cx="4663440" cy="996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a:p>
        </p:txBody>
      </p:sp>
      <p:pic>
        <p:nvPicPr>
          <p:cNvPr id="9" name="Shape 61"/>
          <p:cNvPicPr preferRelativeResize="0"/>
          <p:nvPr userDrawn="1"/>
        </p:nvPicPr>
        <p:blipFill>
          <a:blip r:embed="rId2">
            <a:alphaModFix/>
          </a:blip>
          <a:stretch>
            <a:fillRect/>
          </a:stretch>
        </p:blipFill>
        <p:spPr>
          <a:xfrm>
            <a:off x="450200" y="3759124"/>
            <a:ext cx="2130850" cy="1029150"/>
          </a:xfrm>
          <a:prstGeom prst="rect">
            <a:avLst/>
          </a:prstGeom>
          <a:noFill/>
          <a:ln>
            <a:noFill/>
          </a:ln>
        </p:spPr>
      </p:pic>
      <p:sp>
        <p:nvSpPr>
          <p:cNvPr id="3" name="Text Placeholder 2"/>
          <p:cNvSpPr>
            <a:spLocks noGrp="1" noChangeAspect="1"/>
          </p:cNvSpPr>
          <p:nvPr>
            <p:ph type="body" sz="quarter" idx="10" hasCustomPrompt="1"/>
          </p:nvPr>
        </p:nvSpPr>
        <p:spPr>
          <a:xfrm>
            <a:off x="412749" y="490538"/>
            <a:ext cx="6600525" cy="1428351"/>
          </a:xfrm>
        </p:spPr>
        <p:txBody>
          <a:bodyPr anchor="b"/>
          <a:lstStyle>
            <a:lvl1pPr>
              <a:lnSpc>
                <a:spcPct val="100000"/>
              </a:lnSpc>
              <a:spcAft>
                <a:spcPts val="0"/>
              </a:spcAft>
              <a:defRPr sz="5000" b="1">
                <a:solidFill>
                  <a:srgbClr val="0070C0"/>
                </a:solidFill>
              </a:defRPr>
            </a:lvl1pPr>
          </a:lstStyle>
          <a:p>
            <a:pPr lvl="0"/>
            <a:r>
              <a:rPr lang="en-US" dirty="0"/>
              <a:t>HEADING</a:t>
            </a:r>
          </a:p>
        </p:txBody>
      </p:sp>
      <p:sp>
        <p:nvSpPr>
          <p:cNvPr id="16" name="Text Placeholder 15"/>
          <p:cNvSpPr>
            <a:spLocks noGrp="1" noChangeAspect="1"/>
          </p:cNvSpPr>
          <p:nvPr>
            <p:ph type="body" sz="quarter" idx="11" hasCustomPrompt="1"/>
          </p:nvPr>
        </p:nvSpPr>
        <p:spPr>
          <a:xfrm>
            <a:off x="412750" y="2049463"/>
            <a:ext cx="4618038" cy="608012"/>
          </a:xfrm>
        </p:spPr>
        <p:txBody>
          <a:bodyPr anchor="ctr"/>
          <a:lstStyle>
            <a:lvl1pPr rtl="0">
              <a:spcBef>
                <a:spcPts val="0"/>
              </a:spcBef>
              <a:buNone/>
              <a:defRPr lang="en" sz="1800" dirty="0">
                <a:solidFill>
                  <a:srgbClr val="FFFFFF"/>
                </a:solidFill>
                <a:ea typeface="Open Sans"/>
                <a:cs typeface="Open Sans"/>
                <a:sym typeface="Open Sans"/>
              </a:defRPr>
            </a:lvl1pPr>
          </a:lstStyle>
          <a:p>
            <a:pPr lvl="0" rtl="0">
              <a:spcBef>
                <a:spcPts val="0"/>
              </a:spcBef>
              <a:buNone/>
            </a:pPr>
            <a:r>
              <a:rPr lang="en-US" sz="2000" dirty="0">
                <a:solidFill>
                  <a:srgbClr val="FFFFFF"/>
                </a:solidFill>
                <a:latin typeface="+mn-lt"/>
                <a:ea typeface="Open Sans"/>
                <a:cs typeface="Open Sans"/>
                <a:sym typeface="Open Sans"/>
              </a:rPr>
              <a:t>SUBHEAD</a:t>
            </a:r>
            <a:endParaRPr lang="en" sz="2000" dirty="0">
              <a:solidFill>
                <a:srgbClr val="FFFFFF"/>
              </a:solidFill>
              <a:latin typeface="+mn-lt"/>
              <a:ea typeface="Open Sans"/>
              <a:cs typeface="Open Sans"/>
              <a:sym typeface="Open Sans"/>
            </a:endParaRPr>
          </a:p>
        </p:txBody>
      </p:sp>
      <p:sp>
        <p:nvSpPr>
          <p:cNvPr id="18" name="Text Placeholder 17"/>
          <p:cNvSpPr>
            <a:spLocks noGrp="1" noChangeAspect="1"/>
          </p:cNvSpPr>
          <p:nvPr>
            <p:ph type="body" sz="quarter" idx="12" hasCustomPrompt="1"/>
          </p:nvPr>
        </p:nvSpPr>
        <p:spPr>
          <a:xfrm>
            <a:off x="412750" y="2906121"/>
            <a:ext cx="4083050" cy="499068"/>
          </a:xfrm>
        </p:spPr>
        <p:txBody>
          <a:bodyPr anchor="t"/>
          <a:lstStyle>
            <a:lvl1pPr algn="l">
              <a:spcBef>
                <a:spcPts val="0"/>
              </a:spcBef>
              <a:buNone/>
              <a:defRPr lang="en" sz="1800" dirty="0">
                <a:solidFill>
                  <a:schemeClr val="accent3">
                    <a:lumMod val="75000"/>
                  </a:schemeClr>
                </a:solidFill>
                <a:ea typeface="Open Sans"/>
                <a:cs typeface="Open Sans"/>
                <a:sym typeface="Open Sans"/>
              </a:defRPr>
            </a:lvl1pPr>
          </a:lstStyle>
          <a:p>
            <a:pPr lvl="0" algn="l">
              <a:spcBef>
                <a:spcPts val="0"/>
              </a:spcBef>
              <a:buNone/>
            </a:pPr>
            <a:r>
              <a:rPr lang="en-US" sz="1800" dirty="0">
                <a:latin typeface="+mn-lt"/>
                <a:ea typeface="Open Sans"/>
                <a:cs typeface="Open Sans"/>
                <a:sym typeface="Open Sans"/>
              </a:rPr>
              <a:t>Date</a:t>
            </a:r>
            <a:endParaRPr lang="en" sz="1800" dirty="0">
              <a:latin typeface="+mn-lt"/>
              <a:ea typeface="Open Sans"/>
              <a:cs typeface="Open Sans"/>
              <a:sym typeface="Open Sans"/>
            </a:endParaRPr>
          </a:p>
        </p:txBody>
      </p:sp>
      <p:sp>
        <p:nvSpPr>
          <p:cNvPr id="24" name="Text Placeholder 23"/>
          <p:cNvSpPr>
            <a:spLocks noGrp="1"/>
          </p:cNvSpPr>
          <p:nvPr>
            <p:ph type="body" sz="quarter" idx="14" hasCustomPrompt="1"/>
          </p:nvPr>
        </p:nvSpPr>
        <p:spPr>
          <a:xfrm>
            <a:off x="2702660" y="3970650"/>
            <a:ext cx="4450615" cy="302899"/>
          </a:xfrm>
        </p:spPr>
        <p:txBody>
          <a:bodyPr anchor="ctr"/>
          <a:lstStyle>
            <a:lvl1pPr marL="0" marR="0" indent="0" algn="l" defTabSz="914400" rtl="0" eaLnBrk="1" fontAlgn="auto" latinLnBrk="0" hangingPunct="1">
              <a:lnSpc>
                <a:spcPct val="100000"/>
              </a:lnSpc>
              <a:spcBef>
                <a:spcPts val="0"/>
              </a:spcBef>
              <a:spcAft>
                <a:spcPts val="0"/>
              </a:spcAft>
              <a:buClr>
                <a:schemeClr val="dk2"/>
              </a:buClr>
              <a:buSzPct val="100000"/>
              <a:buFontTx/>
              <a:buNone/>
              <a:tabLst/>
              <a:defRPr lang="en-US" sz="1800" b="1" smtClean="0">
                <a:solidFill>
                  <a:srgbClr val="CC0000"/>
                </a:solidFill>
                <a:ea typeface="Open Sans"/>
                <a:cs typeface="Open Sans"/>
                <a:sym typeface="Open Sans"/>
              </a:defRPr>
            </a:lvl1pPr>
          </a:lstStyle>
          <a:p>
            <a:pPr marL="0" marR="0" lvl="0" indent="0" algn="l" defTabSz="914400" rtl="0" eaLnBrk="1" fontAlgn="auto" latinLnBrk="0" hangingPunct="1">
              <a:lnSpc>
                <a:spcPct val="115000"/>
              </a:lnSpc>
              <a:spcBef>
                <a:spcPts val="0"/>
              </a:spcBef>
              <a:spcAft>
                <a:spcPts val="1600"/>
              </a:spcAft>
              <a:buClr>
                <a:schemeClr val="dk2"/>
              </a:buClr>
              <a:buSzPct val="100000"/>
              <a:buFontTx/>
              <a:buNone/>
              <a:tabLst/>
              <a:defRPr/>
            </a:pPr>
            <a:r>
              <a:rPr lang="en-US" sz="2000" b="1" dirty="0">
                <a:solidFill>
                  <a:srgbClr val="CC0000"/>
                </a:solidFill>
                <a:latin typeface="+mn-lt"/>
                <a:ea typeface="Open Sans"/>
                <a:cs typeface="Open Sans"/>
                <a:sym typeface="Open Sans"/>
              </a:rPr>
              <a:t>Presenter Name</a:t>
            </a:r>
          </a:p>
        </p:txBody>
      </p:sp>
      <p:sp>
        <p:nvSpPr>
          <p:cNvPr id="7" name="Text Placeholder 6"/>
          <p:cNvSpPr>
            <a:spLocks noGrp="1"/>
          </p:cNvSpPr>
          <p:nvPr>
            <p:ph type="body" sz="quarter" idx="15" hasCustomPrompt="1"/>
          </p:nvPr>
        </p:nvSpPr>
        <p:spPr>
          <a:xfrm>
            <a:off x="2701925" y="4221678"/>
            <a:ext cx="4451350" cy="566222"/>
          </a:xfrm>
        </p:spPr>
        <p:txBody>
          <a:bodyPr/>
          <a:lstStyle>
            <a:lvl1pPr>
              <a:lnSpc>
                <a:spcPct val="100000"/>
              </a:lnSpc>
              <a:spcAft>
                <a:spcPts val="0"/>
              </a:spcAft>
              <a:defRPr sz="1400" baseline="0">
                <a:solidFill>
                  <a:schemeClr val="accent3">
                    <a:lumMod val="50000"/>
                  </a:schemeClr>
                </a:solidFill>
              </a:defRPr>
            </a:lvl1pPr>
          </a:lstStyle>
          <a:p>
            <a:pPr lvl="0"/>
            <a:r>
              <a:rPr lang="en-US" dirty="0"/>
              <a:t>Presenter Title</a:t>
            </a:r>
            <a:br>
              <a:rPr lang="en-US" dirty="0"/>
            </a:br>
            <a:r>
              <a:rPr lang="en-US" dirty="0"/>
              <a:t>Contact Information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Vision &amp; Mission">
    <p:spTree>
      <p:nvGrpSpPr>
        <p:cNvPr id="1" name="Shape 25"/>
        <p:cNvGrpSpPr/>
        <p:nvPr/>
      </p:nvGrpSpPr>
      <p:grpSpPr>
        <a:xfrm>
          <a:off x="0" y="0"/>
          <a:ext cx="0" cy="0"/>
          <a:chOff x="0" y="0"/>
          <a:chExt cx="0" cy="0"/>
        </a:xfrm>
      </p:grpSpPr>
      <p:sp>
        <p:nvSpPr>
          <p:cNvPr id="18"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a:solidFill>
                <a:srgbClr val="CCCCCC"/>
              </a:solidFill>
            </a:endParaRPr>
          </a:p>
        </p:txBody>
      </p:sp>
      <p:sp>
        <p:nvSpPr>
          <p:cNvPr id="19"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a:p>
        </p:txBody>
      </p:sp>
      <p:grpSp>
        <p:nvGrpSpPr>
          <p:cNvPr id="4" name="Group 3"/>
          <p:cNvGrpSpPr/>
          <p:nvPr userDrawn="1"/>
        </p:nvGrpSpPr>
        <p:grpSpPr>
          <a:xfrm>
            <a:off x="1809800" y="1093072"/>
            <a:ext cx="5961600" cy="1462747"/>
            <a:chOff x="1809800" y="1012003"/>
            <a:chExt cx="5961600" cy="1462747"/>
          </a:xfrm>
        </p:grpSpPr>
        <p:sp>
          <p:nvSpPr>
            <p:cNvPr id="5" name="Shape 72"/>
            <p:cNvSpPr txBox="1"/>
            <p:nvPr/>
          </p:nvSpPr>
          <p:spPr>
            <a:xfrm>
              <a:off x="1809800" y="1354550"/>
              <a:ext cx="5961600" cy="1120200"/>
            </a:xfrm>
            <a:prstGeom prst="rect">
              <a:avLst/>
            </a:prstGeom>
            <a:noFill/>
            <a:ln>
              <a:noFill/>
            </a:ln>
          </p:spPr>
          <p:txBody>
            <a:bodyPr lIns="91425" tIns="91425" rIns="91425" bIns="91425" anchor="t" anchorCtr="0">
              <a:noAutofit/>
            </a:bodyPr>
            <a:lstStyle/>
            <a:p>
              <a:pPr lvl="0" rtl="0">
                <a:lnSpc>
                  <a:spcPct val="115000"/>
                </a:lnSpc>
                <a:spcBef>
                  <a:spcPts val="500"/>
                </a:spcBef>
                <a:buNone/>
              </a:pPr>
              <a:r>
                <a:rPr lang="en" sz="1600" dirty="0">
                  <a:solidFill>
                    <a:schemeClr val="accent3">
                      <a:lumMod val="50000"/>
                    </a:schemeClr>
                  </a:solidFill>
                  <a:latin typeface="Arial" charset="0"/>
                  <a:ea typeface="Arial" charset="0"/>
                  <a:cs typeface="Arial" charset="0"/>
                  <a:sym typeface="Open Sans"/>
                </a:rPr>
                <a:t>To create a world-class educational system that gives students the knowledge and skills to be successful in college and the workforce, and to flourish as parents and citizens</a:t>
              </a:r>
            </a:p>
          </p:txBody>
        </p:sp>
        <p:sp>
          <p:nvSpPr>
            <p:cNvPr id="6" name="Shape 73"/>
            <p:cNvSpPr txBox="1"/>
            <p:nvPr/>
          </p:nvSpPr>
          <p:spPr>
            <a:xfrm>
              <a:off x="1809800" y="1012003"/>
              <a:ext cx="1260900" cy="280200"/>
            </a:xfrm>
            <a:prstGeom prst="rect">
              <a:avLst/>
            </a:prstGeom>
            <a:noFill/>
            <a:ln>
              <a:noFill/>
            </a:ln>
          </p:spPr>
          <p:txBody>
            <a:bodyPr lIns="91425" tIns="91425" rIns="91425" bIns="91425" anchor="t" anchorCtr="0">
              <a:noAutofit/>
            </a:bodyPr>
            <a:lstStyle/>
            <a:p>
              <a:pPr lvl="0">
                <a:spcBef>
                  <a:spcPts val="0"/>
                </a:spcBef>
                <a:buNone/>
              </a:pPr>
              <a:r>
                <a:rPr lang="en" sz="2000" b="1" dirty="0">
                  <a:solidFill>
                    <a:srgbClr val="0070C0"/>
                  </a:solidFill>
                  <a:latin typeface="Arial" charset="0"/>
                  <a:ea typeface="Arial" charset="0"/>
                  <a:cs typeface="Arial" charset="0"/>
                  <a:sym typeface="Open Sans"/>
                </a:rPr>
                <a:t>VISION</a:t>
              </a:r>
              <a:endParaRPr lang="en" sz="1800" b="1" dirty="0">
                <a:solidFill>
                  <a:srgbClr val="0070C0"/>
                </a:solidFill>
                <a:latin typeface="Arial" charset="0"/>
                <a:ea typeface="Arial" charset="0"/>
                <a:cs typeface="Arial" charset="0"/>
                <a:sym typeface="Open Sans"/>
              </a:endParaRPr>
            </a:p>
          </p:txBody>
        </p:sp>
        <p:cxnSp>
          <p:nvCxnSpPr>
            <p:cNvPr id="7" name="Shape 74"/>
            <p:cNvCxnSpPr/>
            <p:nvPr/>
          </p:nvCxnSpPr>
          <p:spPr>
            <a:xfrm>
              <a:off x="2812842" y="1255390"/>
              <a:ext cx="4759200" cy="0"/>
            </a:xfrm>
            <a:prstGeom prst="straightConnector1">
              <a:avLst/>
            </a:prstGeom>
            <a:noFill/>
            <a:ln w="19050" cap="flat" cmpd="sng">
              <a:solidFill>
                <a:srgbClr val="CC0000"/>
              </a:solidFill>
              <a:prstDash val="solid"/>
              <a:round/>
              <a:headEnd type="none" w="lg" len="lg"/>
              <a:tailEnd type="none" w="lg" len="lg"/>
            </a:ln>
          </p:spPr>
        </p:cxnSp>
      </p:grpSp>
      <p:grpSp>
        <p:nvGrpSpPr>
          <p:cNvPr id="8" name="Group 7"/>
          <p:cNvGrpSpPr/>
          <p:nvPr userDrawn="1"/>
        </p:nvGrpSpPr>
        <p:grpSpPr>
          <a:xfrm>
            <a:off x="1809800" y="2827455"/>
            <a:ext cx="5762242" cy="1341924"/>
            <a:chOff x="1809800" y="2665300"/>
            <a:chExt cx="5762242" cy="1341924"/>
          </a:xfrm>
        </p:grpSpPr>
        <p:sp>
          <p:nvSpPr>
            <p:cNvPr id="9" name="Shape 76"/>
            <p:cNvSpPr txBox="1"/>
            <p:nvPr/>
          </p:nvSpPr>
          <p:spPr>
            <a:xfrm>
              <a:off x="1809800" y="3049624"/>
              <a:ext cx="5685900" cy="957600"/>
            </a:xfrm>
            <a:prstGeom prst="rect">
              <a:avLst/>
            </a:prstGeom>
            <a:noFill/>
            <a:ln>
              <a:noFill/>
            </a:ln>
          </p:spPr>
          <p:txBody>
            <a:bodyPr lIns="91425" tIns="91425" rIns="91425" bIns="91425" anchor="ctr" anchorCtr="0">
              <a:noAutofit/>
            </a:bodyPr>
            <a:lstStyle/>
            <a:p>
              <a:pPr lvl="0" rtl="0">
                <a:lnSpc>
                  <a:spcPct val="115000"/>
                </a:lnSpc>
                <a:spcBef>
                  <a:spcPts val="500"/>
                </a:spcBef>
                <a:buNone/>
              </a:pPr>
              <a:r>
                <a:rPr lang="en" sz="1600" dirty="0">
                  <a:solidFill>
                    <a:schemeClr val="accent3">
                      <a:lumMod val="50000"/>
                    </a:schemeClr>
                  </a:solidFill>
                  <a:latin typeface="Arial" charset="0"/>
                  <a:ea typeface="Arial" charset="0"/>
                  <a:cs typeface="Arial" charset="0"/>
                  <a:sym typeface="Open Sans"/>
                </a:rPr>
                <a:t>To provide leadership through the development of policy and accountability systems so that all students are prepared to compete in the global community</a:t>
              </a:r>
            </a:p>
          </p:txBody>
        </p:sp>
        <p:sp>
          <p:nvSpPr>
            <p:cNvPr id="10" name="Shape 77"/>
            <p:cNvSpPr txBox="1"/>
            <p:nvPr/>
          </p:nvSpPr>
          <p:spPr>
            <a:xfrm>
              <a:off x="1809800" y="2665300"/>
              <a:ext cx="1260900" cy="280200"/>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0070C0"/>
                  </a:solidFill>
                  <a:latin typeface="Arial" charset="0"/>
                  <a:ea typeface="Arial" charset="0"/>
                  <a:cs typeface="Arial" charset="0"/>
                  <a:sym typeface="Open Sans"/>
                </a:rPr>
                <a:t>MISSION</a:t>
              </a:r>
            </a:p>
          </p:txBody>
        </p:sp>
        <p:cxnSp>
          <p:nvCxnSpPr>
            <p:cNvPr id="11" name="Shape 78"/>
            <p:cNvCxnSpPr/>
            <p:nvPr/>
          </p:nvCxnSpPr>
          <p:spPr>
            <a:xfrm>
              <a:off x="3000042" y="2910000"/>
              <a:ext cx="4572000" cy="0"/>
            </a:xfrm>
            <a:prstGeom prst="straightConnector1">
              <a:avLst/>
            </a:prstGeom>
            <a:noFill/>
            <a:ln w="19050" cap="flat" cmpd="sng">
              <a:solidFill>
                <a:srgbClr val="CC0000"/>
              </a:solidFill>
              <a:prstDash val="solid"/>
              <a:round/>
              <a:headEnd type="none" w="lg" len="lg"/>
              <a:tailEnd type="none" w="lg" len="lg"/>
            </a:ln>
          </p:spPr>
        </p:cxnSp>
      </p:grpSp>
      <p:pic>
        <p:nvPicPr>
          <p:cNvPr id="12"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15" name="Shape 89"/>
          <p:cNvSpPr txBox="1"/>
          <p:nvPr userDrawn="1"/>
        </p:nvSpPr>
        <p:spPr>
          <a:xfrm>
            <a:off x="266675" y="67800"/>
            <a:ext cx="8397600" cy="400302"/>
          </a:xfrm>
          <a:prstGeom prst="rect">
            <a:avLst/>
          </a:prstGeom>
          <a:noFill/>
          <a:ln>
            <a:noFill/>
          </a:ln>
        </p:spPr>
        <p:txBody>
          <a:bodyPr lIns="91425" tIns="91425" rIns="91425" bIns="91425" anchor="ctr" anchorCtr="0">
            <a:noAutofit/>
          </a:bodyPr>
          <a:lstStyle/>
          <a:p>
            <a:pPr lvl="0">
              <a:spcBef>
                <a:spcPts val="0"/>
              </a:spcBef>
              <a:buNone/>
            </a:pPr>
            <a:r>
              <a:rPr lang="en-US" sz="2400" b="1" dirty="0">
                <a:solidFill>
                  <a:srgbClr val="0070C0"/>
                </a:solidFill>
                <a:latin typeface="+mj-lt"/>
                <a:ea typeface="Open Sans"/>
                <a:cs typeface="Open Sans"/>
                <a:sym typeface="Open Sans"/>
              </a:rPr>
              <a:t>Mississippi</a:t>
            </a:r>
            <a:r>
              <a:rPr lang="en-US" sz="2400" b="1" baseline="0" dirty="0">
                <a:solidFill>
                  <a:srgbClr val="0070C0"/>
                </a:solidFill>
                <a:latin typeface="+mj-lt"/>
                <a:ea typeface="Open Sans"/>
                <a:cs typeface="Open Sans"/>
                <a:sym typeface="Open Sans"/>
              </a:rPr>
              <a:t> Department of Education</a:t>
            </a:r>
            <a:endParaRPr lang="en" sz="2400" b="1" dirty="0">
              <a:solidFill>
                <a:srgbClr val="0070C0"/>
              </a:solidFill>
              <a:latin typeface="+mj-lt"/>
              <a:ea typeface="Open Sans"/>
              <a:cs typeface="Open Sans"/>
              <a:sym typeface="Open Sans"/>
            </a:endParaRPr>
          </a:p>
        </p:txBody>
      </p:sp>
      <p:sp>
        <p:nvSpPr>
          <p:cNvPr id="16"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E Goals">
    <p:spTree>
      <p:nvGrpSpPr>
        <p:cNvPr id="1" name=""/>
        <p:cNvGrpSpPr/>
        <p:nvPr/>
      </p:nvGrpSpPr>
      <p:grpSpPr>
        <a:xfrm>
          <a:off x="0" y="0"/>
          <a:ext cx="0" cy="0"/>
          <a:chOff x="0" y="0"/>
          <a:chExt cx="0" cy="0"/>
        </a:xfrm>
      </p:grpSpPr>
      <p:sp>
        <p:nvSpPr>
          <p:cNvPr id="13"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a:solidFill>
                <a:srgbClr val="CCCCCC"/>
              </a:solidFill>
            </a:endParaRPr>
          </a:p>
        </p:txBody>
      </p:sp>
      <p:sp>
        <p:nvSpPr>
          <p:cNvPr id="14"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a:p>
        </p:txBody>
      </p:sp>
      <p:pic>
        <p:nvPicPr>
          <p:cNvPr id="7"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8" name="Shape 87"/>
          <p:cNvSpPr txBox="1"/>
          <p:nvPr userDrawn="1"/>
        </p:nvSpPr>
        <p:spPr>
          <a:xfrm>
            <a:off x="999985" y="979135"/>
            <a:ext cx="7566965" cy="3496625"/>
          </a:xfrm>
          <a:prstGeom prst="rect">
            <a:avLst/>
          </a:prstGeom>
          <a:noFill/>
          <a:ln>
            <a:noFill/>
          </a:ln>
        </p:spPr>
        <p:txBody>
          <a:bodyPr lIns="91425" tIns="91425" rIns="91425" bIns="91425" anchor="t" anchorCtr="0">
            <a:noAutofit/>
          </a:bodyPr>
          <a:lstStyle/>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All Students Proficient and Showing Growth in All Assessed Areas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Student Graduates </a:t>
            </a:r>
            <a:r>
              <a:rPr lang="en-US" sz="1800" dirty="0">
                <a:solidFill>
                  <a:schemeClr val="accent3">
                    <a:lumMod val="50000"/>
                  </a:schemeClr>
                </a:solidFill>
                <a:latin typeface="+mn-lt"/>
                <a:ea typeface="Open Sans"/>
                <a:cs typeface="Open Sans"/>
                <a:sym typeface="Open Sans"/>
              </a:rPr>
              <a:t>From </a:t>
            </a:r>
            <a:r>
              <a:rPr lang="en" sz="1800" dirty="0">
                <a:solidFill>
                  <a:schemeClr val="accent3">
                    <a:lumMod val="50000"/>
                  </a:schemeClr>
                </a:solidFill>
                <a:latin typeface="+mn-lt"/>
                <a:ea typeface="Open Sans"/>
                <a:cs typeface="Open Sans"/>
                <a:sym typeface="Open Sans"/>
              </a:rPr>
              <a:t>High School and is Ready for College and Career</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Child Has Access to a High-Quality Early Childhood Program</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School Has Effective Teachers and Leaders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Community Effectively Using a World-Class Data System to Improve Student Outcomes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US" sz="1800" dirty="0">
                <a:solidFill>
                  <a:schemeClr val="accent3">
                    <a:lumMod val="50000"/>
                  </a:schemeClr>
                </a:solidFill>
              </a:rPr>
              <a:t>Every School and District is Rated “C” or Higher</a:t>
            </a:r>
          </a:p>
        </p:txBody>
      </p:sp>
      <p:sp>
        <p:nvSpPr>
          <p:cNvPr id="9" name="Shape 89"/>
          <p:cNvSpPr txBox="1"/>
          <p:nvPr userDrawn="1"/>
        </p:nvSpPr>
        <p:spPr>
          <a:xfrm>
            <a:off x="280188" y="47292"/>
            <a:ext cx="8397600" cy="434681"/>
          </a:xfrm>
          <a:prstGeom prst="rect">
            <a:avLst/>
          </a:prstGeom>
          <a:noFill/>
          <a:ln>
            <a:noFill/>
          </a:ln>
        </p:spPr>
        <p:txBody>
          <a:bodyPr lIns="91425" tIns="91425" rIns="91425" bIns="91425" anchor="ctr" anchorCtr="0">
            <a:noAutofit/>
          </a:bodyPr>
          <a:lstStyle/>
          <a:p>
            <a:pPr lvl="0">
              <a:spcBef>
                <a:spcPts val="0"/>
              </a:spcBef>
              <a:buNone/>
            </a:pPr>
            <a:r>
              <a:rPr lang="en" sz="2400" b="1" dirty="0">
                <a:solidFill>
                  <a:srgbClr val="0070C0"/>
                </a:solidFill>
                <a:latin typeface="+mj-lt"/>
                <a:ea typeface="Open Sans"/>
                <a:cs typeface="Open Sans"/>
                <a:sym typeface="Open Sans"/>
              </a:rPr>
              <a:t>State Board of Education Goals </a:t>
            </a:r>
            <a:r>
              <a:rPr lang="en-US" sz="2400" b="1" dirty="0">
                <a:solidFill>
                  <a:srgbClr val="0070C0"/>
                </a:solidFill>
                <a:latin typeface="+mj-lt"/>
                <a:ea typeface="Open Sans"/>
                <a:cs typeface="Open Sans"/>
                <a:sym typeface="Open Sans"/>
              </a:rPr>
              <a:t> </a:t>
            </a:r>
            <a:r>
              <a:rPr lang="en" sz="1200" b="1" dirty="0">
                <a:solidFill>
                  <a:srgbClr val="0070C0"/>
                </a:solidFill>
                <a:latin typeface="+mj-lt"/>
                <a:ea typeface="Open Sans"/>
                <a:cs typeface="Open Sans"/>
                <a:sym typeface="Open Sans"/>
              </a:rPr>
              <a:t>FIVE-YEAR STRATEGIC PLAN FOR 2016-2020</a:t>
            </a:r>
          </a:p>
        </p:txBody>
      </p:sp>
      <p:sp>
        <p:nvSpPr>
          <p:cNvPr id="10"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951215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Shape 13"/>
        <p:cNvGrpSpPr/>
        <p:nvPr/>
      </p:nvGrpSpPr>
      <p:grpSpPr>
        <a:xfrm>
          <a:off x="0" y="0"/>
          <a:ext cx="0" cy="0"/>
          <a:chOff x="0" y="0"/>
          <a:chExt cx="0" cy="0"/>
        </a:xfrm>
      </p:grpSpPr>
      <p:sp>
        <p:nvSpPr>
          <p:cNvPr id="4" name="Shape 221"/>
          <p:cNvSpPr/>
          <p:nvPr userDrawn="1"/>
        </p:nvSpPr>
        <p:spPr>
          <a:xfrm>
            <a:off x="0" y="1702553"/>
            <a:ext cx="6004410" cy="854400"/>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6" name="Shape 224"/>
          <p:cNvSpPr/>
          <p:nvPr userDrawn="1"/>
        </p:nvSpPr>
        <p:spPr>
          <a:xfrm>
            <a:off x="0" y="2656478"/>
            <a:ext cx="5080200" cy="996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a:p>
        </p:txBody>
      </p:sp>
      <p:pic>
        <p:nvPicPr>
          <p:cNvPr id="7" name="Shape 225"/>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10" name="Text Placeholder 9"/>
          <p:cNvSpPr>
            <a:spLocks noGrp="1" noChangeAspect="1"/>
          </p:cNvSpPr>
          <p:nvPr>
            <p:ph type="body" sz="quarter" idx="13" hasCustomPrompt="1"/>
          </p:nvPr>
        </p:nvSpPr>
        <p:spPr>
          <a:xfrm>
            <a:off x="401638" y="1701800"/>
            <a:ext cx="5602287" cy="855663"/>
          </a:xfrm>
        </p:spPr>
        <p:txBody>
          <a:bodyPr anchor="ctr"/>
          <a:lstStyle>
            <a:lvl1pPr marL="0" marR="0" indent="0" algn="l" defTabSz="914400" rtl="0" eaLnBrk="1" fontAlgn="auto" latinLnBrk="0" hangingPunct="1">
              <a:lnSpc>
                <a:spcPct val="100000"/>
              </a:lnSpc>
              <a:spcBef>
                <a:spcPts val="0"/>
              </a:spcBef>
              <a:spcAft>
                <a:spcPts val="1600"/>
              </a:spcAft>
              <a:buClr>
                <a:schemeClr val="dk2"/>
              </a:buClr>
              <a:buSzPct val="100000"/>
              <a:buFontTx/>
              <a:buNone/>
              <a:tabLst/>
              <a:defRPr lang="en" sz="5400" b="1" smtClean="0">
                <a:solidFill>
                  <a:srgbClr val="FFFFFF"/>
                </a:solidFill>
                <a:ea typeface="Open Sans"/>
                <a:cs typeface="Open Sans"/>
                <a:sym typeface="Open Sans"/>
              </a:defRPr>
            </a:lvl1pPr>
          </a:lstStyle>
          <a:p>
            <a:pPr marL="0" marR="0" lvl="0" indent="0" algn="l" defTabSz="914400" rtl="0" eaLnBrk="1" fontAlgn="auto" latinLnBrk="0" hangingPunct="1">
              <a:lnSpc>
                <a:spcPct val="115000"/>
              </a:lnSpc>
              <a:spcBef>
                <a:spcPts val="0"/>
              </a:spcBef>
              <a:spcAft>
                <a:spcPts val="1600"/>
              </a:spcAft>
              <a:buClr>
                <a:schemeClr val="dk2"/>
              </a:buClr>
              <a:buSzPct val="100000"/>
              <a:buFontTx/>
              <a:buNone/>
              <a:tabLst/>
              <a:defRPr/>
            </a:pPr>
            <a:r>
              <a:rPr lang="en-US" sz="5400" b="1" dirty="0">
                <a:solidFill>
                  <a:srgbClr val="FFFFFF"/>
                </a:solidFill>
                <a:latin typeface="+mj-lt"/>
                <a:ea typeface="Open Sans"/>
                <a:cs typeface="Open Sans"/>
                <a:sym typeface="Open Sans"/>
              </a:rPr>
              <a:t>HEADING</a:t>
            </a:r>
            <a:endParaRPr lang="en" sz="1000" b="1" dirty="0">
              <a:solidFill>
                <a:srgbClr val="FFFFFF"/>
              </a:solidFill>
              <a:latin typeface="+mj-lt"/>
              <a:ea typeface="Open Sans"/>
              <a:cs typeface="Open Sans"/>
              <a:sym typeface="Open Sans"/>
            </a:endParaRPr>
          </a:p>
        </p:txBody>
      </p:sp>
      <p:sp>
        <p:nvSpPr>
          <p:cNvPr id="8"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tacked Section header">
    <p:spTree>
      <p:nvGrpSpPr>
        <p:cNvPr id="1" name="Shape 13"/>
        <p:cNvGrpSpPr/>
        <p:nvPr/>
      </p:nvGrpSpPr>
      <p:grpSpPr>
        <a:xfrm>
          <a:off x="0" y="0"/>
          <a:ext cx="0" cy="0"/>
          <a:chOff x="0" y="0"/>
          <a:chExt cx="0" cy="0"/>
        </a:xfrm>
      </p:grpSpPr>
      <p:sp>
        <p:nvSpPr>
          <p:cNvPr id="4" name="Shape 221"/>
          <p:cNvSpPr/>
          <p:nvPr userDrawn="1"/>
        </p:nvSpPr>
        <p:spPr>
          <a:xfrm>
            <a:off x="0" y="1702553"/>
            <a:ext cx="6004410" cy="854400"/>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6" name="Shape 224"/>
          <p:cNvSpPr/>
          <p:nvPr userDrawn="1"/>
        </p:nvSpPr>
        <p:spPr>
          <a:xfrm>
            <a:off x="0" y="2656478"/>
            <a:ext cx="5080200" cy="996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a:p>
        </p:txBody>
      </p:sp>
      <p:pic>
        <p:nvPicPr>
          <p:cNvPr id="7" name="Shape 225"/>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10" name="Text Placeholder 9"/>
          <p:cNvSpPr>
            <a:spLocks noGrp="1" noChangeAspect="1"/>
          </p:cNvSpPr>
          <p:nvPr>
            <p:ph type="body" sz="quarter" idx="13" hasCustomPrompt="1"/>
          </p:nvPr>
        </p:nvSpPr>
        <p:spPr>
          <a:xfrm>
            <a:off x="401638" y="1701800"/>
            <a:ext cx="5602287" cy="855663"/>
          </a:xfrm>
        </p:spPr>
        <p:txBody>
          <a:bodyPr anchor="ctr"/>
          <a:lstStyle>
            <a:lvl1pPr marL="0" marR="0" indent="0" algn="l" defTabSz="914400" rtl="0" eaLnBrk="1" fontAlgn="auto" latinLnBrk="0" hangingPunct="1">
              <a:lnSpc>
                <a:spcPct val="100000"/>
              </a:lnSpc>
              <a:spcBef>
                <a:spcPts val="0"/>
              </a:spcBef>
              <a:spcAft>
                <a:spcPts val="1600"/>
              </a:spcAft>
              <a:buClr>
                <a:schemeClr val="dk2"/>
              </a:buClr>
              <a:buSzPct val="100000"/>
              <a:buFontTx/>
              <a:buNone/>
              <a:tabLst/>
              <a:defRPr lang="en" sz="5400" b="1" smtClean="0">
                <a:solidFill>
                  <a:srgbClr val="FFFFFF"/>
                </a:solidFill>
                <a:ea typeface="Open Sans"/>
                <a:cs typeface="Open Sans"/>
                <a:sym typeface="Open Sans"/>
              </a:defRPr>
            </a:lvl1pPr>
          </a:lstStyle>
          <a:p>
            <a:pPr marL="0" marR="0" lvl="0" indent="0" algn="l" defTabSz="914400" rtl="0" eaLnBrk="1" fontAlgn="auto" latinLnBrk="0" hangingPunct="1">
              <a:lnSpc>
                <a:spcPct val="115000"/>
              </a:lnSpc>
              <a:spcBef>
                <a:spcPts val="0"/>
              </a:spcBef>
              <a:spcAft>
                <a:spcPts val="1600"/>
              </a:spcAft>
              <a:buClr>
                <a:schemeClr val="dk2"/>
              </a:buClr>
              <a:buSzPct val="100000"/>
              <a:buFontTx/>
              <a:buNone/>
              <a:tabLst/>
              <a:defRPr/>
            </a:pPr>
            <a:r>
              <a:rPr lang="en-US" sz="5400" b="1" dirty="0">
                <a:solidFill>
                  <a:srgbClr val="FFFFFF"/>
                </a:solidFill>
                <a:latin typeface="+mj-lt"/>
                <a:ea typeface="Open Sans"/>
                <a:cs typeface="Open Sans"/>
                <a:sym typeface="Open Sans"/>
              </a:rPr>
              <a:t>HEADING</a:t>
            </a:r>
            <a:endParaRPr lang="en" sz="1000" b="1" dirty="0">
              <a:solidFill>
                <a:srgbClr val="FFFFFF"/>
              </a:solidFill>
              <a:latin typeface="+mj-lt"/>
              <a:ea typeface="Open Sans"/>
              <a:cs typeface="Open Sans"/>
              <a:sym typeface="Open Sans"/>
            </a:endParaRPr>
          </a:p>
        </p:txBody>
      </p:sp>
      <p:sp>
        <p:nvSpPr>
          <p:cNvPr id="3" name="Text Placeholder 2"/>
          <p:cNvSpPr>
            <a:spLocks noGrp="1" noChangeAspect="1"/>
          </p:cNvSpPr>
          <p:nvPr>
            <p:ph type="body" sz="quarter" idx="14" hasCustomPrompt="1"/>
          </p:nvPr>
        </p:nvSpPr>
        <p:spPr>
          <a:xfrm>
            <a:off x="401638" y="723900"/>
            <a:ext cx="5602287" cy="878375"/>
          </a:xfrm>
        </p:spPr>
        <p:txBody>
          <a:bodyPr anchor="t"/>
          <a:lstStyle>
            <a:lvl1pPr>
              <a:defRPr sz="4800" b="1">
                <a:solidFill>
                  <a:schemeClr val="accent6"/>
                </a:solidFill>
              </a:defRPr>
            </a:lvl1pPr>
          </a:lstStyle>
          <a:p>
            <a:pPr lvl="0"/>
            <a:r>
              <a:rPr lang="en-US" dirty="0"/>
              <a:t>STACKED</a:t>
            </a:r>
          </a:p>
        </p:txBody>
      </p:sp>
      <p:sp>
        <p:nvSpPr>
          <p:cNvPr id="8" name="Text Placeholder 7"/>
          <p:cNvSpPr>
            <a:spLocks noGrp="1"/>
          </p:cNvSpPr>
          <p:nvPr>
            <p:ph type="body" sz="quarter" idx="15" hasCustomPrompt="1"/>
          </p:nvPr>
        </p:nvSpPr>
        <p:spPr>
          <a:xfrm>
            <a:off x="401638" y="2878138"/>
            <a:ext cx="4678362" cy="993775"/>
          </a:xfrm>
        </p:spPr>
        <p:txBody>
          <a:bodyPr/>
          <a:lstStyle>
            <a:lvl1pPr>
              <a:lnSpc>
                <a:spcPct val="114000"/>
              </a:lnSpc>
              <a:spcAft>
                <a:spcPts val="0"/>
              </a:spcAft>
              <a:defRPr sz="2000">
                <a:solidFill>
                  <a:schemeClr val="accent6"/>
                </a:solidFill>
              </a:defRPr>
            </a:lvl1pPr>
          </a:lstStyle>
          <a:p>
            <a:pPr lvl="0"/>
            <a:r>
              <a:rPr lang="en-US" dirty="0"/>
              <a:t>Subhead</a:t>
            </a:r>
          </a:p>
        </p:txBody>
      </p:sp>
      <p:sp>
        <p:nvSpPr>
          <p:cNvPr id="9"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body">
    <p:spTree>
      <p:nvGrpSpPr>
        <p:cNvPr id="1" name="Shape 16"/>
        <p:cNvGrpSpPr/>
        <p:nvPr/>
      </p:nvGrpSpPr>
      <p:grpSpPr>
        <a:xfrm>
          <a:off x="0" y="0"/>
          <a:ext cx="0" cy="0"/>
          <a:chOff x="0" y="0"/>
          <a:chExt cx="0" cy="0"/>
        </a:xfrm>
      </p:grpSpPr>
      <p:sp>
        <p:nvSpPr>
          <p:cNvPr id="5"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a:solidFill>
                <a:srgbClr val="CCCCCC"/>
              </a:solidFill>
            </a:endParaRPr>
          </a:p>
        </p:txBody>
      </p:sp>
      <p:sp>
        <p:nvSpPr>
          <p:cNvPr id="6"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a:p>
        </p:txBody>
      </p:sp>
      <p:pic>
        <p:nvPicPr>
          <p:cNvPr id="8"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3" name="Text Placeholder 2"/>
          <p:cNvSpPr>
            <a:spLocks noGrp="1" noChangeAspect="1"/>
          </p:cNvSpPr>
          <p:nvPr>
            <p:ph type="body" sz="quarter" idx="13" hasCustomPrompt="1"/>
          </p:nvPr>
        </p:nvSpPr>
        <p:spPr>
          <a:xfrm>
            <a:off x="311700" y="31531"/>
            <a:ext cx="8255250" cy="450443"/>
          </a:xfrm>
        </p:spPr>
        <p:txBody>
          <a:bodyPr anchor="ctr"/>
          <a:lstStyle>
            <a:lvl1pPr>
              <a:defRPr sz="3200" b="1">
                <a:solidFill>
                  <a:schemeClr val="accent6"/>
                </a:solidFill>
              </a:defRPr>
            </a:lvl1pPr>
          </a:lstStyle>
          <a:p>
            <a:pPr lvl="0"/>
            <a:r>
              <a:rPr lang="en-US" dirty="0"/>
              <a:t>Heading</a:t>
            </a:r>
          </a:p>
        </p:txBody>
      </p:sp>
      <p:sp>
        <p:nvSpPr>
          <p:cNvPr id="4" name="Text Placeholder 3"/>
          <p:cNvSpPr>
            <a:spLocks noGrp="1"/>
          </p:cNvSpPr>
          <p:nvPr>
            <p:ph type="body" sz="quarter" idx="14" hasCustomPrompt="1"/>
          </p:nvPr>
        </p:nvSpPr>
        <p:spPr>
          <a:xfrm>
            <a:off x="415636" y="1152525"/>
            <a:ext cx="8294915" cy="3217863"/>
          </a:xfrm>
        </p:spPr>
        <p:txBody>
          <a:bodyPr/>
          <a:lstStyle>
            <a:lvl1pPr marL="342900" indent="-342900" defTabSz="457200">
              <a:buFont typeface="Arial" charset="0"/>
              <a:buChar char="•"/>
              <a:tabLst>
                <a:tab pos="457200" algn="l"/>
              </a:tabLst>
              <a:defRPr sz="24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add text</a:t>
            </a:r>
          </a:p>
          <a:p>
            <a:pPr lvl="1"/>
            <a:endParaRPr lang="en-US" dirty="0"/>
          </a:p>
        </p:txBody>
      </p:sp>
      <p:sp>
        <p:nvSpPr>
          <p:cNvPr id="11"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blank">
    <p:spTree>
      <p:nvGrpSpPr>
        <p:cNvPr id="1" name="Shape 16"/>
        <p:cNvGrpSpPr/>
        <p:nvPr/>
      </p:nvGrpSpPr>
      <p:grpSpPr>
        <a:xfrm>
          <a:off x="0" y="0"/>
          <a:ext cx="0" cy="0"/>
          <a:chOff x="0" y="0"/>
          <a:chExt cx="0" cy="0"/>
        </a:xfrm>
      </p:grpSpPr>
      <p:sp>
        <p:nvSpPr>
          <p:cNvPr id="13"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a:solidFill>
                <a:srgbClr val="CCCCCC"/>
              </a:solidFill>
            </a:endParaRPr>
          </a:p>
        </p:txBody>
      </p:sp>
      <p:sp>
        <p:nvSpPr>
          <p:cNvPr id="14"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a:p>
        </p:txBody>
      </p:sp>
      <p:pic>
        <p:nvPicPr>
          <p:cNvPr id="8"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3" name="Text Placeholder 2"/>
          <p:cNvSpPr>
            <a:spLocks noGrp="1" noChangeAspect="1"/>
          </p:cNvSpPr>
          <p:nvPr>
            <p:ph type="body" sz="quarter" idx="13" hasCustomPrompt="1"/>
          </p:nvPr>
        </p:nvSpPr>
        <p:spPr>
          <a:xfrm>
            <a:off x="311700" y="31531"/>
            <a:ext cx="8255250" cy="450443"/>
          </a:xfrm>
        </p:spPr>
        <p:txBody>
          <a:bodyPr anchor="ctr"/>
          <a:lstStyle>
            <a:lvl1pPr>
              <a:defRPr sz="3200" b="1">
                <a:solidFill>
                  <a:srgbClr val="0070C0"/>
                </a:solidFill>
              </a:defRPr>
            </a:lvl1pPr>
          </a:lstStyle>
          <a:p>
            <a:pPr lvl="0"/>
            <a:r>
              <a:rPr lang="en-US" dirty="0"/>
              <a:t>Heading</a:t>
            </a:r>
          </a:p>
        </p:txBody>
      </p:sp>
      <p:sp>
        <p:nvSpPr>
          <p:cNvPr id="7"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Shape 48"/>
        <p:cNvGrpSpPr/>
        <p:nvPr/>
      </p:nvGrpSpPr>
      <p:grpSpPr>
        <a:xfrm>
          <a:off x="0" y="0"/>
          <a:ext cx="0" cy="0"/>
          <a:chOff x="0" y="0"/>
          <a:chExt cx="0" cy="0"/>
        </a:xfrm>
      </p:grpSpPr>
      <p:pic>
        <p:nvPicPr>
          <p:cNvPr id="4" name="Shape 79"/>
          <p:cNvPicPr preferRelativeResize="0"/>
          <p:nvPr userDrawn="1"/>
        </p:nvPicPr>
        <p:blipFill>
          <a:blip r:embed="rId2">
            <a:alphaModFix/>
          </a:blip>
          <a:stretch>
            <a:fillRect/>
          </a:stretch>
        </p:blipFill>
        <p:spPr>
          <a:xfrm>
            <a:off x="333056" y="283820"/>
            <a:ext cx="2630919" cy="1270659"/>
          </a:xfrm>
          <a:prstGeom prst="rect">
            <a:avLst/>
          </a:prstGeom>
          <a:noFill/>
          <a:ln>
            <a:noFill/>
          </a:ln>
        </p:spPr>
      </p:pic>
      <p:sp>
        <p:nvSpPr>
          <p:cNvPr id="5" name="Shape 86"/>
          <p:cNvSpPr/>
          <p:nvPr userDrawn="1"/>
        </p:nvSpPr>
        <p:spPr>
          <a:xfrm>
            <a:off x="0" y="166378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a:p>
        </p:txBody>
      </p:sp>
      <p:sp>
        <p:nvSpPr>
          <p:cNvPr id="6" name="Text Placeholder 5"/>
          <p:cNvSpPr>
            <a:spLocks noGrp="1"/>
          </p:cNvSpPr>
          <p:nvPr>
            <p:ph type="body" sz="quarter" idx="13" hasCustomPrompt="1"/>
          </p:nvPr>
        </p:nvSpPr>
        <p:spPr>
          <a:xfrm>
            <a:off x="947738" y="2019300"/>
            <a:ext cx="5278437" cy="677863"/>
          </a:xfrm>
        </p:spPr>
        <p:txBody>
          <a:bodyPr/>
          <a:lstStyle>
            <a:lvl1pPr>
              <a:defRPr sz="3600" b="1" baseline="0">
                <a:solidFill>
                  <a:srgbClr val="0070C0"/>
                </a:solidFill>
              </a:defRPr>
            </a:lvl1pPr>
          </a:lstStyle>
          <a:p>
            <a:pPr lvl="0"/>
            <a:r>
              <a:rPr lang="en-US" dirty="0"/>
              <a:t>Presenter Name</a:t>
            </a:r>
          </a:p>
        </p:txBody>
      </p:sp>
      <p:sp>
        <p:nvSpPr>
          <p:cNvPr id="8" name="Text Placeholder 7"/>
          <p:cNvSpPr>
            <a:spLocks noGrp="1"/>
          </p:cNvSpPr>
          <p:nvPr>
            <p:ph type="body" sz="quarter" idx="14" hasCustomPrompt="1"/>
          </p:nvPr>
        </p:nvSpPr>
        <p:spPr>
          <a:xfrm>
            <a:off x="947738" y="2809875"/>
            <a:ext cx="5278437" cy="1508587"/>
          </a:xfrm>
        </p:spPr>
        <p:txBody>
          <a:bodyPr/>
          <a:lstStyle>
            <a:lvl1pPr>
              <a:lnSpc>
                <a:spcPct val="100000"/>
              </a:lnSpc>
              <a:spcAft>
                <a:spcPts val="0"/>
              </a:spcAft>
              <a:defRPr sz="2400">
                <a:solidFill>
                  <a:schemeClr val="accent3">
                    <a:lumMod val="50000"/>
                  </a:schemeClr>
                </a:solidFill>
              </a:defRPr>
            </a:lvl1pPr>
          </a:lstStyle>
          <a:p>
            <a:pPr lvl="0"/>
            <a:r>
              <a:rPr lang="en-US" dirty="0"/>
              <a:t>Presenter Title</a:t>
            </a:r>
            <a:br>
              <a:rPr lang="en-US" dirty="0"/>
            </a:br>
            <a:r>
              <a:rPr lang="en-US" dirty="0"/>
              <a:t>Contact Information</a:t>
            </a:r>
          </a:p>
        </p:txBody>
      </p:sp>
      <p:sp>
        <p:nvSpPr>
          <p:cNvPr id="7"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72" r:id="rId3"/>
    <p:sldLayoutId id="2147483649" r:id="rId4"/>
    <p:sldLayoutId id="2147483675" r:id="rId5"/>
    <p:sldLayoutId id="2147483650" r:id="rId6"/>
    <p:sldLayoutId id="2147483674" r:id="rId7"/>
    <p:sldLayoutId id="2147483673" r:id="rId8"/>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ohenderson@mdek12.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gking@mdek12.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hyperlink" Target="http://www.mde.k12.ms.us/docs/secondary-education/english-learner-listserv1.htm?sfvrsn=2" TargetMode="Externa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hyperlink" Target="http://www.mde.k12.ms.us/ESE/links/response-to-intervention-teacher-support-team/family-guides-for-student-success-(spanish-versions)" TargetMode="Externa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mailto:gking@mdek12.org" TargetMode="External"/><Relationship Id="rId2" Type="http://schemas.openxmlformats.org/officeDocument/2006/relationships/hyperlink" Target="mailto:mohenderson@mdek12.org" TargetMode="External"/><Relationship Id="rId1" Type="http://schemas.openxmlformats.org/officeDocument/2006/relationships/slideLayout" Target="../slideLayouts/slideLayout6.xml"/><Relationship Id="rId4" Type="http://schemas.openxmlformats.org/officeDocument/2006/relationships/hyperlink" Target="mailto:selliott@mdek12.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www.mde.k12.ms.us/OFP/title-iii"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412749" y="1360967"/>
            <a:ext cx="6600525" cy="557922"/>
          </a:xfrm>
        </p:spPr>
        <p:txBody>
          <a:bodyPr/>
          <a:lstStyle/>
          <a:p>
            <a:r>
              <a:rPr lang="en-US" sz="3600" dirty="0"/>
              <a:t> </a:t>
            </a:r>
            <a:br>
              <a:rPr lang="en-US" dirty="0"/>
            </a:br>
            <a:r>
              <a:rPr lang="en-US" sz="3600" dirty="0"/>
              <a:t>Using the MDE Newcomer Kit</a:t>
            </a:r>
          </a:p>
        </p:txBody>
      </p:sp>
      <p:sp>
        <p:nvSpPr>
          <p:cNvPr id="8" name="Text Placeholder 7"/>
          <p:cNvSpPr>
            <a:spLocks noGrp="1"/>
          </p:cNvSpPr>
          <p:nvPr>
            <p:ph type="body" sz="quarter" idx="11"/>
          </p:nvPr>
        </p:nvSpPr>
        <p:spPr/>
        <p:txBody>
          <a:bodyPr/>
          <a:lstStyle/>
          <a:p>
            <a:r>
              <a:rPr lang="en-US" dirty="0"/>
              <a:t>Supporting Students with Little to No English</a:t>
            </a:r>
          </a:p>
        </p:txBody>
      </p:sp>
      <p:sp>
        <p:nvSpPr>
          <p:cNvPr id="9" name="Text Placeholder 8"/>
          <p:cNvSpPr>
            <a:spLocks noGrp="1"/>
          </p:cNvSpPr>
          <p:nvPr>
            <p:ph type="body" sz="quarter" idx="12"/>
          </p:nvPr>
        </p:nvSpPr>
        <p:spPr/>
        <p:txBody>
          <a:bodyPr/>
          <a:lstStyle/>
          <a:p>
            <a:r>
              <a:rPr lang="en-US"/>
              <a:t>August 2017</a:t>
            </a:r>
            <a:endParaRPr lang="en-US" dirty="0"/>
          </a:p>
        </p:txBody>
      </p:sp>
      <p:sp>
        <p:nvSpPr>
          <p:cNvPr id="10" name="Text Placeholder 9"/>
          <p:cNvSpPr>
            <a:spLocks noGrp="1"/>
          </p:cNvSpPr>
          <p:nvPr>
            <p:ph type="body" sz="quarter" idx="14"/>
          </p:nvPr>
        </p:nvSpPr>
        <p:spPr>
          <a:xfrm>
            <a:off x="2702660" y="3537098"/>
            <a:ext cx="6044391" cy="793898"/>
          </a:xfrm>
        </p:spPr>
        <p:txBody>
          <a:bodyPr/>
          <a:lstStyle/>
          <a:p>
            <a:r>
              <a:rPr lang="en-US" dirty="0"/>
              <a:t>Dr. Monique Henderson, Special Populations Director</a:t>
            </a:r>
          </a:p>
          <a:p>
            <a:r>
              <a:rPr lang="en-US" dirty="0"/>
              <a:t>Gwen King, Migrant, Immigrant and EL Coordinator</a:t>
            </a:r>
          </a:p>
        </p:txBody>
      </p:sp>
      <p:sp>
        <p:nvSpPr>
          <p:cNvPr id="11" name="Text Placeholder 10"/>
          <p:cNvSpPr>
            <a:spLocks noGrp="1"/>
          </p:cNvSpPr>
          <p:nvPr>
            <p:ph type="body" sz="quarter" idx="15"/>
          </p:nvPr>
        </p:nvSpPr>
        <p:spPr/>
        <p:txBody>
          <a:bodyPr/>
          <a:lstStyle/>
          <a:p>
            <a:r>
              <a:rPr lang="en-US" dirty="0">
                <a:hlinkClick r:id="rId3"/>
              </a:rPr>
              <a:t>mohenderson@mdek12.org</a:t>
            </a:r>
            <a:endParaRPr lang="en-US" dirty="0"/>
          </a:p>
          <a:p>
            <a:r>
              <a:rPr lang="en-US" dirty="0">
                <a:hlinkClick r:id="rId4"/>
              </a:rPr>
              <a:t>gking@mdek12.org</a:t>
            </a:r>
            <a:endParaRPr lang="en-US" dirty="0"/>
          </a:p>
          <a:p>
            <a:endParaRPr lang="en-US" dirty="0"/>
          </a:p>
        </p:txBody>
      </p:sp>
    </p:spTree>
    <p:extLst>
      <p:ext uri="{BB962C8B-B14F-4D97-AF65-F5344CB8AC3E}">
        <p14:creationId xmlns:p14="http://schemas.microsoft.com/office/powerpoint/2010/main" val="1397773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F81D48C-0122-45F4-895F-66CC4A95246E}"/>
              </a:ext>
            </a:extLst>
          </p:cNvPr>
          <p:cNvSpPr>
            <a:spLocks noGrp="1"/>
          </p:cNvSpPr>
          <p:nvPr>
            <p:ph type="body" sz="quarter" idx="13"/>
          </p:nvPr>
        </p:nvSpPr>
        <p:spPr>
          <a:xfrm>
            <a:off x="401638" y="1786270"/>
            <a:ext cx="5602287" cy="771193"/>
          </a:xfrm>
        </p:spPr>
        <p:txBody>
          <a:bodyPr/>
          <a:lstStyle/>
          <a:p>
            <a:r>
              <a:rPr lang="en-US" sz="4000" dirty="0"/>
              <a:t>Communication Cards</a:t>
            </a:r>
          </a:p>
        </p:txBody>
      </p:sp>
      <p:sp>
        <p:nvSpPr>
          <p:cNvPr id="3" name="Text Placeholder 2">
            <a:extLst>
              <a:ext uri="{FF2B5EF4-FFF2-40B4-BE49-F238E27FC236}">
                <a16:creationId xmlns:a16="http://schemas.microsoft.com/office/drawing/2014/main" id="{3A7CE217-2008-4639-865B-6B85F4666AE9}"/>
              </a:ext>
            </a:extLst>
          </p:cNvPr>
          <p:cNvSpPr>
            <a:spLocks noGrp="1"/>
          </p:cNvSpPr>
          <p:nvPr>
            <p:ph type="body" sz="quarter" idx="14"/>
          </p:nvPr>
        </p:nvSpPr>
        <p:spPr/>
        <p:txBody>
          <a:bodyPr/>
          <a:lstStyle/>
          <a:p>
            <a:r>
              <a:rPr lang="en-US" sz="4000" dirty="0"/>
              <a:t>Using Newcomer</a:t>
            </a:r>
          </a:p>
        </p:txBody>
      </p:sp>
      <p:sp>
        <p:nvSpPr>
          <p:cNvPr id="4" name="Text Placeholder 3">
            <a:extLst>
              <a:ext uri="{FF2B5EF4-FFF2-40B4-BE49-F238E27FC236}">
                <a16:creationId xmlns:a16="http://schemas.microsoft.com/office/drawing/2014/main" id="{A256C1CB-A399-4AF0-ABA7-81CB7904BB4B}"/>
              </a:ext>
            </a:extLst>
          </p:cNvPr>
          <p:cNvSpPr>
            <a:spLocks noGrp="1"/>
          </p:cNvSpPr>
          <p:nvPr>
            <p:ph type="body" sz="quarter" idx="15"/>
          </p:nvPr>
        </p:nvSpPr>
        <p:spPr/>
        <p:txBody>
          <a:bodyPr/>
          <a:lstStyle/>
          <a:p>
            <a:endParaRPr lang="en-US" dirty="0"/>
          </a:p>
        </p:txBody>
      </p:sp>
      <p:sp>
        <p:nvSpPr>
          <p:cNvPr id="5" name="Slide Number Placeholder 4">
            <a:extLst>
              <a:ext uri="{FF2B5EF4-FFF2-40B4-BE49-F238E27FC236}">
                <a16:creationId xmlns:a16="http://schemas.microsoft.com/office/drawing/2014/main" id="{2BEE1A66-6830-4881-872D-124C65A731C5}"/>
              </a:ext>
            </a:extLst>
          </p:cNvPr>
          <p:cNvSpPr>
            <a:spLocks noGrp="1"/>
          </p:cNvSpPr>
          <p:nvPr>
            <p:ph type="sldNum" idx="12"/>
          </p:nvPr>
        </p:nvSpPr>
        <p:spPr/>
        <p:txBody>
          <a:bodyPr/>
          <a:lstStyle/>
          <a:p>
            <a:fld id="{00000000-1234-1234-1234-123412341234}" type="slidenum">
              <a:rPr lang="en" smtClean="0"/>
              <a:pPr/>
              <a:t>10</a:t>
            </a:fld>
            <a:endParaRPr lang="en" dirty="0"/>
          </a:p>
        </p:txBody>
      </p:sp>
    </p:spTree>
    <p:extLst>
      <p:ext uri="{BB962C8B-B14F-4D97-AF65-F5344CB8AC3E}">
        <p14:creationId xmlns:p14="http://schemas.microsoft.com/office/powerpoint/2010/main" val="436836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dirty="0"/>
              <a:t>Types of Cards </a:t>
            </a:r>
          </a:p>
        </p:txBody>
      </p:sp>
      <p:sp>
        <p:nvSpPr>
          <p:cNvPr id="4" name="Slide Number Placeholder 3"/>
          <p:cNvSpPr>
            <a:spLocks noGrp="1"/>
          </p:cNvSpPr>
          <p:nvPr>
            <p:ph type="sldNum" idx="12"/>
          </p:nvPr>
        </p:nvSpPr>
        <p:spPr>
          <a:xfrm>
            <a:off x="8481083" y="4899418"/>
            <a:ext cx="548700" cy="233671"/>
          </a:xfrm>
        </p:spPr>
        <p:txBody>
          <a:bodyPr/>
          <a:lstStyle/>
          <a:p>
            <a:fld id="{00000000-1234-1234-1234-123412341234}" type="slidenum">
              <a:rPr lang="en" smtClean="0"/>
              <a:pPr/>
              <a:t>11</a:t>
            </a:fld>
            <a:endParaRPr lang="en" dirty="0"/>
          </a:p>
        </p:txBody>
      </p:sp>
      <p:sp>
        <p:nvSpPr>
          <p:cNvPr id="7" name="Text Placeholder 6"/>
          <p:cNvSpPr>
            <a:spLocks noGrp="1"/>
          </p:cNvSpPr>
          <p:nvPr>
            <p:ph type="body" sz="quarter" idx="14"/>
          </p:nvPr>
        </p:nvSpPr>
        <p:spPr/>
        <p:txBody>
          <a:bodyPr/>
          <a:lstStyle/>
          <a:p>
            <a:pPr>
              <a:tabLst/>
            </a:pPr>
            <a:r>
              <a:rPr lang="en-US" dirty="0"/>
              <a:t>Safety cards</a:t>
            </a:r>
          </a:p>
          <a:p>
            <a:pPr>
              <a:tabLst/>
            </a:pPr>
            <a:r>
              <a:rPr lang="en-US" dirty="0"/>
              <a:t>Cards to express basic classroom needs</a:t>
            </a:r>
          </a:p>
          <a:p>
            <a:pPr>
              <a:tabLst/>
            </a:pPr>
            <a:endParaRPr lang="en-US" dirty="0"/>
          </a:p>
        </p:txBody>
      </p:sp>
    </p:spTree>
    <p:extLst>
      <p:ext uri="{BB962C8B-B14F-4D97-AF65-F5344CB8AC3E}">
        <p14:creationId xmlns:p14="http://schemas.microsoft.com/office/powerpoint/2010/main" val="2917007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53ADB8-FEE5-4896-A66A-435767CB4CD7}"/>
              </a:ext>
            </a:extLst>
          </p:cNvPr>
          <p:cNvSpPr>
            <a:spLocks noGrp="1"/>
          </p:cNvSpPr>
          <p:nvPr>
            <p:ph type="body" sz="quarter" idx="13"/>
          </p:nvPr>
        </p:nvSpPr>
        <p:spPr/>
        <p:txBody>
          <a:bodyPr/>
          <a:lstStyle/>
          <a:p>
            <a:r>
              <a:rPr lang="en-US" dirty="0"/>
              <a:t>Tips for Using the Cards</a:t>
            </a:r>
          </a:p>
        </p:txBody>
      </p:sp>
      <p:sp>
        <p:nvSpPr>
          <p:cNvPr id="3" name="Text Placeholder 2">
            <a:extLst>
              <a:ext uri="{FF2B5EF4-FFF2-40B4-BE49-F238E27FC236}">
                <a16:creationId xmlns:a16="http://schemas.microsoft.com/office/drawing/2014/main" id="{58BEE84B-1065-47E9-A48E-40EF54404928}"/>
              </a:ext>
            </a:extLst>
          </p:cNvPr>
          <p:cNvSpPr>
            <a:spLocks noGrp="1"/>
          </p:cNvSpPr>
          <p:nvPr>
            <p:ph type="body" sz="quarter" idx="14"/>
          </p:nvPr>
        </p:nvSpPr>
        <p:spPr/>
        <p:txBody>
          <a:bodyPr/>
          <a:lstStyle/>
          <a:p>
            <a:r>
              <a:rPr lang="en-US" dirty="0"/>
              <a:t>Consider putting the cards on a metal ring for easy use and review.</a:t>
            </a:r>
          </a:p>
          <a:p>
            <a:r>
              <a:rPr lang="en-US" dirty="0"/>
              <a:t>Have students practice saying the words on the cards. </a:t>
            </a:r>
          </a:p>
          <a:p>
            <a:r>
              <a:rPr lang="en-US" dirty="0"/>
              <a:t>Consider using a student “buddy” to help the student practice.</a:t>
            </a:r>
          </a:p>
          <a:p>
            <a:endParaRPr lang="en-US" dirty="0"/>
          </a:p>
          <a:p>
            <a:endParaRPr lang="en-US" dirty="0"/>
          </a:p>
        </p:txBody>
      </p:sp>
      <p:sp>
        <p:nvSpPr>
          <p:cNvPr id="4" name="Slide Number Placeholder 3">
            <a:extLst>
              <a:ext uri="{FF2B5EF4-FFF2-40B4-BE49-F238E27FC236}">
                <a16:creationId xmlns:a16="http://schemas.microsoft.com/office/drawing/2014/main" id="{A6570FAC-CD67-4885-B9D0-A31109894905}"/>
              </a:ext>
            </a:extLst>
          </p:cNvPr>
          <p:cNvSpPr>
            <a:spLocks noGrp="1"/>
          </p:cNvSpPr>
          <p:nvPr>
            <p:ph type="sldNum" idx="12"/>
          </p:nvPr>
        </p:nvSpPr>
        <p:spPr/>
        <p:txBody>
          <a:bodyPr/>
          <a:lstStyle/>
          <a:p>
            <a:fld id="{00000000-1234-1234-1234-123412341234}" type="slidenum">
              <a:rPr lang="en" smtClean="0"/>
              <a:pPr/>
              <a:t>12</a:t>
            </a:fld>
            <a:endParaRPr lang="en" dirty="0"/>
          </a:p>
        </p:txBody>
      </p:sp>
    </p:spTree>
    <p:extLst>
      <p:ext uri="{BB962C8B-B14F-4D97-AF65-F5344CB8AC3E}">
        <p14:creationId xmlns:p14="http://schemas.microsoft.com/office/powerpoint/2010/main" val="2593014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195427-DAED-4AA4-93D7-0D0AE506F4B6}"/>
              </a:ext>
            </a:extLst>
          </p:cNvPr>
          <p:cNvSpPr>
            <a:spLocks noGrp="1"/>
          </p:cNvSpPr>
          <p:nvPr>
            <p:ph type="body" sz="quarter" idx="13"/>
          </p:nvPr>
        </p:nvSpPr>
        <p:spPr/>
        <p:txBody>
          <a:bodyPr/>
          <a:lstStyle/>
          <a:p>
            <a:r>
              <a:rPr lang="en-US" dirty="0"/>
              <a:t>Tips for Using Cards (cont’d)</a:t>
            </a:r>
          </a:p>
        </p:txBody>
      </p:sp>
      <p:sp>
        <p:nvSpPr>
          <p:cNvPr id="3" name="Text Placeholder 2">
            <a:extLst>
              <a:ext uri="{FF2B5EF4-FFF2-40B4-BE49-F238E27FC236}">
                <a16:creationId xmlns:a16="http://schemas.microsoft.com/office/drawing/2014/main" id="{A9602C54-EBD1-4A72-BF84-B779442AE9D7}"/>
              </a:ext>
            </a:extLst>
          </p:cNvPr>
          <p:cNvSpPr>
            <a:spLocks noGrp="1"/>
          </p:cNvSpPr>
          <p:nvPr>
            <p:ph type="body" sz="quarter" idx="14"/>
          </p:nvPr>
        </p:nvSpPr>
        <p:spPr/>
        <p:txBody>
          <a:bodyPr/>
          <a:lstStyle/>
          <a:p>
            <a:r>
              <a:rPr lang="en-US" dirty="0"/>
              <a:t>Consider using a translation tool to translate the phrases into the native language to increase understanding.</a:t>
            </a:r>
          </a:p>
          <a:p>
            <a:r>
              <a:rPr lang="en-US" dirty="0"/>
              <a:t>When practicing the words, have the student create and use hand/body motions while saying the words on the cards. </a:t>
            </a:r>
          </a:p>
        </p:txBody>
      </p:sp>
      <p:sp>
        <p:nvSpPr>
          <p:cNvPr id="4" name="Slide Number Placeholder 3">
            <a:extLst>
              <a:ext uri="{FF2B5EF4-FFF2-40B4-BE49-F238E27FC236}">
                <a16:creationId xmlns:a16="http://schemas.microsoft.com/office/drawing/2014/main" id="{0AC4DDB0-792A-46BB-8186-8E7092C2884C}"/>
              </a:ext>
            </a:extLst>
          </p:cNvPr>
          <p:cNvSpPr>
            <a:spLocks noGrp="1"/>
          </p:cNvSpPr>
          <p:nvPr>
            <p:ph type="sldNum" idx="12"/>
          </p:nvPr>
        </p:nvSpPr>
        <p:spPr/>
        <p:txBody>
          <a:bodyPr/>
          <a:lstStyle/>
          <a:p>
            <a:fld id="{00000000-1234-1234-1234-123412341234}" type="slidenum">
              <a:rPr lang="en" smtClean="0"/>
              <a:pPr/>
              <a:t>13</a:t>
            </a:fld>
            <a:endParaRPr lang="en" dirty="0"/>
          </a:p>
        </p:txBody>
      </p:sp>
    </p:spTree>
    <p:extLst>
      <p:ext uri="{BB962C8B-B14F-4D97-AF65-F5344CB8AC3E}">
        <p14:creationId xmlns:p14="http://schemas.microsoft.com/office/powerpoint/2010/main" val="3716996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C7D65-4213-4690-95E6-DBD1249F002C}"/>
              </a:ext>
            </a:extLst>
          </p:cNvPr>
          <p:cNvSpPr>
            <a:spLocks noGrp="1"/>
          </p:cNvSpPr>
          <p:nvPr>
            <p:ph type="body" sz="quarter" idx="13"/>
          </p:nvPr>
        </p:nvSpPr>
        <p:spPr/>
        <p:txBody>
          <a:bodyPr/>
          <a:lstStyle/>
          <a:p>
            <a:r>
              <a:rPr lang="en-US" dirty="0"/>
              <a:t>Schedule</a:t>
            </a:r>
          </a:p>
        </p:txBody>
      </p:sp>
      <p:sp>
        <p:nvSpPr>
          <p:cNvPr id="5" name="Text Placeholder 4">
            <a:extLst>
              <a:ext uri="{FF2B5EF4-FFF2-40B4-BE49-F238E27FC236}">
                <a16:creationId xmlns:a16="http://schemas.microsoft.com/office/drawing/2014/main" id="{69A25FFF-F045-47FB-A638-0307D7215A72}"/>
              </a:ext>
            </a:extLst>
          </p:cNvPr>
          <p:cNvSpPr>
            <a:spLocks noGrp="1"/>
          </p:cNvSpPr>
          <p:nvPr>
            <p:ph type="body" sz="quarter" idx="14"/>
          </p:nvPr>
        </p:nvSpPr>
        <p:spPr/>
        <p:txBody>
          <a:bodyPr/>
          <a:lstStyle/>
          <a:p>
            <a:r>
              <a:rPr lang="en-US" dirty="0"/>
              <a:t>Using the Visual</a:t>
            </a:r>
          </a:p>
        </p:txBody>
      </p:sp>
      <p:sp>
        <p:nvSpPr>
          <p:cNvPr id="8" name="Text Placeholder 7">
            <a:extLst>
              <a:ext uri="{FF2B5EF4-FFF2-40B4-BE49-F238E27FC236}">
                <a16:creationId xmlns:a16="http://schemas.microsoft.com/office/drawing/2014/main" id="{3E4697E2-F68A-4A84-A9FE-2C9822FEB28F}"/>
              </a:ext>
            </a:extLst>
          </p:cNvPr>
          <p:cNvSpPr>
            <a:spLocks noGrp="1"/>
          </p:cNvSpPr>
          <p:nvPr>
            <p:ph type="body" sz="quarter" idx="15"/>
          </p:nvPr>
        </p:nvSpPr>
        <p:spPr/>
        <p:txBody>
          <a:bodyPr/>
          <a:lstStyle/>
          <a:p>
            <a:endParaRPr lang="en-US"/>
          </a:p>
        </p:txBody>
      </p:sp>
      <p:sp>
        <p:nvSpPr>
          <p:cNvPr id="4" name="Slide Number Placeholder 3"/>
          <p:cNvSpPr>
            <a:spLocks noGrp="1"/>
          </p:cNvSpPr>
          <p:nvPr>
            <p:ph type="sldNum" idx="12"/>
          </p:nvPr>
        </p:nvSpPr>
        <p:spPr/>
        <p:txBody>
          <a:bodyPr/>
          <a:lstStyle/>
          <a:p>
            <a:fld id="{00000000-1234-1234-1234-123412341234}" type="slidenum">
              <a:rPr lang="en" smtClean="0"/>
              <a:pPr/>
              <a:t>14</a:t>
            </a:fld>
            <a:endParaRPr lang="en" dirty="0"/>
          </a:p>
        </p:txBody>
      </p:sp>
    </p:spTree>
    <p:extLst>
      <p:ext uri="{BB962C8B-B14F-4D97-AF65-F5344CB8AC3E}">
        <p14:creationId xmlns:p14="http://schemas.microsoft.com/office/powerpoint/2010/main" val="107117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79C1D39-AA19-403E-BFF6-167AA349A04D}"/>
              </a:ext>
            </a:extLst>
          </p:cNvPr>
          <p:cNvSpPr>
            <a:spLocks noGrp="1"/>
          </p:cNvSpPr>
          <p:nvPr>
            <p:ph type="body" sz="quarter" idx="13"/>
          </p:nvPr>
        </p:nvSpPr>
        <p:spPr/>
        <p:txBody>
          <a:bodyPr/>
          <a:lstStyle/>
          <a:p>
            <a:r>
              <a:rPr lang="en-US" dirty="0"/>
              <a:t>Using the Visual Schedule</a:t>
            </a:r>
          </a:p>
        </p:txBody>
      </p:sp>
      <p:sp>
        <p:nvSpPr>
          <p:cNvPr id="6" name="Text Placeholder 5">
            <a:extLst>
              <a:ext uri="{FF2B5EF4-FFF2-40B4-BE49-F238E27FC236}">
                <a16:creationId xmlns:a16="http://schemas.microsoft.com/office/drawing/2014/main" id="{23267FF0-74BD-47F1-810D-0A236B182427}"/>
              </a:ext>
            </a:extLst>
          </p:cNvPr>
          <p:cNvSpPr>
            <a:spLocks noGrp="1"/>
          </p:cNvSpPr>
          <p:nvPr>
            <p:ph type="body" sz="quarter" idx="14"/>
          </p:nvPr>
        </p:nvSpPr>
        <p:spPr/>
        <p:txBody>
          <a:bodyPr/>
          <a:lstStyle/>
          <a:p>
            <a:r>
              <a:rPr lang="en-US" dirty="0"/>
              <a:t>The visual schedule is designed to be less language dependent than a standard schedule.</a:t>
            </a:r>
          </a:p>
          <a:p>
            <a:r>
              <a:rPr lang="en-US" dirty="0"/>
              <a:t>It gives the student more independence instead of relying on others. </a:t>
            </a:r>
          </a:p>
          <a:p>
            <a:r>
              <a:rPr lang="en-US" dirty="0"/>
              <a:t>Other photos can be pulled from online as needed and the template can be edited.</a:t>
            </a:r>
          </a:p>
        </p:txBody>
      </p:sp>
      <p:sp>
        <p:nvSpPr>
          <p:cNvPr id="4" name="Slide Number Placeholder 3">
            <a:extLst>
              <a:ext uri="{FF2B5EF4-FFF2-40B4-BE49-F238E27FC236}">
                <a16:creationId xmlns:a16="http://schemas.microsoft.com/office/drawing/2014/main" id="{58031A2F-9C0D-4068-A1E8-0A2CAB6F228A}"/>
              </a:ext>
            </a:extLst>
          </p:cNvPr>
          <p:cNvSpPr>
            <a:spLocks noGrp="1"/>
          </p:cNvSpPr>
          <p:nvPr>
            <p:ph type="sldNum" idx="12"/>
          </p:nvPr>
        </p:nvSpPr>
        <p:spPr/>
        <p:txBody>
          <a:bodyPr/>
          <a:lstStyle/>
          <a:p>
            <a:fld id="{00000000-1234-1234-1234-123412341234}" type="slidenum">
              <a:rPr lang="en" smtClean="0"/>
              <a:pPr/>
              <a:t>15</a:t>
            </a:fld>
            <a:endParaRPr lang="en" dirty="0"/>
          </a:p>
        </p:txBody>
      </p:sp>
    </p:spTree>
    <p:extLst>
      <p:ext uri="{BB962C8B-B14F-4D97-AF65-F5344CB8AC3E}">
        <p14:creationId xmlns:p14="http://schemas.microsoft.com/office/powerpoint/2010/main" val="4031242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CEA4472-64E8-4428-A052-EE0519DD5FF5}"/>
              </a:ext>
            </a:extLst>
          </p:cNvPr>
          <p:cNvSpPr>
            <a:spLocks noGrp="1"/>
          </p:cNvSpPr>
          <p:nvPr>
            <p:ph type="body" sz="quarter" idx="13"/>
          </p:nvPr>
        </p:nvSpPr>
        <p:spPr/>
        <p:txBody>
          <a:bodyPr/>
          <a:lstStyle/>
          <a:p>
            <a:r>
              <a:rPr lang="en-US" dirty="0"/>
              <a:t>Using the Visual Schedule (cont’d)</a:t>
            </a:r>
          </a:p>
        </p:txBody>
      </p:sp>
      <p:sp>
        <p:nvSpPr>
          <p:cNvPr id="3" name="Text Placeholder 2">
            <a:extLst>
              <a:ext uri="{FF2B5EF4-FFF2-40B4-BE49-F238E27FC236}">
                <a16:creationId xmlns:a16="http://schemas.microsoft.com/office/drawing/2014/main" id="{E9338F1F-4FA4-4BB9-BA3A-F971BDB5445C}"/>
              </a:ext>
            </a:extLst>
          </p:cNvPr>
          <p:cNvSpPr>
            <a:spLocks noGrp="1"/>
          </p:cNvSpPr>
          <p:nvPr>
            <p:ph type="body" sz="quarter" idx="14"/>
          </p:nvPr>
        </p:nvSpPr>
        <p:spPr/>
        <p:txBody>
          <a:bodyPr/>
          <a:lstStyle/>
          <a:p>
            <a:r>
              <a:rPr lang="en-US" dirty="0"/>
              <a:t>Consider using a translation tool to put simple language  and numbers (if needed) in native language.</a:t>
            </a:r>
          </a:p>
          <a:p>
            <a:r>
              <a:rPr lang="en-US" dirty="0"/>
              <a:t>Providing the schedule to families might be helpful. </a:t>
            </a:r>
          </a:p>
          <a:p>
            <a:r>
              <a:rPr lang="en-US" dirty="0"/>
              <a:t>Eventually, like with other students, the schedule will not be needed.</a:t>
            </a:r>
          </a:p>
        </p:txBody>
      </p:sp>
      <p:sp>
        <p:nvSpPr>
          <p:cNvPr id="4" name="Slide Number Placeholder 3">
            <a:extLst>
              <a:ext uri="{FF2B5EF4-FFF2-40B4-BE49-F238E27FC236}">
                <a16:creationId xmlns:a16="http://schemas.microsoft.com/office/drawing/2014/main" id="{E8C4FD06-C841-428B-9497-F02839E40DD7}"/>
              </a:ext>
            </a:extLst>
          </p:cNvPr>
          <p:cNvSpPr>
            <a:spLocks noGrp="1"/>
          </p:cNvSpPr>
          <p:nvPr>
            <p:ph type="sldNum" idx="12"/>
          </p:nvPr>
        </p:nvSpPr>
        <p:spPr/>
        <p:txBody>
          <a:bodyPr/>
          <a:lstStyle/>
          <a:p>
            <a:fld id="{00000000-1234-1234-1234-123412341234}" type="slidenum">
              <a:rPr lang="en" smtClean="0"/>
              <a:pPr/>
              <a:t>16</a:t>
            </a:fld>
            <a:endParaRPr lang="en" dirty="0"/>
          </a:p>
        </p:txBody>
      </p:sp>
    </p:spTree>
    <p:extLst>
      <p:ext uri="{BB962C8B-B14F-4D97-AF65-F5344CB8AC3E}">
        <p14:creationId xmlns:p14="http://schemas.microsoft.com/office/powerpoint/2010/main" val="4265846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3D03E02-109A-4FDB-AF50-B8B31123F00D}"/>
              </a:ext>
            </a:extLst>
          </p:cNvPr>
          <p:cNvSpPr>
            <a:spLocks noGrp="1"/>
          </p:cNvSpPr>
          <p:nvPr>
            <p:ph type="body" sz="quarter" idx="13"/>
          </p:nvPr>
        </p:nvSpPr>
        <p:spPr/>
        <p:txBody>
          <a:bodyPr/>
          <a:lstStyle/>
          <a:p>
            <a:r>
              <a:rPr lang="en-US" dirty="0"/>
              <a:t>Sheet</a:t>
            </a:r>
          </a:p>
        </p:txBody>
      </p:sp>
      <p:sp>
        <p:nvSpPr>
          <p:cNvPr id="7" name="Text Placeholder 6">
            <a:extLst>
              <a:ext uri="{FF2B5EF4-FFF2-40B4-BE49-F238E27FC236}">
                <a16:creationId xmlns:a16="http://schemas.microsoft.com/office/drawing/2014/main" id="{82130B99-610D-4BA5-BE8B-B87A33AF17A5}"/>
              </a:ext>
            </a:extLst>
          </p:cNvPr>
          <p:cNvSpPr>
            <a:spLocks noGrp="1"/>
          </p:cNvSpPr>
          <p:nvPr>
            <p:ph type="body" sz="quarter" idx="14"/>
          </p:nvPr>
        </p:nvSpPr>
        <p:spPr/>
        <p:txBody>
          <a:bodyPr/>
          <a:lstStyle/>
          <a:p>
            <a:r>
              <a:rPr lang="en-US" dirty="0"/>
              <a:t>Visual Parent Info</a:t>
            </a:r>
          </a:p>
        </p:txBody>
      </p:sp>
      <p:sp>
        <p:nvSpPr>
          <p:cNvPr id="8" name="Text Placeholder 7">
            <a:extLst>
              <a:ext uri="{FF2B5EF4-FFF2-40B4-BE49-F238E27FC236}">
                <a16:creationId xmlns:a16="http://schemas.microsoft.com/office/drawing/2014/main" id="{FBBFC02C-A5BF-446B-800C-7320B5213A64}"/>
              </a:ext>
            </a:extLst>
          </p:cNvPr>
          <p:cNvSpPr>
            <a:spLocks noGrp="1"/>
          </p:cNvSpPr>
          <p:nvPr>
            <p:ph type="body" sz="quarter" idx="15"/>
          </p:nvPr>
        </p:nvSpPr>
        <p:spPr/>
        <p:txBody>
          <a:bodyPr/>
          <a:lstStyle/>
          <a:p>
            <a:endParaRPr lang="en-US"/>
          </a:p>
        </p:txBody>
      </p:sp>
      <p:sp>
        <p:nvSpPr>
          <p:cNvPr id="4" name="Slide Number Placeholder 3">
            <a:extLst>
              <a:ext uri="{FF2B5EF4-FFF2-40B4-BE49-F238E27FC236}">
                <a16:creationId xmlns:a16="http://schemas.microsoft.com/office/drawing/2014/main" id="{5A3D6750-C0DE-454A-8327-FE142CFE9FF8}"/>
              </a:ext>
            </a:extLst>
          </p:cNvPr>
          <p:cNvSpPr>
            <a:spLocks noGrp="1"/>
          </p:cNvSpPr>
          <p:nvPr>
            <p:ph type="sldNum" idx="12"/>
          </p:nvPr>
        </p:nvSpPr>
        <p:spPr/>
        <p:txBody>
          <a:bodyPr/>
          <a:lstStyle/>
          <a:p>
            <a:fld id="{00000000-1234-1234-1234-123412341234}" type="slidenum">
              <a:rPr lang="en" smtClean="0"/>
              <a:pPr/>
              <a:t>17</a:t>
            </a:fld>
            <a:endParaRPr lang="en" dirty="0"/>
          </a:p>
        </p:txBody>
      </p:sp>
    </p:spTree>
    <p:extLst>
      <p:ext uri="{BB962C8B-B14F-4D97-AF65-F5344CB8AC3E}">
        <p14:creationId xmlns:p14="http://schemas.microsoft.com/office/powerpoint/2010/main" val="1312753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C9C774F-76D5-4AFA-808E-F8F24BFDAFAC}"/>
              </a:ext>
            </a:extLst>
          </p:cNvPr>
          <p:cNvSpPr>
            <a:spLocks noGrp="1"/>
          </p:cNvSpPr>
          <p:nvPr>
            <p:ph type="body" sz="quarter" idx="13"/>
          </p:nvPr>
        </p:nvSpPr>
        <p:spPr/>
        <p:txBody>
          <a:bodyPr/>
          <a:lstStyle/>
          <a:p>
            <a:r>
              <a:rPr lang="en-US" sz="2800" dirty="0"/>
              <a:t>Purpose of Visual Parent Information Sheet</a:t>
            </a:r>
          </a:p>
        </p:txBody>
      </p:sp>
      <p:sp>
        <p:nvSpPr>
          <p:cNvPr id="7" name="Text Placeholder 6">
            <a:extLst>
              <a:ext uri="{FF2B5EF4-FFF2-40B4-BE49-F238E27FC236}">
                <a16:creationId xmlns:a16="http://schemas.microsoft.com/office/drawing/2014/main" id="{BBC1380A-5962-4161-AD0C-4F56C3698461}"/>
              </a:ext>
            </a:extLst>
          </p:cNvPr>
          <p:cNvSpPr>
            <a:spLocks noGrp="1"/>
          </p:cNvSpPr>
          <p:nvPr>
            <p:ph type="body" sz="quarter" idx="14"/>
          </p:nvPr>
        </p:nvSpPr>
        <p:spPr/>
        <p:txBody>
          <a:bodyPr/>
          <a:lstStyle/>
          <a:p>
            <a:r>
              <a:rPr lang="en-US" dirty="0"/>
              <a:t>Provides parents with basic information on the school</a:t>
            </a:r>
          </a:p>
          <a:p>
            <a:r>
              <a:rPr lang="en-US" dirty="0"/>
              <a:t>Strengthens student safety</a:t>
            </a:r>
          </a:p>
          <a:p>
            <a:r>
              <a:rPr lang="en-US" dirty="0"/>
              <a:t>Helps build the school-home connection</a:t>
            </a:r>
          </a:p>
        </p:txBody>
      </p:sp>
      <p:sp>
        <p:nvSpPr>
          <p:cNvPr id="5" name="Slide Number Placeholder 4">
            <a:extLst>
              <a:ext uri="{FF2B5EF4-FFF2-40B4-BE49-F238E27FC236}">
                <a16:creationId xmlns:a16="http://schemas.microsoft.com/office/drawing/2014/main" id="{8D590D9B-8C03-4285-A3F8-4DAA71BE516A}"/>
              </a:ext>
            </a:extLst>
          </p:cNvPr>
          <p:cNvSpPr>
            <a:spLocks noGrp="1"/>
          </p:cNvSpPr>
          <p:nvPr>
            <p:ph type="sldNum" idx="12"/>
          </p:nvPr>
        </p:nvSpPr>
        <p:spPr/>
        <p:txBody>
          <a:bodyPr/>
          <a:lstStyle/>
          <a:p>
            <a:fld id="{00000000-1234-1234-1234-123412341234}" type="slidenum">
              <a:rPr lang="en" smtClean="0"/>
              <a:pPr/>
              <a:t>18</a:t>
            </a:fld>
            <a:endParaRPr lang="en" dirty="0"/>
          </a:p>
        </p:txBody>
      </p:sp>
    </p:spTree>
    <p:extLst>
      <p:ext uri="{BB962C8B-B14F-4D97-AF65-F5344CB8AC3E}">
        <p14:creationId xmlns:p14="http://schemas.microsoft.com/office/powerpoint/2010/main" val="3012025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1D3A4B7-4E3E-4EAB-A82E-229C2EC6EFEB}"/>
              </a:ext>
            </a:extLst>
          </p:cNvPr>
          <p:cNvSpPr>
            <a:spLocks noGrp="1"/>
          </p:cNvSpPr>
          <p:nvPr>
            <p:ph type="body" sz="quarter" idx="13"/>
          </p:nvPr>
        </p:nvSpPr>
        <p:spPr/>
        <p:txBody>
          <a:bodyPr/>
          <a:lstStyle/>
          <a:p>
            <a:r>
              <a:rPr lang="en-US" dirty="0"/>
              <a:t>Parent Information Sheet Tips</a:t>
            </a:r>
          </a:p>
        </p:txBody>
      </p:sp>
      <p:sp>
        <p:nvSpPr>
          <p:cNvPr id="3" name="Text Placeholder 2">
            <a:extLst>
              <a:ext uri="{FF2B5EF4-FFF2-40B4-BE49-F238E27FC236}">
                <a16:creationId xmlns:a16="http://schemas.microsoft.com/office/drawing/2014/main" id="{BA10CB7F-E4A6-41F7-9B38-8CEF9C965692}"/>
              </a:ext>
            </a:extLst>
          </p:cNvPr>
          <p:cNvSpPr>
            <a:spLocks noGrp="1"/>
          </p:cNvSpPr>
          <p:nvPr>
            <p:ph type="body" sz="quarter" idx="14"/>
          </p:nvPr>
        </p:nvSpPr>
        <p:spPr/>
        <p:txBody>
          <a:bodyPr/>
          <a:lstStyle/>
          <a:p>
            <a:r>
              <a:rPr lang="en-US" dirty="0"/>
              <a:t>Remember that newcomer EL students might have parents who speak some English. </a:t>
            </a:r>
          </a:p>
          <a:p>
            <a:r>
              <a:rPr lang="en-US" dirty="0"/>
              <a:t>Adjust the template to meet your needs.</a:t>
            </a:r>
          </a:p>
          <a:p>
            <a:r>
              <a:rPr lang="en-US" dirty="0"/>
              <a:t>Consider adding information that might strengthen safety and parent communication on your campus.</a:t>
            </a:r>
          </a:p>
        </p:txBody>
      </p:sp>
      <p:sp>
        <p:nvSpPr>
          <p:cNvPr id="4" name="Slide Number Placeholder 3">
            <a:extLst>
              <a:ext uri="{FF2B5EF4-FFF2-40B4-BE49-F238E27FC236}">
                <a16:creationId xmlns:a16="http://schemas.microsoft.com/office/drawing/2014/main" id="{867B5C3E-9CDD-45EE-8673-3ADD97C110E1}"/>
              </a:ext>
            </a:extLst>
          </p:cNvPr>
          <p:cNvSpPr>
            <a:spLocks noGrp="1"/>
          </p:cNvSpPr>
          <p:nvPr>
            <p:ph type="sldNum" idx="12"/>
          </p:nvPr>
        </p:nvSpPr>
        <p:spPr/>
        <p:txBody>
          <a:bodyPr/>
          <a:lstStyle/>
          <a:p>
            <a:fld id="{00000000-1234-1234-1234-123412341234}" type="slidenum">
              <a:rPr lang="en" smtClean="0"/>
              <a:pPr/>
              <a:t>19</a:t>
            </a:fld>
            <a:endParaRPr lang="en" dirty="0"/>
          </a:p>
        </p:txBody>
      </p:sp>
    </p:spTree>
    <p:extLst>
      <p:ext uri="{BB962C8B-B14F-4D97-AF65-F5344CB8AC3E}">
        <p14:creationId xmlns:p14="http://schemas.microsoft.com/office/powerpoint/2010/main" val="872320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a:xfrm>
            <a:off x="8481083" y="4887306"/>
            <a:ext cx="548700" cy="233671"/>
          </a:xfrm>
        </p:spPr>
        <p:txBody>
          <a:bodyPr/>
          <a:lstStyle/>
          <a:p>
            <a:fld id="{00000000-1234-1234-1234-123412341234}" type="slidenum">
              <a:rPr lang="en" smtClean="0"/>
              <a:pPr/>
              <a:t>2</a:t>
            </a:fld>
            <a:endParaRPr lang="en" dirty="0"/>
          </a:p>
        </p:txBody>
      </p:sp>
    </p:spTree>
    <p:extLst>
      <p:ext uri="{BB962C8B-B14F-4D97-AF65-F5344CB8AC3E}">
        <p14:creationId xmlns:p14="http://schemas.microsoft.com/office/powerpoint/2010/main" val="62232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048FD8F-491B-4F0F-ACE5-9EA4BE435EAA}"/>
              </a:ext>
            </a:extLst>
          </p:cNvPr>
          <p:cNvSpPr>
            <a:spLocks noGrp="1"/>
          </p:cNvSpPr>
          <p:nvPr>
            <p:ph type="body" sz="quarter" idx="13"/>
          </p:nvPr>
        </p:nvSpPr>
        <p:spPr/>
        <p:txBody>
          <a:bodyPr/>
          <a:lstStyle/>
          <a:p>
            <a:r>
              <a:rPr lang="en-US" dirty="0"/>
              <a:t>Information on School Contact</a:t>
            </a:r>
          </a:p>
        </p:txBody>
      </p:sp>
      <p:sp>
        <p:nvSpPr>
          <p:cNvPr id="3" name="Text Placeholder 2">
            <a:extLst>
              <a:ext uri="{FF2B5EF4-FFF2-40B4-BE49-F238E27FC236}">
                <a16:creationId xmlns:a16="http://schemas.microsoft.com/office/drawing/2014/main" id="{2F8C4CC8-A064-49F2-97E4-85758D540434}"/>
              </a:ext>
            </a:extLst>
          </p:cNvPr>
          <p:cNvSpPr>
            <a:spLocks noGrp="1"/>
          </p:cNvSpPr>
          <p:nvPr>
            <p:ph type="body" sz="quarter" idx="14"/>
          </p:nvPr>
        </p:nvSpPr>
        <p:spPr/>
        <p:txBody>
          <a:bodyPr/>
          <a:lstStyle/>
          <a:p>
            <a:r>
              <a:rPr lang="en-US" dirty="0"/>
              <a:t>Many EL parents are not aware of when the school wants to be contacted because expectations are different in other countries. </a:t>
            </a:r>
          </a:p>
          <a:p>
            <a:r>
              <a:rPr lang="en-US" dirty="0"/>
              <a:t>Families may not know it is acceptable to call the school when there is a problem, or that they should call or email when a student is absent. </a:t>
            </a:r>
          </a:p>
        </p:txBody>
      </p:sp>
      <p:sp>
        <p:nvSpPr>
          <p:cNvPr id="4" name="Slide Number Placeholder 3">
            <a:extLst>
              <a:ext uri="{FF2B5EF4-FFF2-40B4-BE49-F238E27FC236}">
                <a16:creationId xmlns:a16="http://schemas.microsoft.com/office/drawing/2014/main" id="{9A869CC2-3C06-4140-9633-7D838C0A7BF2}"/>
              </a:ext>
            </a:extLst>
          </p:cNvPr>
          <p:cNvSpPr>
            <a:spLocks noGrp="1"/>
          </p:cNvSpPr>
          <p:nvPr>
            <p:ph type="sldNum" idx="12"/>
          </p:nvPr>
        </p:nvSpPr>
        <p:spPr/>
        <p:txBody>
          <a:bodyPr/>
          <a:lstStyle/>
          <a:p>
            <a:fld id="{00000000-1234-1234-1234-123412341234}" type="slidenum">
              <a:rPr lang="en" smtClean="0"/>
              <a:pPr/>
              <a:t>20</a:t>
            </a:fld>
            <a:endParaRPr lang="en" dirty="0"/>
          </a:p>
        </p:txBody>
      </p:sp>
    </p:spTree>
    <p:extLst>
      <p:ext uri="{BB962C8B-B14F-4D97-AF65-F5344CB8AC3E}">
        <p14:creationId xmlns:p14="http://schemas.microsoft.com/office/powerpoint/2010/main" val="1671680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7F7F26A-9D5A-47F6-9AB5-481D541E717A}"/>
              </a:ext>
            </a:extLst>
          </p:cNvPr>
          <p:cNvSpPr>
            <a:spLocks noGrp="1"/>
          </p:cNvSpPr>
          <p:nvPr>
            <p:ph type="body" sz="quarter" idx="13"/>
          </p:nvPr>
        </p:nvSpPr>
        <p:spPr>
          <a:xfrm>
            <a:off x="118103" y="1949893"/>
            <a:ext cx="5602287" cy="855663"/>
          </a:xfrm>
        </p:spPr>
        <p:txBody>
          <a:bodyPr/>
          <a:lstStyle/>
          <a:p>
            <a:r>
              <a:rPr lang="en-US" sz="4000" dirty="0"/>
              <a:t>Introduction Guide</a:t>
            </a:r>
          </a:p>
        </p:txBody>
      </p:sp>
      <p:sp>
        <p:nvSpPr>
          <p:cNvPr id="6" name="Text Placeholder 5">
            <a:extLst>
              <a:ext uri="{FF2B5EF4-FFF2-40B4-BE49-F238E27FC236}">
                <a16:creationId xmlns:a16="http://schemas.microsoft.com/office/drawing/2014/main" id="{E323E2E3-E236-4A77-BFFE-86FE5B821C31}"/>
              </a:ext>
            </a:extLst>
          </p:cNvPr>
          <p:cNvSpPr>
            <a:spLocks noGrp="1"/>
          </p:cNvSpPr>
          <p:nvPr>
            <p:ph type="body" sz="quarter" idx="14"/>
          </p:nvPr>
        </p:nvSpPr>
        <p:spPr>
          <a:xfrm>
            <a:off x="401638" y="871870"/>
            <a:ext cx="5602287" cy="730405"/>
          </a:xfrm>
        </p:spPr>
        <p:txBody>
          <a:bodyPr/>
          <a:lstStyle/>
          <a:p>
            <a:r>
              <a:rPr lang="en-US" sz="4000" dirty="0"/>
              <a:t>Using the Newcomer</a:t>
            </a:r>
          </a:p>
        </p:txBody>
      </p:sp>
      <p:sp>
        <p:nvSpPr>
          <p:cNvPr id="7" name="Text Placeholder 6">
            <a:extLst>
              <a:ext uri="{FF2B5EF4-FFF2-40B4-BE49-F238E27FC236}">
                <a16:creationId xmlns:a16="http://schemas.microsoft.com/office/drawing/2014/main" id="{E28D3402-E960-49D5-BB07-6D9450EBDFD5}"/>
              </a:ext>
            </a:extLst>
          </p:cNvPr>
          <p:cNvSpPr>
            <a:spLocks noGrp="1"/>
          </p:cNvSpPr>
          <p:nvPr>
            <p:ph type="body" sz="quarter" idx="15"/>
          </p:nvPr>
        </p:nvSpPr>
        <p:spPr/>
        <p:txBody>
          <a:bodyPr/>
          <a:lstStyle/>
          <a:p>
            <a:endParaRPr lang="en-US" dirty="0"/>
          </a:p>
        </p:txBody>
      </p:sp>
      <p:sp>
        <p:nvSpPr>
          <p:cNvPr id="4" name="Slide Number Placeholder 3">
            <a:extLst>
              <a:ext uri="{FF2B5EF4-FFF2-40B4-BE49-F238E27FC236}">
                <a16:creationId xmlns:a16="http://schemas.microsoft.com/office/drawing/2014/main" id="{95A741BA-4C3E-46C8-811C-F1968C0A9EDB}"/>
              </a:ext>
            </a:extLst>
          </p:cNvPr>
          <p:cNvSpPr>
            <a:spLocks noGrp="1"/>
          </p:cNvSpPr>
          <p:nvPr>
            <p:ph type="sldNum" idx="12"/>
          </p:nvPr>
        </p:nvSpPr>
        <p:spPr/>
        <p:txBody>
          <a:bodyPr/>
          <a:lstStyle/>
          <a:p>
            <a:fld id="{00000000-1234-1234-1234-123412341234}" type="slidenum">
              <a:rPr lang="en" smtClean="0"/>
              <a:pPr/>
              <a:t>21</a:t>
            </a:fld>
            <a:endParaRPr lang="en" dirty="0"/>
          </a:p>
        </p:txBody>
      </p:sp>
    </p:spTree>
    <p:extLst>
      <p:ext uri="{BB962C8B-B14F-4D97-AF65-F5344CB8AC3E}">
        <p14:creationId xmlns:p14="http://schemas.microsoft.com/office/powerpoint/2010/main" val="3618661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FC00375-7763-4A49-A9F3-04C4E721EF14}"/>
              </a:ext>
            </a:extLst>
          </p:cNvPr>
          <p:cNvSpPr>
            <a:spLocks noGrp="1"/>
          </p:cNvSpPr>
          <p:nvPr>
            <p:ph type="body" sz="quarter" idx="13"/>
          </p:nvPr>
        </p:nvSpPr>
        <p:spPr/>
        <p:txBody>
          <a:bodyPr/>
          <a:lstStyle/>
          <a:p>
            <a:r>
              <a:rPr lang="en-US" dirty="0"/>
              <a:t>Newcomer Introduction Guide Overview</a:t>
            </a:r>
          </a:p>
        </p:txBody>
      </p:sp>
      <p:sp>
        <p:nvSpPr>
          <p:cNvPr id="7" name="Text Placeholder 6">
            <a:extLst>
              <a:ext uri="{FF2B5EF4-FFF2-40B4-BE49-F238E27FC236}">
                <a16:creationId xmlns:a16="http://schemas.microsoft.com/office/drawing/2014/main" id="{62865432-78BA-4A84-A6DF-A0A6D34F1469}"/>
              </a:ext>
            </a:extLst>
          </p:cNvPr>
          <p:cNvSpPr>
            <a:spLocks noGrp="1"/>
          </p:cNvSpPr>
          <p:nvPr>
            <p:ph type="body" sz="quarter" idx="14"/>
          </p:nvPr>
        </p:nvSpPr>
        <p:spPr/>
        <p:txBody>
          <a:bodyPr/>
          <a:lstStyle/>
          <a:p>
            <a:r>
              <a:rPr lang="en-US" dirty="0"/>
              <a:t>The introduction guide is designed to help newcomer EL students to ease into the school setting.</a:t>
            </a:r>
          </a:p>
          <a:p>
            <a:r>
              <a:rPr lang="en-US" dirty="0"/>
              <a:t>Less support is offered each day, with the end goal of the student operating as independently as possible. </a:t>
            </a:r>
          </a:p>
        </p:txBody>
      </p:sp>
      <p:sp>
        <p:nvSpPr>
          <p:cNvPr id="5" name="Slide Number Placeholder 4">
            <a:extLst>
              <a:ext uri="{FF2B5EF4-FFF2-40B4-BE49-F238E27FC236}">
                <a16:creationId xmlns:a16="http://schemas.microsoft.com/office/drawing/2014/main" id="{6B2FA655-A7A7-49B2-B418-097D2AF89B5E}"/>
              </a:ext>
            </a:extLst>
          </p:cNvPr>
          <p:cNvSpPr>
            <a:spLocks noGrp="1"/>
          </p:cNvSpPr>
          <p:nvPr>
            <p:ph type="sldNum" idx="12"/>
          </p:nvPr>
        </p:nvSpPr>
        <p:spPr/>
        <p:txBody>
          <a:bodyPr/>
          <a:lstStyle/>
          <a:p>
            <a:fld id="{00000000-1234-1234-1234-123412341234}" type="slidenum">
              <a:rPr lang="en" smtClean="0"/>
              <a:pPr/>
              <a:t>22</a:t>
            </a:fld>
            <a:endParaRPr lang="en" dirty="0"/>
          </a:p>
        </p:txBody>
      </p:sp>
    </p:spTree>
    <p:extLst>
      <p:ext uri="{BB962C8B-B14F-4D97-AF65-F5344CB8AC3E}">
        <p14:creationId xmlns:p14="http://schemas.microsoft.com/office/powerpoint/2010/main" val="4078582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7F773F-179D-41E5-B351-6F2861E03394}"/>
              </a:ext>
            </a:extLst>
          </p:cNvPr>
          <p:cNvSpPr>
            <a:spLocks noGrp="1"/>
          </p:cNvSpPr>
          <p:nvPr>
            <p:ph type="body" sz="quarter" idx="13"/>
          </p:nvPr>
        </p:nvSpPr>
        <p:spPr/>
        <p:txBody>
          <a:bodyPr/>
          <a:lstStyle/>
          <a:p>
            <a:r>
              <a:rPr lang="en-US" dirty="0"/>
              <a:t>First Day of School Goals</a:t>
            </a:r>
          </a:p>
        </p:txBody>
      </p:sp>
      <p:sp>
        <p:nvSpPr>
          <p:cNvPr id="3" name="Text Placeholder 2">
            <a:extLst>
              <a:ext uri="{FF2B5EF4-FFF2-40B4-BE49-F238E27FC236}">
                <a16:creationId xmlns:a16="http://schemas.microsoft.com/office/drawing/2014/main" id="{3C047A2C-06F6-4DAB-BC4D-E0FF4FA62FF9}"/>
              </a:ext>
            </a:extLst>
          </p:cNvPr>
          <p:cNvSpPr>
            <a:spLocks noGrp="1"/>
          </p:cNvSpPr>
          <p:nvPr>
            <p:ph type="body" sz="quarter" idx="14"/>
          </p:nvPr>
        </p:nvSpPr>
        <p:spPr/>
        <p:txBody>
          <a:bodyPr/>
          <a:lstStyle/>
          <a:p>
            <a:r>
              <a:rPr lang="en-US" dirty="0"/>
              <a:t>Introduce student to building.</a:t>
            </a:r>
          </a:p>
          <a:p>
            <a:r>
              <a:rPr lang="en-US" dirty="0"/>
              <a:t>Introduce the student to key adult helpers. </a:t>
            </a:r>
          </a:p>
          <a:p>
            <a:r>
              <a:rPr lang="en-US" dirty="0"/>
              <a:t>Introduce student to classroom.</a:t>
            </a:r>
          </a:p>
          <a:p>
            <a:r>
              <a:rPr lang="en-US" dirty="0"/>
              <a:t>Introduce student to school procedures. </a:t>
            </a:r>
          </a:p>
        </p:txBody>
      </p:sp>
      <p:sp>
        <p:nvSpPr>
          <p:cNvPr id="4" name="Slide Number Placeholder 3">
            <a:extLst>
              <a:ext uri="{FF2B5EF4-FFF2-40B4-BE49-F238E27FC236}">
                <a16:creationId xmlns:a16="http://schemas.microsoft.com/office/drawing/2014/main" id="{4902B45A-3F91-43E4-9F77-F45D95A0444C}"/>
              </a:ext>
            </a:extLst>
          </p:cNvPr>
          <p:cNvSpPr>
            <a:spLocks noGrp="1"/>
          </p:cNvSpPr>
          <p:nvPr>
            <p:ph type="sldNum" idx="12"/>
          </p:nvPr>
        </p:nvSpPr>
        <p:spPr/>
        <p:txBody>
          <a:bodyPr/>
          <a:lstStyle/>
          <a:p>
            <a:fld id="{00000000-1234-1234-1234-123412341234}" type="slidenum">
              <a:rPr lang="en" smtClean="0"/>
              <a:pPr/>
              <a:t>23</a:t>
            </a:fld>
            <a:endParaRPr lang="en" dirty="0"/>
          </a:p>
        </p:txBody>
      </p:sp>
    </p:spTree>
    <p:extLst>
      <p:ext uri="{BB962C8B-B14F-4D97-AF65-F5344CB8AC3E}">
        <p14:creationId xmlns:p14="http://schemas.microsoft.com/office/powerpoint/2010/main" val="558447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40DB53-0563-48F0-B112-3BCFDD57F9B4}"/>
              </a:ext>
            </a:extLst>
          </p:cNvPr>
          <p:cNvSpPr>
            <a:spLocks noGrp="1"/>
          </p:cNvSpPr>
          <p:nvPr>
            <p:ph type="body" sz="quarter" idx="13"/>
          </p:nvPr>
        </p:nvSpPr>
        <p:spPr/>
        <p:txBody>
          <a:bodyPr/>
          <a:lstStyle/>
          <a:p>
            <a:r>
              <a:rPr lang="en-US" dirty="0"/>
              <a:t>Arrival Day Goals</a:t>
            </a:r>
          </a:p>
        </p:txBody>
      </p:sp>
      <p:sp>
        <p:nvSpPr>
          <p:cNvPr id="3" name="Text Placeholder 2">
            <a:extLst>
              <a:ext uri="{FF2B5EF4-FFF2-40B4-BE49-F238E27FC236}">
                <a16:creationId xmlns:a16="http://schemas.microsoft.com/office/drawing/2014/main" id="{931985EC-CD93-44DA-B08F-547665EE6998}"/>
              </a:ext>
            </a:extLst>
          </p:cNvPr>
          <p:cNvSpPr>
            <a:spLocks noGrp="1"/>
          </p:cNvSpPr>
          <p:nvPr>
            <p:ph type="body" sz="quarter" idx="14"/>
          </p:nvPr>
        </p:nvSpPr>
        <p:spPr>
          <a:xfrm>
            <a:off x="415636" y="609601"/>
            <a:ext cx="8294915" cy="3760788"/>
          </a:xfrm>
        </p:spPr>
        <p:txBody>
          <a:bodyPr/>
          <a:lstStyle/>
          <a:p>
            <a:pPr marL="0" indent="0">
              <a:buNone/>
            </a:pPr>
            <a:r>
              <a:rPr lang="en-US" dirty="0"/>
              <a:t>Note: This is typically the day of enrollment, not a full school day. </a:t>
            </a:r>
          </a:p>
          <a:p>
            <a:r>
              <a:rPr lang="en-US" dirty="0"/>
              <a:t>Make the student feel welcome.</a:t>
            </a:r>
          </a:p>
          <a:p>
            <a:r>
              <a:rPr lang="en-US" dirty="0"/>
              <a:t>Set up a family communication strategy. </a:t>
            </a:r>
          </a:p>
          <a:p>
            <a:r>
              <a:rPr lang="en-US" dirty="0"/>
              <a:t>Learn as much as possible about the student’s background.</a:t>
            </a:r>
          </a:p>
          <a:p>
            <a:r>
              <a:rPr lang="en-US" dirty="0"/>
              <a:t>Prepare the student and family for the start of classes.</a:t>
            </a:r>
          </a:p>
        </p:txBody>
      </p:sp>
      <p:sp>
        <p:nvSpPr>
          <p:cNvPr id="4" name="Slide Number Placeholder 3">
            <a:extLst>
              <a:ext uri="{FF2B5EF4-FFF2-40B4-BE49-F238E27FC236}">
                <a16:creationId xmlns:a16="http://schemas.microsoft.com/office/drawing/2014/main" id="{6624C58E-8F05-45AE-983E-B233DB090EF7}"/>
              </a:ext>
            </a:extLst>
          </p:cNvPr>
          <p:cNvSpPr>
            <a:spLocks noGrp="1"/>
          </p:cNvSpPr>
          <p:nvPr>
            <p:ph type="sldNum" idx="12"/>
          </p:nvPr>
        </p:nvSpPr>
        <p:spPr/>
        <p:txBody>
          <a:bodyPr/>
          <a:lstStyle/>
          <a:p>
            <a:fld id="{00000000-1234-1234-1234-123412341234}" type="slidenum">
              <a:rPr lang="en" smtClean="0"/>
              <a:pPr/>
              <a:t>24</a:t>
            </a:fld>
            <a:endParaRPr lang="en" dirty="0"/>
          </a:p>
        </p:txBody>
      </p:sp>
    </p:spTree>
    <p:extLst>
      <p:ext uri="{BB962C8B-B14F-4D97-AF65-F5344CB8AC3E}">
        <p14:creationId xmlns:p14="http://schemas.microsoft.com/office/powerpoint/2010/main" val="2819211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E52DD17-4AAD-489F-9D55-E577B126CEA1}"/>
              </a:ext>
            </a:extLst>
          </p:cNvPr>
          <p:cNvSpPr>
            <a:spLocks noGrp="1"/>
          </p:cNvSpPr>
          <p:nvPr>
            <p:ph type="body" sz="quarter" idx="13"/>
          </p:nvPr>
        </p:nvSpPr>
        <p:spPr/>
        <p:txBody>
          <a:bodyPr/>
          <a:lstStyle/>
          <a:p>
            <a:r>
              <a:rPr lang="en-US" dirty="0"/>
              <a:t>Welcoming the Student</a:t>
            </a:r>
          </a:p>
        </p:txBody>
      </p:sp>
      <p:sp>
        <p:nvSpPr>
          <p:cNvPr id="3" name="Text Placeholder 2">
            <a:extLst>
              <a:ext uri="{FF2B5EF4-FFF2-40B4-BE49-F238E27FC236}">
                <a16:creationId xmlns:a16="http://schemas.microsoft.com/office/drawing/2014/main" id="{6137D6EB-331A-4EBC-AA13-127B85A9E8CD}"/>
              </a:ext>
            </a:extLst>
          </p:cNvPr>
          <p:cNvSpPr>
            <a:spLocks noGrp="1"/>
          </p:cNvSpPr>
          <p:nvPr>
            <p:ph type="body" sz="quarter" idx="14"/>
          </p:nvPr>
        </p:nvSpPr>
        <p:spPr/>
        <p:txBody>
          <a:bodyPr/>
          <a:lstStyle/>
          <a:p>
            <a:r>
              <a:rPr lang="en-US" dirty="0"/>
              <a:t>Remember body language importance is heightened. (Smile, don’t cross arms, speak in a calm, warm tone.) </a:t>
            </a:r>
          </a:p>
          <a:p>
            <a:r>
              <a:rPr lang="en-US" dirty="0"/>
              <a:t>Consider trying to find a staff member, volunteer, or student who speaks the student’s native language to help welcome them if possible. </a:t>
            </a:r>
          </a:p>
          <a:p>
            <a:endParaRPr lang="en-US" dirty="0"/>
          </a:p>
        </p:txBody>
      </p:sp>
      <p:sp>
        <p:nvSpPr>
          <p:cNvPr id="4" name="Slide Number Placeholder 3">
            <a:extLst>
              <a:ext uri="{FF2B5EF4-FFF2-40B4-BE49-F238E27FC236}">
                <a16:creationId xmlns:a16="http://schemas.microsoft.com/office/drawing/2014/main" id="{11588A90-DC71-404D-93AF-011C545367C3}"/>
              </a:ext>
            </a:extLst>
          </p:cNvPr>
          <p:cNvSpPr>
            <a:spLocks noGrp="1"/>
          </p:cNvSpPr>
          <p:nvPr>
            <p:ph type="sldNum" idx="12"/>
          </p:nvPr>
        </p:nvSpPr>
        <p:spPr/>
        <p:txBody>
          <a:bodyPr/>
          <a:lstStyle/>
          <a:p>
            <a:fld id="{00000000-1234-1234-1234-123412341234}" type="slidenum">
              <a:rPr lang="en" smtClean="0"/>
              <a:pPr/>
              <a:t>25</a:t>
            </a:fld>
            <a:endParaRPr lang="en" dirty="0"/>
          </a:p>
        </p:txBody>
      </p:sp>
    </p:spTree>
    <p:extLst>
      <p:ext uri="{BB962C8B-B14F-4D97-AF65-F5344CB8AC3E}">
        <p14:creationId xmlns:p14="http://schemas.microsoft.com/office/powerpoint/2010/main" val="3241466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E544FB-7E21-4FF2-B287-6165DC0D0C58}"/>
              </a:ext>
            </a:extLst>
          </p:cNvPr>
          <p:cNvSpPr>
            <a:spLocks noGrp="1"/>
          </p:cNvSpPr>
          <p:nvPr>
            <p:ph type="body" sz="quarter" idx="13"/>
          </p:nvPr>
        </p:nvSpPr>
        <p:spPr/>
        <p:txBody>
          <a:bodyPr/>
          <a:lstStyle/>
          <a:p>
            <a:r>
              <a:rPr lang="en-US" sz="2800" dirty="0"/>
              <a:t>Setting Up a Family Communication Strategy</a:t>
            </a:r>
          </a:p>
        </p:txBody>
      </p:sp>
      <p:sp>
        <p:nvSpPr>
          <p:cNvPr id="3" name="Text Placeholder 2">
            <a:extLst>
              <a:ext uri="{FF2B5EF4-FFF2-40B4-BE49-F238E27FC236}">
                <a16:creationId xmlns:a16="http://schemas.microsoft.com/office/drawing/2014/main" id="{2156F285-5D54-44F0-ABE4-EE6A4A706F05}"/>
              </a:ext>
            </a:extLst>
          </p:cNvPr>
          <p:cNvSpPr>
            <a:spLocks noGrp="1"/>
          </p:cNvSpPr>
          <p:nvPr>
            <p:ph type="body" sz="quarter" idx="14"/>
          </p:nvPr>
        </p:nvSpPr>
        <p:spPr/>
        <p:txBody>
          <a:bodyPr/>
          <a:lstStyle/>
          <a:p>
            <a:r>
              <a:rPr lang="en-US" dirty="0"/>
              <a:t>Establish preferred means of contact (phone, email, English speaking friend or relative). </a:t>
            </a:r>
          </a:p>
          <a:p>
            <a:r>
              <a:rPr lang="en-US" dirty="0"/>
              <a:t>Attempt to secure multiple English speaking contacts/layers of emergency contacts if possible. </a:t>
            </a:r>
          </a:p>
          <a:p>
            <a:pPr marL="0" indent="0">
              <a:buNone/>
            </a:pPr>
            <a:endParaRPr lang="en-US" dirty="0"/>
          </a:p>
        </p:txBody>
      </p:sp>
      <p:sp>
        <p:nvSpPr>
          <p:cNvPr id="4" name="Slide Number Placeholder 3">
            <a:extLst>
              <a:ext uri="{FF2B5EF4-FFF2-40B4-BE49-F238E27FC236}">
                <a16:creationId xmlns:a16="http://schemas.microsoft.com/office/drawing/2014/main" id="{A8D20164-7D29-40EA-A09D-FA3551EB4A60}"/>
              </a:ext>
            </a:extLst>
          </p:cNvPr>
          <p:cNvSpPr>
            <a:spLocks noGrp="1"/>
          </p:cNvSpPr>
          <p:nvPr>
            <p:ph type="sldNum" idx="12"/>
          </p:nvPr>
        </p:nvSpPr>
        <p:spPr/>
        <p:txBody>
          <a:bodyPr/>
          <a:lstStyle/>
          <a:p>
            <a:fld id="{00000000-1234-1234-1234-123412341234}" type="slidenum">
              <a:rPr lang="en" smtClean="0"/>
              <a:pPr/>
              <a:t>26</a:t>
            </a:fld>
            <a:endParaRPr lang="en" dirty="0"/>
          </a:p>
        </p:txBody>
      </p:sp>
    </p:spTree>
    <p:extLst>
      <p:ext uri="{BB962C8B-B14F-4D97-AF65-F5344CB8AC3E}">
        <p14:creationId xmlns:p14="http://schemas.microsoft.com/office/powerpoint/2010/main" val="3396517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0B9F7F-81F7-4462-83EC-B77AA0F43DD5}"/>
              </a:ext>
            </a:extLst>
          </p:cNvPr>
          <p:cNvSpPr>
            <a:spLocks noGrp="1"/>
          </p:cNvSpPr>
          <p:nvPr>
            <p:ph type="body" sz="quarter" idx="13"/>
          </p:nvPr>
        </p:nvSpPr>
        <p:spPr/>
        <p:txBody>
          <a:bodyPr/>
          <a:lstStyle/>
          <a:p>
            <a:r>
              <a:rPr lang="en-US" sz="2800" dirty="0"/>
              <a:t>Learn As Much as Possible About the Student</a:t>
            </a:r>
          </a:p>
        </p:txBody>
      </p:sp>
      <p:sp>
        <p:nvSpPr>
          <p:cNvPr id="3" name="Text Placeholder 2">
            <a:extLst>
              <a:ext uri="{FF2B5EF4-FFF2-40B4-BE49-F238E27FC236}">
                <a16:creationId xmlns:a16="http://schemas.microsoft.com/office/drawing/2014/main" id="{70BEE781-8DD1-4850-8C1D-012F8C204233}"/>
              </a:ext>
            </a:extLst>
          </p:cNvPr>
          <p:cNvSpPr>
            <a:spLocks noGrp="1"/>
          </p:cNvSpPr>
          <p:nvPr>
            <p:ph type="body" sz="quarter" idx="14"/>
          </p:nvPr>
        </p:nvSpPr>
        <p:spPr/>
        <p:txBody>
          <a:bodyPr/>
          <a:lstStyle/>
          <a:p>
            <a:r>
              <a:rPr lang="en-US" dirty="0"/>
              <a:t>Collect information about the family’s schooling, background, etc. (as possible). Have information available in the native language. </a:t>
            </a:r>
          </a:p>
          <a:p>
            <a:pPr marL="0" indent="0">
              <a:buNone/>
            </a:pPr>
            <a:endParaRPr lang="en-US" dirty="0"/>
          </a:p>
        </p:txBody>
      </p:sp>
      <p:sp>
        <p:nvSpPr>
          <p:cNvPr id="4" name="Slide Number Placeholder 3">
            <a:extLst>
              <a:ext uri="{FF2B5EF4-FFF2-40B4-BE49-F238E27FC236}">
                <a16:creationId xmlns:a16="http://schemas.microsoft.com/office/drawing/2014/main" id="{D0BFDA06-4E81-48AA-8E7D-74C0D7978264}"/>
              </a:ext>
            </a:extLst>
          </p:cNvPr>
          <p:cNvSpPr>
            <a:spLocks noGrp="1"/>
          </p:cNvSpPr>
          <p:nvPr>
            <p:ph type="sldNum" idx="12"/>
          </p:nvPr>
        </p:nvSpPr>
        <p:spPr/>
        <p:txBody>
          <a:bodyPr/>
          <a:lstStyle/>
          <a:p>
            <a:fld id="{00000000-1234-1234-1234-123412341234}" type="slidenum">
              <a:rPr lang="en" smtClean="0"/>
              <a:pPr/>
              <a:t>27</a:t>
            </a:fld>
            <a:endParaRPr lang="en" dirty="0"/>
          </a:p>
        </p:txBody>
      </p:sp>
    </p:spTree>
    <p:extLst>
      <p:ext uri="{BB962C8B-B14F-4D97-AF65-F5344CB8AC3E}">
        <p14:creationId xmlns:p14="http://schemas.microsoft.com/office/powerpoint/2010/main" val="38610191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083869-808B-4700-AB9D-A523BA961141}"/>
              </a:ext>
            </a:extLst>
          </p:cNvPr>
          <p:cNvSpPr>
            <a:spLocks noGrp="1"/>
          </p:cNvSpPr>
          <p:nvPr>
            <p:ph type="body" sz="quarter" idx="13"/>
          </p:nvPr>
        </p:nvSpPr>
        <p:spPr/>
        <p:txBody>
          <a:bodyPr/>
          <a:lstStyle/>
          <a:p>
            <a:r>
              <a:rPr lang="en-US" dirty="0"/>
              <a:t>Prepare the Student for the Start of Class</a:t>
            </a:r>
          </a:p>
        </p:txBody>
      </p:sp>
      <p:sp>
        <p:nvSpPr>
          <p:cNvPr id="3" name="Text Placeholder 2">
            <a:extLst>
              <a:ext uri="{FF2B5EF4-FFF2-40B4-BE49-F238E27FC236}">
                <a16:creationId xmlns:a16="http://schemas.microsoft.com/office/drawing/2014/main" id="{1C43FFA3-4137-4425-86CD-EAA0BA261195}"/>
              </a:ext>
            </a:extLst>
          </p:cNvPr>
          <p:cNvSpPr>
            <a:spLocks noGrp="1"/>
          </p:cNvSpPr>
          <p:nvPr>
            <p:ph type="body" sz="quarter" idx="14"/>
          </p:nvPr>
        </p:nvSpPr>
        <p:spPr/>
        <p:txBody>
          <a:bodyPr/>
          <a:lstStyle/>
          <a:p>
            <a:r>
              <a:rPr lang="en-US" dirty="0"/>
              <a:t>Make sure the family understands transportation information.</a:t>
            </a:r>
          </a:p>
          <a:p>
            <a:r>
              <a:rPr lang="en-US" dirty="0"/>
              <a:t>Provide lunch account information and directions. </a:t>
            </a:r>
          </a:p>
          <a:p>
            <a:r>
              <a:rPr lang="en-US" dirty="0"/>
              <a:t>Make sure the student is able to secure needed supplies. </a:t>
            </a:r>
          </a:p>
          <a:p>
            <a:r>
              <a:rPr lang="en-US" dirty="0"/>
              <a:t>Inform the student/family where to meet the next day for the start of school. </a:t>
            </a:r>
          </a:p>
        </p:txBody>
      </p:sp>
      <p:sp>
        <p:nvSpPr>
          <p:cNvPr id="4" name="Slide Number Placeholder 3">
            <a:extLst>
              <a:ext uri="{FF2B5EF4-FFF2-40B4-BE49-F238E27FC236}">
                <a16:creationId xmlns:a16="http://schemas.microsoft.com/office/drawing/2014/main" id="{6F1F07C3-4414-45EB-99F8-F11A02F2AD7F}"/>
              </a:ext>
            </a:extLst>
          </p:cNvPr>
          <p:cNvSpPr>
            <a:spLocks noGrp="1"/>
          </p:cNvSpPr>
          <p:nvPr>
            <p:ph type="sldNum" idx="12"/>
          </p:nvPr>
        </p:nvSpPr>
        <p:spPr/>
        <p:txBody>
          <a:bodyPr/>
          <a:lstStyle/>
          <a:p>
            <a:fld id="{00000000-1234-1234-1234-123412341234}" type="slidenum">
              <a:rPr lang="en" smtClean="0"/>
              <a:pPr/>
              <a:t>28</a:t>
            </a:fld>
            <a:endParaRPr lang="en" dirty="0"/>
          </a:p>
        </p:txBody>
      </p:sp>
    </p:spTree>
    <p:extLst>
      <p:ext uri="{BB962C8B-B14F-4D97-AF65-F5344CB8AC3E}">
        <p14:creationId xmlns:p14="http://schemas.microsoft.com/office/powerpoint/2010/main" val="19308198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49378B-2267-4757-BCEF-9CDA9E87EDF5}"/>
              </a:ext>
            </a:extLst>
          </p:cNvPr>
          <p:cNvSpPr>
            <a:spLocks noGrp="1"/>
          </p:cNvSpPr>
          <p:nvPr>
            <p:ph type="body" sz="quarter" idx="13"/>
          </p:nvPr>
        </p:nvSpPr>
        <p:spPr/>
        <p:txBody>
          <a:bodyPr/>
          <a:lstStyle/>
          <a:p>
            <a:r>
              <a:rPr lang="en-US" dirty="0"/>
              <a:t>First Day of School Goals</a:t>
            </a:r>
          </a:p>
        </p:txBody>
      </p:sp>
      <p:sp>
        <p:nvSpPr>
          <p:cNvPr id="3" name="Text Placeholder 2">
            <a:extLst>
              <a:ext uri="{FF2B5EF4-FFF2-40B4-BE49-F238E27FC236}">
                <a16:creationId xmlns:a16="http://schemas.microsoft.com/office/drawing/2014/main" id="{63035BA2-37AB-4B62-AE19-F3A6D3538DCC}"/>
              </a:ext>
            </a:extLst>
          </p:cNvPr>
          <p:cNvSpPr>
            <a:spLocks noGrp="1"/>
          </p:cNvSpPr>
          <p:nvPr>
            <p:ph type="body" sz="quarter" idx="14"/>
          </p:nvPr>
        </p:nvSpPr>
        <p:spPr/>
        <p:txBody>
          <a:bodyPr/>
          <a:lstStyle/>
          <a:p>
            <a:pPr marL="0" indent="0">
              <a:buNone/>
            </a:pPr>
            <a:r>
              <a:rPr lang="en-US" dirty="0"/>
              <a:t>Introduce student to:</a:t>
            </a:r>
          </a:p>
          <a:p>
            <a:pPr marL="285750" lvl="1" indent="-285750">
              <a:buFont typeface="Arial" panose="020B0604020202020204" pitchFamily="34" charset="0"/>
              <a:buChar char="•"/>
            </a:pPr>
            <a:r>
              <a:rPr lang="en-US" sz="2000" dirty="0"/>
              <a:t> </a:t>
            </a:r>
            <a:r>
              <a:rPr lang="en-US" sz="2400" dirty="0"/>
              <a:t>building</a:t>
            </a:r>
          </a:p>
          <a:p>
            <a:pPr>
              <a:buFont typeface="Arial" panose="020B0604020202020204" pitchFamily="34" charset="0"/>
              <a:buChar char="•"/>
            </a:pPr>
            <a:r>
              <a:rPr lang="en-US" dirty="0"/>
              <a:t>key adult helpers</a:t>
            </a:r>
          </a:p>
          <a:p>
            <a:pPr>
              <a:buFont typeface="Arial" panose="020B0604020202020204" pitchFamily="34" charset="0"/>
              <a:buChar char="•"/>
            </a:pPr>
            <a:r>
              <a:rPr lang="en-US" dirty="0"/>
              <a:t>classroom</a:t>
            </a:r>
          </a:p>
          <a:p>
            <a:pPr>
              <a:buFont typeface="Arial" panose="020B0604020202020204" pitchFamily="34" charset="0"/>
              <a:buChar char="•"/>
            </a:pPr>
            <a:r>
              <a:rPr lang="en-US" dirty="0"/>
              <a:t>classroom procedures</a:t>
            </a:r>
          </a:p>
          <a:p>
            <a:endParaRPr lang="en-US" dirty="0"/>
          </a:p>
        </p:txBody>
      </p:sp>
      <p:sp>
        <p:nvSpPr>
          <p:cNvPr id="4" name="Slide Number Placeholder 3">
            <a:extLst>
              <a:ext uri="{FF2B5EF4-FFF2-40B4-BE49-F238E27FC236}">
                <a16:creationId xmlns:a16="http://schemas.microsoft.com/office/drawing/2014/main" id="{B0B74CD8-72C7-425B-B707-E473FA36CF1F}"/>
              </a:ext>
            </a:extLst>
          </p:cNvPr>
          <p:cNvSpPr>
            <a:spLocks noGrp="1"/>
          </p:cNvSpPr>
          <p:nvPr>
            <p:ph type="sldNum" idx="12"/>
          </p:nvPr>
        </p:nvSpPr>
        <p:spPr/>
        <p:txBody>
          <a:bodyPr/>
          <a:lstStyle/>
          <a:p>
            <a:fld id="{00000000-1234-1234-1234-123412341234}" type="slidenum">
              <a:rPr lang="en" smtClean="0"/>
              <a:pPr/>
              <a:t>29</a:t>
            </a:fld>
            <a:endParaRPr lang="en" dirty="0"/>
          </a:p>
        </p:txBody>
      </p:sp>
    </p:spTree>
    <p:extLst>
      <p:ext uri="{BB962C8B-B14F-4D97-AF65-F5344CB8AC3E}">
        <p14:creationId xmlns:p14="http://schemas.microsoft.com/office/powerpoint/2010/main" val="4076836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311700" y="42041"/>
            <a:ext cx="8255250" cy="439933"/>
          </a:xfrm>
        </p:spPr>
        <p:txBody>
          <a:bodyPr/>
          <a:lstStyle/>
          <a:p>
            <a:r>
              <a:rPr lang="en-US" sz="2400" dirty="0"/>
              <a:t>State Board of Education Goals  </a:t>
            </a:r>
            <a:r>
              <a:rPr lang="en-US" sz="1200" dirty="0"/>
              <a:t>FIVE-YEAR STRATEGIC PLAN FOR 2016-2020</a:t>
            </a:r>
          </a:p>
        </p:txBody>
      </p:sp>
      <p:sp>
        <p:nvSpPr>
          <p:cNvPr id="4" name="Slide Number Placeholder 3"/>
          <p:cNvSpPr>
            <a:spLocks noGrp="1"/>
          </p:cNvSpPr>
          <p:nvPr>
            <p:ph type="sldNum" idx="12"/>
          </p:nvPr>
        </p:nvSpPr>
        <p:spPr>
          <a:xfrm>
            <a:off x="8481083" y="4899418"/>
            <a:ext cx="548700" cy="233671"/>
          </a:xfrm>
        </p:spPr>
        <p:txBody>
          <a:bodyPr/>
          <a:lstStyle/>
          <a:p>
            <a:fld id="{00000000-1234-1234-1234-123412341234}" type="slidenum">
              <a:rPr lang="en" smtClean="0"/>
              <a:pPr/>
              <a:t>3</a:t>
            </a:fld>
            <a:endParaRPr lang="en" dirty="0"/>
          </a:p>
        </p:txBody>
      </p:sp>
      <p:sp>
        <p:nvSpPr>
          <p:cNvPr id="7" name="Text Placeholder 6"/>
          <p:cNvSpPr>
            <a:spLocks noGrp="1"/>
          </p:cNvSpPr>
          <p:nvPr>
            <p:ph type="body" sz="quarter" idx="14"/>
          </p:nvPr>
        </p:nvSpPr>
        <p:spPr>
          <a:xfrm>
            <a:off x="1019504" y="1008993"/>
            <a:ext cx="7461580" cy="3361396"/>
          </a:xfrm>
        </p:spPr>
        <p:txBody>
          <a:bodyPr/>
          <a:lstStyle/>
          <a:p>
            <a:pPr marL="457200" lvl="0">
              <a:spcBef>
                <a:spcPts val="500"/>
              </a:spcBef>
              <a:spcAft>
                <a:spcPts val="600"/>
              </a:spcAft>
              <a:buFont typeface="+mj-lt"/>
              <a:buAutoNum type="arabicPeriod"/>
            </a:pPr>
            <a:r>
              <a:rPr lang="en" sz="1800" dirty="0">
                <a:ea typeface="Open Sans"/>
                <a:cs typeface="Open Sans"/>
                <a:sym typeface="Open Sans"/>
              </a:rPr>
              <a:t>All Students Proficient and Showing Growth in All Assessed Areas</a:t>
            </a:r>
          </a:p>
          <a:p>
            <a:pPr marL="457200" lvl="0">
              <a:spcBef>
                <a:spcPts val="500"/>
              </a:spcBef>
              <a:spcAft>
                <a:spcPts val="600"/>
              </a:spcAft>
              <a:buFont typeface="+mj-lt"/>
              <a:buAutoNum type="arabicPeriod"/>
            </a:pPr>
            <a:r>
              <a:rPr lang="en" sz="1800" dirty="0">
                <a:ea typeface="Open Sans"/>
                <a:cs typeface="Open Sans"/>
                <a:sym typeface="Open Sans"/>
              </a:rPr>
              <a:t>Every Student Graduates from High School and is Ready for College and Career</a:t>
            </a:r>
          </a:p>
          <a:p>
            <a:pPr marL="457200" lvl="0">
              <a:spcBef>
                <a:spcPts val="500"/>
              </a:spcBef>
              <a:spcAft>
                <a:spcPts val="600"/>
              </a:spcAft>
              <a:buFont typeface="+mj-lt"/>
              <a:buAutoNum type="arabicPeriod"/>
            </a:pPr>
            <a:r>
              <a:rPr lang="en" sz="1800" dirty="0">
                <a:ea typeface="Open Sans"/>
                <a:cs typeface="Open Sans"/>
                <a:sym typeface="Open Sans"/>
              </a:rPr>
              <a:t>Every Child Has Access to a High-Quality Early Childhood Program</a:t>
            </a:r>
          </a:p>
          <a:p>
            <a:pPr marL="457200" lvl="0">
              <a:spcBef>
                <a:spcPts val="500"/>
              </a:spcBef>
              <a:spcAft>
                <a:spcPts val="600"/>
              </a:spcAft>
              <a:buFont typeface="+mj-lt"/>
              <a:buAutoNum type="arabicPeriod"/>
            </a:pPr>
            <a:r>
              <a:rPr lang="en" sz="1800" dirty="0">
                <a:ea typeface="Open Sans"/>
                <a:cs typeface="Open Sans"/>
                <a:sym typeface="Open Sans"/>
              </a:rPr>
              <a:t>Every School Has Effective Teachers and Leaders</a:t>
            </a:r>
          </a:p>
          <a:p>
            <a:pPr marL="457200" lvl="0">
              <a:spcBef>
                <a:spcPts val="500"/>
              </a:spcBef>
              <a:spcAft>
                <a:spcPts val="600"/>
              </a:spcAft>
              <a:buFont typeface="+mj-lt"/>
              <a:buAutoNum type="arabicPeriod"/>
            </a:pPr>
            <a:r>
              <a:rPr lang="en" sz="1800" dirty="0">
                <a:ea typeface="Open Sans"/>
                <a:cs typeface="Open Sans"/>
                <a:sym typeface="Open Sans"/>
              </a:rPr>
              <a:t>Every Community Effectively Uses a World-Class Data System to Improve Student Outcomes</a:t>
            </a:r>
            <a:endParaRPr lang="en-US" sz="1800" dirty="0">
              <a:ea typeface="Open Sans"/>
              <a:cs typeface="Open Sans"/>
              <a:sym typeface="Open Sans"/>
            </a:endParaRPr>
          </a:p>
          <a:p>
            <a:pPr marL="457200">
              <a:spcBef>
                <a:spcPts val="500"/>
              </a:spcBef>
              <a:spcAft>
                <a:spcPts val="600"/>
              </a:spcAft>
              <a:buFont typeface="+mj-lt"/>
              <a:buAutoNum type="arabicPeriod"/>
            </a:pPr>
            <a:r>
              <a:rPr lang="en-US" sz="1800" dirty="0"/>
              <a:t>Every School and District is Rated “C” or Higher </a:t>
            </a:r>
          </a:p>
          <a:p>
            <a:pPr>
              <a:tabLst/>
            </a:pPr>
            <a:endParaRPr lang="en-US" dirty="0"/>
          </a:p>
        </p:txBody>
      </p:sp>
    </p:spTree>
    <p:extLst>
      <p:ext uri="{BB962C8B-B14F-4D97-AF65-F5344CB8AC3E}">
        <p14:creationId xmlns:p14="http://schemas.microsoft.com/office/powerpoint/2010/main" val="6841584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73DDAC-E912-49F2-8F20-ED4C801BE891}"/>
              </a:ext>
            </a:extLst>
          </p:cNvPr>
          <p:cNvSpPr>
            <a:spLocks noGrp="1"/>
          </p:cNvSpPr>
          <p:nvPr>
            <p:ph type="body" sz="quarter" idx="13"/>
          </p:nvPr>
        </p:nvSpPr>
        <p:spPr/>
        <p:txBody>
          <a:bodyPr/>
          <a:lstStyle/>
          <a:p>
            <a:r>
              <a:rPr lang="en-US" dirty="0"/>
              <a:t>Second Day at School</a:t>
            </a:r>
          </a:p>
        </p:txBody>
      </p:sp>
      <p:sp>
        <p:nvSpPr>
          <p:cNvPr id="3" name="Text Placeholder 2">
            <a:extLst>
              <a:ext uri="{FF2B5EF4-FFF2-40B4-BE49-F238E27FC236}">
                <a16:creationId xmlns:a16="http://schemas.microsoft.com/office/drawing/2014/main" id="{92BACC42-888E-442A-B3B9-83996840E445}"/>
              </a:ext>
            </a:extLst>
          </p:cNvPr>
          <p:cNvSpPr>
            <a:spLocks noGrp="1"/>
          </p:cNvSpPr>
          <p:nvPr>
            <p:ph type="body" sz="quarter" idx="14"/>
          </p:nvPr>
        </p:nvSpPr>
        <p:spPr/>
        <p:txBody>
          <a:bodyPr/>
          <a:lstStyle/>
          <a:p>
            <a:pPr marL="0" indent="0">
              <a:buNone/>
            </a:pPr>
            <a:r>
              <a:rPr lang="en-US" dirty="0"/>
              <a:t>Continue goals from first day of school, adding additional school building locations, adult helpers, and school and classroom procedures.</a:t>
            </a:r>
          </a:p>
        </p:txBody>
      </p:sp>
      <p:sp>
        <p:nvSpPr>
          <p:cNvPr id="4" name="Slide Number Placeholder 3">
            <a:extLst>
              <a:ext uri="{FF2B5EF4-FFF2-40B4-BE49-F238E27FC236}">
                <a16:creationId xmlns:a16="http://schemas.microsoft.com/office/drawing/2014/main" id="{F80FE152-3F0C-47A2-8AFA-984E01D29046}"/>
              </a:ext>
            </a:extLst>
          </p:cNvPr>
          <p:cNvSpPr>
            <a:spLocks noGrp="1"/>
          </p:cNvSpPr>
          <p:nvPr>
            <p:ph type="sldNum" idx="12"/>
          </p:nvPr>
        </p:nvSpPr>
        <p:spPr/>
        <p:txBody>
          <a:bodyPr/>
          <a:lstStyle/>
          <a:p>
            <a:fld id="{00000000-1234-1234-1234-123412341234}" type="slidenum">
              <a:rPr lang="en" smtClean="0"/>
              <a:pPr/>
              <a:t>30</a:t>
            </a:fld>
            <a:endParaRPr lang="en" dirty="0"/>
          </a:p>
        </p:txBody>
      </p:sp>
    </p:spTree>
    <p:extLst>
      <p:ext uri="{BB962C8B-B14F-4D97-AF65-F5344CB8AC3E}">
        <p14:creationId xmlns:p14="http://schemas.microsoft.com/office/powerpoint/2010/main" val="1107344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3AB4D53-B210-4EA6-A3BC-DA61C7397760}"/>
              </a:ext>
            </a:extLst>
          </p:cNvPr>
          <p:cNvSpPr>
            <a:spLocks noGrp="1"/>
          </p:cNvSpPr>
          <p:nvPr>
            <p:ph type="body" sz="quarter" idx="13"/>
          </p:nvPr>
        </p:nvSpPr>
        <p:spPr/>
        <p:txBody>
          <a:bodyPr/>
          <a:lstStyle/>
          <a:p>
            <a:r>
              <a:rPr lang="en-US" dirty="0"/>
              <a:t>Goals for Days 3-5</a:t>
            </a:r>
          </a:p>
        </p:txBody>
      </p:sp>
      <p:sp>
        <p:nvSpPr>
          <p:cNvPr id="3" name="Text Placeholder 2">
            <a:extLst>
              <a:ext uri="{FF2B5EF4-FFF2-40B4-BE49-F238E27FC236}">
                <a16:creationId xmlns:a16="http://schemas.microsoft.com/office/drawing/2014/main" id="{F08E4D51-768E-4539-BF25-E585D6B6F648}"/>
              </a:ext>
            </a:extLst>
          </p:cNvPr>
          <p:cNvSpPr>
            <a:spLocks noGrp="1"/>
          </p:cNvSpPr>
          <p:nvPr>
            <p:ph type="body" sz="quarter" idx="14"/>
          </p:nvPr>
        </p:nvSpPr>
        <p:spPr/>
        <p:txBody>
          <a:bodyPr/>
          <a:lstStyle/>
          <a:p>
            <a:r>
              <a:rPr lang="en-US" dirty="0"/>
              <a:t>Orient student to expectations.</a:t>
            </a:r>
          </a:p>
          <a:p>
            <a:r>
              <a:rPr lang="en-US" dirty="0"/>
              <a:t>Orient student to classroom and school procedures.</a:t>
            </a:r>
          </a:p>
          <a:p>
            <a:r>
              <a:rPr lang="en-US" dirty="0"/>
              <a:t>Explicit instruction of procedures.</a:t>
            </a:r>
          </a:p>
        </p:txBody>
      </p:sp>
      <p:sp>
        <p:nvSpPr>
          <p:cNvPr id="4" name="Slide Number Placeholder 3">
            <a:extLst>
              <a:ext uri="{FF2B5EF4-FFF2-40B4-BE49-F238E27FC236}">
                <a16:creationId xmlns:a16="http://schemas.microsoft.com/office/drawing/2014/main" id="{518B6486-069C-4990-B37D-72F031CB11C1}"/>
              </a:ext>
            </a:extLst>
          </p:cNvPr>
          <p:cNvSpPr>
            <a:spLocks noGrp="1"/>
          </p:cNvSpPr>
          <p:nvPr>
            <p:ph type="sldNum" idx="12"/>
          </p:nvPr>
        </p:nvSpPr>
        <p:spPr/>
        <p:txBody>
          <a:bodyPr/>
          <a:lstStyle/>
          <a:p>
            <a:fld id="{00000000-1234-1234-1234-123412341234}" type="slidenum">
              <a:rPr lang="en" smtClean="0"/>
              <a:pPr/>
              <a:t>31</a:t>
            </a:fld>
            <a:endParaRPr lang="en" dirty="0"/>
          </a:p>
        </p:txBody>
      </p:sp>
    </p:spTree>
    <p:extLst>
      <p:ext uri="{BB962C8B-B14F-4D97-AF65-F5344CB8AC3E}">
        <p14:creationId xmlns:p14="http://schemas.microsoft.com/office/powerpoint/2010/main" val="2757931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DF50BFB-22CB-423D-B80E-D7F74701FFE1}"/>
              </a:ext>
            </a:extLst>
          </p:cNvPr>
          <p:cNvSpPr>
            <a:spLocks noGrp="1"/>
          </p:cNvSpPr>
          <p:nvPr>
            <p:ph type="body" sz="quarter" idx="13"/>
          </p:nvPr>
        </p:nvSpPr>
        <p:spPr/>
        <p:txBody>
          <a:bodyPr/>
          <a:lstStyle/>
          <a:p>
            <a:r>
              <a:rPr lang="en-US" dirty="0"/>
              <a:t>Teaching Expectations</a:t>
            </a:r>
          </a:p>
        </p:txBody>
      </p:sp>
      <p:sp>
        <p:nvSpPr>
          <p:cNvPr id="3" name="Text Placeholder 2">
            <a:extLst>
              <a:ext uri="{FF2B5EF4-FFF2-40B4-BE49-F238E27FC236}">
                <a16:creationId xmlns:a16="http://schemas.microsoft.com/office/drawing/2014/main" id="{14A13887-EBCE-49F0-B47D-28152904DCA1}"/>
              </a:ext>
            </a:extLst>
          </p:cNvPr>
          <p:cNvSpPr>
            <a:spLocks noGrp="1"/>
          </p:cNvSpPr>
          <p:nvPr>
            <p:ph type="body" sz="quarter" idx="14"/>
          </p:nvPr>
        </p:nvSpPr>
        <p:spPr/>
        <p:txBody>
          <a:bodyPr/>
          <a:lstStyle/>
          <a:p>
            <a:r>
              <a:rPr lang="en-US" dirty="0"/>
              <a:t>Teacher/peers explicitly teach procedures using the student procedure chart as needed.</a:t>
            </a:r>
          </a:p>
          <a:p>
            <a:r>
              <a:rPr lang="en-US" dirty="0"/>
              <a:t>Model and allow student to practice procedures as introduced.</a:t>
            </a:r>
          </a:p>
          <a:p>
            <a:r>
              <a:rPr lang="en-US" dirty="0"/>
              <a:t>Add 2-4 procedures per day. </a:t>
            </a:r>
          </a:p>
          <a:p>
            <a:endParaRPr lang="en-US" dirty="0"/>
          </a:p>
        </p:txBody>
      </p:sp>
      <p:sp>
        <p:nvSpPr>
          <p:cNvPr id="4" name="Slide Number Placeholder 3">
            <a:extLst>
              <a:ext uri="{FF2B5EF4-FFF2-40B4-BE49-F238E27FC236}">
                <a16:creationId xmlns:a16="http://schemas.microsoft.com/office/drawing/2014/main" id="{425F9776-F637-4E68-BF26-36986BD71A1B}"/>
              </a:ext>
            </a:extLst>
          </p:cNvPr>
          <p:cNvSpPr>
            <a:spLocks noGrp="1"/>
          </p:cNvSpPr>
          <p:nvPr>
            <p:ph type="sldNum" idx="12"/>
          </p:nvPr>
        </p:nvSpPr>
        <p:spPr/>
        <p:txBody>
          <a:bodyPr/>
          <a:lstStyle/>
          <a:p>
            <a:fld id="{00000000-1234-1234-1234-123412341234}" type="slidenum">
              <a:rPr lang="en" smtClean="0"/>
              <a:pPr/>
              <a:t>32</a:t>
            </a:fld>
            <a:endParaRPr lang="en" dirty="0"/>
          </a:p>
        </p:txBody>
      </p:sp>
    </p:spTree>
    <p:extLst>
      <p:ext uri="{BB962C8B-B14F-4D97-AF65-F5344CB8AC3E}">
        <p14:creationId xmlns:p14="http://schemas.microsoft.com/office/powerpoint/2010/main" val="25897066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B3B6297-A01C-4FF9-B098-734646E88991}"/>
              </a:ext>
            </a:extLst>
          </p:cNvPr>
          <p:cNvSpPr>
            <a:spLocks noGrp="1"/>
          </p:cNvSpPr>
          <p:nvPr>
            <p:ph type="body" sz="quarter" idx="13"/>
          </p:nvPr>
        </p:nvSpPr>
        <p:spPr>
          <a:xfrm>
            <a:off x="0" y="1701800"/>
            <a:ext cx="6329916" cy="855663"/>
          </a:xfrm>
        </p:spPr>
        <p:txBody>
          <a:bodyPr/>
          <a:lstStyle/>
          <a:p>
            <a:r>
              <a:rPr lang="en-US" dirty="0"/>
              <a:t>Instructional Tips</a:t>
            </a:r>
          </a:p>
        </p:txBody>
      </p:sp>
      <p:sp>
        <p:nvSpPr>
          <p:cNvPr id="5" name="Slide Number Placeholder 4">
            <a:extLst>
              <a:ext uri="{FF2B5EF4-FFF2-40B4-BE49-F238E27FC236}">
                <a16:creationId xmlns:a16="http://schemas.microsoft.com/office/drawing/2014/main" id="{CE003EB8-0FA0-44F3-AF08-A681C699D933}"/>
              </a:ext>
            </a:extLst>
          </p:cNvPr>
          <p:cNvSpPr>
            <a:spLocks noGrp="1"/>
          </p:cNvSpPr>
          <p:nvPr>
            <p:ph type="sldNum" idx="12"/>
          </p:nvPr>
        </p:nvSpPr>
        <p:spPr/>
        <p:txBody>
          <a:bodyPr/>
          <a:lstStyle/>
          <a:p>
            <a:fld id="{00000000-1234-1234-1234-123412341234}" type="slidenum">
              <a:rPr lang="en" smtClean="0"/>
              <a:pPr/>
              <a:t>33</a:t>
            </a:fld>
            <a:endParaRPr lang="en" dirty="0"/>
          </a:p>
        </p:txBody>
      </p:sp>
    </p:spTree>
    <p:extLst>
      <p:ext uri="{BB962C8B-B14F-4D97-AF65-F5344CB8AC3E}">
        <p14:creationId xmlns:p14="http://schemas.microsoft.com/office/powerpoint/2010/main" val="4350611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82D7412-B151-4D23-AB42-2DCAE9019898}"/>
              </a:ext>
            </a:extLst>
          </p:cNvPr>
          <p:cNvSpPr>
            <a:spLocks noGrp="1"/>
          </p:cNvSpPr>
          <p:nvPr>
            <p:ph type="body" sz="quarter" idx="13"/>
          </p:nvPr>
        </p:nvSpPr>
        <p:spPr/>
        <p:txBody>
          <a:bodyPr/>
          <a:lstStyle/>
          <a:p>
            <a:r>
              <a:rPr lang="en-US" dirty="0"/>
              <a:t>Instructional Tips for the First Days</a:t>
            </a:r>
          </a:p>
        </p:txBody>
      </p:sp>
      <p:sp>
        <p:nvSpPr>
          <p:cNvPr id="5" name="Text Placeholder 4">
            <a:extLst>
              <a:ext uri="{FF2B5EF4-FFF2-40B4-BE49-F238E27FC236}">
                <a16:creationId xmlns:a16="http://schemas.microsoft.com/office/drawing/2014/main" id="{97323D5B-0C1E-44C9-9FE5-D08DC26F5C1D}"/>
              </a:ext>
            </a:extLst>
          </p:cNvPr>
          <p:cNvSpPr>
            <a:spLocks noGrp="1"/>
          </p:cNvSpPr>
          <p:nvPr>
            <p:ph type="body" sz="quarter" idx="14"/>
          </p:nvPr>
        </p:nvSpPr>
        <p:spPr/>
        <p:txBody>
          <a:bodyPr/>
          <a:lstStyle/>
          <a:p>
            <a:r>
              <a:rPr lang="en-US" dirty="0"/>
              <a:t>The focus of the first few days is to build a relationship and help the student to feel safe taking language risks in the classroom. </a:t>
            </a:r>
          </a:p>
          <a:p>
            <a:r>
              <a:rPr lang="en-US" dirty="0"/>
              <a:t>Understand that the child may be in a “silent phase,” where they say one or two words or nothing at all. Continue to speak to the child and be supportive of efforts.</a:t>
            </a:r>
          </a:p>
        </p:txBody>
      </p:sp>
      <p:sp>
        <p:nvSpPr>
          <p:cNvPr id="3" name="Slide Number Placeholder 2">
            <a:extLst>
              <a:ext uri="{FF2B5EF4-FFF2-40B4-BE49-F238E27FC236}">
                <a16:creationId xmlns:a16="http://schemas.microsoft.com/office/drawing/2014/main" id="{592E73FD-6186-4891-9FF2-60E209C7E1C3}"/>
              </a:ext>
            </a:extLst>
          </p:cNvPr>
          <p:cNvSpPr>
            <a:spLocks noGrp="1"/>
          </p:cNvSpPr>
          <p:nvPr>
            <p:ph type="sldNum" idx="12"/>
          </p:nvPr>
        </p:nvSpPr>
        <p:spPr/>
        <p:txBody>
          <a:bodyPr/>
          <a:lstStyle/>
          <a:p>
            <a:fld id="{00000000-1234-1234-1234-123412341234}" type="slidenum">
              <a:rPr lang="en" smtClean="0"/>
              <a:pPr/>
              <a:t>34</a:t>
            </a:fld>
            <a:endParaRPr lang="en" dirty="0"/>
          </a:p>
        </p:txBody>
      </p:sp>
    </p:spTree>
    <p:extLst>
      <p:ext uri="{BB962C8B-B14F-4D97-AF65-F5344CB8AC3E}">
        <p14:creationId xmlns:p14="http://schemas.microsoft.com/office/powerpoint/2010/main" val="8563299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0F2A6BD-4253-40E0-B07F-B7A0E2FEBA80}"/>
              </a:ext>
            </a:extLst>
          </p:cNvPr>
          <p:cNvSpPr>
            <a:spLocks noGrp="1"/>
          </p:cNvSpPr>
          <p:nvPr>
            <p:ph type="body" sz="quarter" idx="13"/>
          </p:nvPr>
        </p:nvSpPr>
        <p:spPr/>
        <p:txBody>
          <a:bodyPr/>
          <a:lstStyle/>
          <a:p>
            <a:r>
              <a:rPr lang="en-US" dirty="0"/>
              <a:t>Instructional Tips (cont’d) </a:t>
            </a:r>
          </a:p>
        </p:txBody>
      </p:sp>
      <p:sp>
        <p:nvSpPr>
          <p:cNvPr id="3" name="Text Placeholder 2">
            <a:extLst>
              <a:ext uri="{FF2B5EF4-FFF2-40B4-BE49-F238E27FC236}">
                <a16:creationId xmlns:a16="http://schemas.microsoft.com/office/drawing/2014/main" id="{082C815E-58A3-4162-B3E9-174101ABE54C}"/>
              </a:ext>
            </a:extLst>
          </p:cNvPr>
          <p:cNvSpPr>
            <a:spLocks noGrp="1"/>
          </p:cNvSpPr>
          <p:nvPr>
            <p:ph type="body" sz="quarter" idx="14"/>
          </p:nvPr>
        </p:nvSpPr>
        <p:spPr/>
        <p:txBody>
          <a:bodyPr/>
          <a:lstStyle/>
          <a:p>
            <a:r>
              <a:rPr lang="en-US" dirty="0"/>
              <a:t>Celebrate small successes, including mastery of classroom or school procedures.</a:t>
            </a:r>
          </a:p>
          <a:p>
            <a:r>
              <a:rPr lang="en-US" dirty="0"/>
              <a:t>Use transition times to teach social language like greetings, how to request supplies, etc. </a:t>
            </a:r>
          </a:p>
          <a:p>
            <a:r>
              <a:rPr lang="en-US" dirty="0"/>
              <a:t>As quickly as possible, begin introducing the student to key academic vocabulary. </a:t>
            </a:r>
          </a:p>
        </p:txBody>
      </p:sp>
      <p:sp>
        <p:nvSpPr>
          <p:cNvPr id="4" name="Slide Number Placeholder 3">
            <a:extLst>
              <a:ext uri="{FF2B5EF4-FFF2-40B4-BE49-F238E27FC236}">
                <a16:creationId xmlns:a16="http://schemas.microsoft.com/office/drawing/2014/main" id="{3917D552-C3D7-4F30-BCA3-4165DF82909E}"/>
              </a:ext>
            </a:extLst>
          </p:cNvPr>
          <p:cNvSpPr>
            <a:spLocks noGrp="1"/>
          </p:cNvSpPr>
          <p:nvPr>
            <p:ph type="sldNum" idx="12"/>
          </p:nvPr>
        </p:nvSpPr>
        <p:spPr/>
        <p:txBody>
          <a:bodyPr/>
          <a:lstStyle/>
          <a:p>
            <a:fld id="{00000000-1234-1234-1234-123412341234}" type="slidenum">
              <a:rPr lang="en" smtClean="0"/>
              <a:pPr/>
              <a:t>35</a:t>
            </a:fld>
            <a:endParaRPr lang="en" dirty="0"/>
          </a:p>
        </p:txBody>
      </p:sp>
    </p:spTree>
    <p:extLst>
      <p:ext uri="{BB962C8B-B14F-4D97-AF65-F5344CB8AC3E}">
        <p14:creationId xmlns:p14="http://schemas.microsoft.com/office/powerpoint/2010/main" val="11427406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787C30-B412-49F0-9AA6-01945DD4DAF8}"/>
              </a:ext>
            </a:extLst>
          </p:cNvPr>
          <p:cNvSpPr>
            <a:spLocks noGrp="1"/>
          </p:cNvSpPr>
          <p:nvPr>
            <p:ph type="body" sz="quarter" idx="13"/>
          </p:nvPr>
        </p:nvSpPr>
        <p:spPr/>
        <p:txBody>
          <a:bodyPr/>
          <a:lstStyle/>
          <a:p>
            <a:r>
              <a:rPr lang="en-US" dirty="0"/>
              <a:t>Additional Resources</a:t>
            </a:r>
          </a:p>
        </p:txBody>
      </p:sp>
      <p:sp>
        <p:nvSpPr>
          <p:cNvPr id="3" name="Text Placeholder 2">
            <a:extLst>
              <a:ext uri="{FF2B5EF4-FFF2-40B4-BE49-F238E27FC236}">
                <a16:creationId xmlns:a16="http://schemas.microsoft.com/office/drawing/2014/main" id="{095BB914-6946-4560-8DD1-B4DA89AFFE88}"/>
              </a:ext>
            </a:extLst>
          </p:cNvPr>
          <p:cNvSpPr>
            <a:spLocks noGrp="1"/>
          </p:cNvSpPr>
          <p:nvPr>
            <p:ph type="body" sz="quarter" idx="14"/>
          </p:nvPr>
        </p:nvSpPr>
        <p:spPr>
          <a:xfrm>
            <a:off x="415636" y="907473"/>
            <a:ext cx="8294915" cy="3462915"/>
          </a:xfrm>
        </p:spPr>
        <p:txBody>
          <a:bodyPr/>
          <a:lstStyle/>
          <a:p>
            <a:pPr marL="0" indent="0" algn="ctr">
              <a:buNone/>
            </a:pPr>
            <a:r>
              <a:rPr lang="en-US" b="1" dirty="0" err="1"/>
              <a:t>TransACT</a:t>
            </a:r>
            <a:endParaRPr lang="en-US" b="1" dirty="0"/>
          </a:p>
          <a:p>
            <a:pPr marL="0" indent="0">
              <a:buNone/>
            </a:pPr>
            <a:r>
              <a:rPr lang="en-US" sz="2000" dirty="0" err="1"/>
              <a:t>TransACT</a:t>
            </a:r>
            <a:r>
              <a:rPr lang="en-US" sz="2000" dirty="0"/>
              <a:t> is an online service that enables educators to comply with federal parent and family communication requirements.</a:t>
            </a:r>
          </a:p>
          <a:p>
            <a:pPr marL="0" indent="0">
              <a:buNone/>
            </a:pPr>
            <a:r>
              <a:rPr lang="en-US" sz="2000" dirty="0"/>
              <a:t>This service is provided by the state at no cost to educators or local schools. Any public school employee with a district email address is eligible to create an account and access professionally translated and legally vetted documents. </a:t>
            </a:r>
          </a:p>
        </p:txBody>
      </p:sp>
      <p:sp>
        <p:nvSpPr>
          <p:cNvPr id="4" name="Slide Number Placeholder 3">
            <a:extLst>
              <a:ext uri="{FF2B5EF4-FFF2-40B4-BE49-F238E27FC236}">
                <a16:creationId xmlns:a16="http://schemas.microsoft.com/office/drawing/2014/main" id="{FC2C4E01-E4FA-4281-8431-23EDCE07B8B7}"/>
              </a:ext>
            </a:extLst>
          </p:cNvPr>
          <p:cNvSpPr>
            <a:spLocks noGrp="1"/>
          </p:cNvSpPr>
          <p:nvPr>
            <p:ph type="sldNum" idx="12"/>
          </p:nvPr>
        </p:nvSpPr>
        <p:spPr/>
        <p:txBody>
          <a:bodyPr/>
          <a:lstStyle/>
          <a:p>
            <a:fld id="{00000000-1234-1234-1234-123412341234}" type="slidenum">
              <a:rPr lang="en" smtClean="0"/>
              <a:pPr/>
              <a:t>36</a:t>
            </a:fld>
            <a:endParaRPr lang="en" dirty="0"/>
          </a:p>
        </p:txBody>
      </p:sp>
    </p:spTree>
    <p:extLst>
      <p:ext uri="{BB962C8B-B14F-4D97-AF65-F5344CB8AC3E}">
        <p14:creationId xmlns:p14="http://schemas.microsoft.com/office/powerpoint/2010/main" val="6619390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44E8348-5161-400F-86C6-21131EAFAC0B}"/>
              </a:ext>
            </a:extLst>
          </p:cNvPr>
          <p:cNvSpPr>
            <a:spLocks noGrp="1"/>
          </p:cNvSpPr>
          <p:nvPr>
            <p:ph type="body" sz="quarter" idx="13"/>
          </p:nvPr>
        </p:nvSpPr>
        <p:spPr/>
        <p:txBody>
          <a:bodyPr/>
          <a:lstStyle/>
          <a:p>
            <a:r>
              <a:rPr lang="en-US" dirty="0"/>
              <a:t>Additional Resources	</a:t>
            </a:r>
          </a:p>
        </p:txBody>
      </p:sp>
      <p:sp>
        <p:nvSpPr>
          <p:cNvPr id="3" name="Text Placeholder 2">
            <a:extLst>
              <a:ext uri="{FF2B5EF4-FFF2-40B4-BE49-F238E27FC236}">
                <a16:creationId xmlns:a16="http://schemas.microsoft.com/office/drawing/2014/main" id="{38BE2430-426D-4386-871C-D666C8D55777}"/>
              </a:ext>
            </a:extLst>
          </p:cNvPr>
          <p:cNvSpPr>
            <a:spLocks noGrp="1"/>
          </p:cNvSpPr>
          <p:nvPr>
            <p:ph type="body" sz="quarter" idx="14"/>
          </p:nvPr>
        </p:nvSpPr>
        <p:spPr>
          <a:xfrm>
            <a:off x="415636" y="723015"/>
            <a:ext cx="8294915" cy="3990752"/>
          </a:xfrm>
        </p:spPr>
        <p:txBody>
          <a:bodyPr/>
          <a:lstStyle/>
          <a:p>
            <a:pPr marL="0" indent="0" algn="ctr">
              <a:buNone/>
            </a:pPr>
            <a:r>
              <a:rPr lang="en-US" b="1" dirty="0"/>
              <a:t>EL Listserv</a:t>
            </a:r>
          </a:p>
          <a:p>
            <a:pPr marL="0" indent="0">
              <a:buNone/>
            </a:pPr>
            <a:r>
              <a:rPr lang="en-US" dirty="0"/>
              <a:t>Subscribe to the EL Listserv to receive information on effectively serving EL students. The service is designed for anyone interested in EL students. </a:t>
            </a:r>
          </a:p>
          <a:p>
            <a:pPr marL="0" indent="0">
              <a:buNone/>
            </a:pPr>
            <a:r>
              <a:rPr lang="en-US" dirty="0"/>
              <a:t>Follow this link to sign up: </a:t>
            </a:r>
          </a:p>
          <a:p>
            <a:pPr marL="0" indent="0">
              <a:buNone/>
            </a:pPr>
            <a:r>
              <a:rPr lang="en-US" dirty="0">
                <a:hlinkClick r:id="rId2"/>
              </a:rPr>
              <a:t>http://www.mde.k12.ms.us/docs/secondary-education/english-learner-listserv1.htm?sfvrsn=2</a:t>
            </a:r>
            <a:endParaRPr lang="en-US" dirty="0"/>
          </a:p>
        </p:txBody>
      </p:sp>
      <p:sp>
        <p:nvSpPr>
          <p:cNvPr id="4" name="Slide Number Placeholder 3">
            <a:extLst>
              <a:ext uri="{FF2B5EF4-FFF2-40B4-BE49-F238E27FC236}">
                <a16:creationId xmlns:a16="http://schemas.microsoft.com/office/drawing/2014/main" id="{0887757E-0690-4CA9-8B8E-515215969427}"/>
              </a:ext>
            </a:extLst>
          </p:cNvPr>
          <p:cNvSpPr>
            <a:spLocks noGrp="1"/>
          </p:cNvSpPr>
          <p:nvPr>
            <p:ph type="sldNum" idx="12"/>
          </p:nvPr>
        </p:nvSpPr>
        <p:spPr/>
        <p:txBody>
          <a:bodyPr/>
          <a:lstStyle/>
          <a:p>
            <a:fld id="{00000000-1234-1234-1234-123412341234}" type="slidenum">
              <a:rPr lang="en" smtClean="0"/>
              <a:pPr/>
              <a:t>37</a:t>
            </a:fld>
            <a:endParaRPr lang="en" dirty="0"/>
          </a:p>
        </p:txBody>
      </p:sp>
    </p:spTree>
    <p:extLst>
      <p:ext uri="{BB962C8B-B14F-4D97-AF65-F5344CB8AC3E}">
        <p14:creationId xmlns:p14="http://schemas.microsoft.com/office/powerpoint/2010/main" val="17883518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618D67D-9B87-417D-A27E-6B3BD2D441E9}"/>
              </a:ext>
            </a:extLst>
          </p:cNvPr>
          <p:cNvSpPr>
            <a:spLocks noGrp="1"/>
          </p:cNvSpPr>
          <p:nvPr>
            <p:ph type="body" sz="quarter" idx="13"/>
          </p:nvPr>
        </p:nvSpPr>
        <p:spPr/>
        <p:txBody>
          <a:bodyPr/>
          <a:lstStyle/>
          <a:p>
            <a:r>
              <a:rPr lang="en-US" dirty="0"/>
              <a:t>Additional Resources		</a:t>
            </a:r>
          </a:p>
        </p:txBody>
      </p:sp>
      <p:sp>
        <p:nvSpPr>
          <p:cNvPr id="3" name="Text Placeholder 2">
            <a:extLst>
              <a:ext uri="{FF2B5EF4-FFF2-40B4-BE49-F238E27FC236}">
                <a16:creationId xmlns:a16="http://schemas.microsoft.com/office/drawing/2014/main" id="{44069099-86EB-420D-8806-993421030A7F}"/>
              </a:ext>
            </a:extLst>
          </p:cNvPr>
          <p:cNvSpPr>
            <a:spLocks noGrp="1"/>
          </p:cNvSpPr>
          <p:nvPr>
            <p:ph type="body" sz="quarter" idx="14"/>
          </p:nvPr>
        </p:nvSpPr>
        <p:spPr>
          <a:xfrm>
            <a:off x="415636" y="762001"/>
            <a:ext cx="8294915" cy="3608388"/>
          </a:xfrm>
        </p:spPr>
        <p:txBody>
          <a:bodyPr/>
          <a:lstStyle/>
          <a:p>
            <a:pPr marL="0" indent="0" algn="ctr">
              <a:buNone/>
            </a:pPr>
            <a:r>
              <a:rPr lang="en-US" b="1" dirty="0"/>
              <a:t>EL Parent and Family Guide</a:t>
            </a:r>
          </a:p>
          <a:p>
            <a:pPr marL="0" indent="0">
              <a:buNone/>
            </a:pPr>
            <a:r>
              <a:rPr lang="en-US" sz="2000" dirty="0"/>
              <a:t>MDE developed family guides to assist with grade-level at home strategies and activities in Spanish that support both student and parent understanding of the English language arts and math standards. Parents can use the activity booklets at home to support what their children are learning. </a:t>
            </a:r>
          </a:p>
          <a:p>
            <a:pPr marL="0" indent="0">
              <a:buNone/>
            </a:pPr>
            <a:r>
              <a:rPr lang="en-US" sz="2000" dirty="0">
                <a:hlinkClick r:id="rId2"/>
              </a:rPr>
              <a:t>http://www.mde.k12.ms.us/ESE/links/response-to-intervention-teacher-support-team/family-guides-for-student-success-(spanish-versions)</a:t>
            </a:r>
            <a:endParaRPr lang="en-US" sz="2000" dirty="0"/>
          </a:p>
          <a:p>
            <a:pPr marL="0" indent="0">
              <a:buNone/>
            </a:pPr>
            <a:endParaRPr lang="en-US" dirty="0"/>
          </a:p>
        </p:txBody>
      </p:sp>
      <p:sp>
        <p:nvSpPr>
          <p:cNvPr id="4" name="Slide Number Placeholder 3">
            <a:extLst>
              <a:ext uri="{FF2B5EF4-FFF2-40B4-BE49-F238E27FC236}">
                <a16:creationId xmlns:a16="http://schemas.microsoft.com/office/drawing/2014/main" id="{89282AB7-3CD3-4B37-9791-06679A95283B}"/>
              </a:ext>
            </a:extLst>
          </p:cNvPr>
          <p:cNvSpPr>
            <a:spLocks noGrp="1"/>
          </p:cNvSpPr>
          <p:nvPr>
            <p:ph type="sldNum" idx="12"/>
          </p:nvPr>
        </p:nvSpPr>
        <p:spPr/>
        <p:txBody>
          <a:bodyPr/>
          <a:lstStyle/>
          <a:p>
            <a:fld id="{00000000-1234-1234-1234-123412341234}" type="slidenum">
              <a:rPr lang="en" smtClean="0"/>
              <a:pPr/>
              <a:t>38</a:t>
            </a:fld>
            <a:endParaRPr lang="en" dirty="0"/>
          </a:p>
        </p:txBody>
      </p:sp>
    </p:spTree>
    <p:extLst>
      <p:ext uri="{BB962C8B-B14F-4D97-AF65-F5344CB8AC3E}">
        <p14:creationId xmlns:p14="http://schemas.microsoft.com/office/powerpoint/2010/main" val="20864754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5A6EF47-6753-4B9B-8066-5C693A95A8B4}"/>
              </a:ext>
            </a:extLst>
          </p:cNvPr>
          <p:cNvSpPr>
            <a:spLocks noGrp="1"/>
          </p:cNvSpPr>
          <p:nvPr>
            <p:ph type="body" sz="quarter" idx="13"/>
          </p:nvPr>
        </p:nvSpPr>
        <p:spPr/>
        <p:txBody>
          <a:bodyPr/>
          <a:lstStyle/>
          <a:p>
            <a:r>
              <a:rPr lang="en-US" dirty="0"/>
              <a:t>EL Contacts</a:t>
            </a:r>
          </a:p>
        </p:txBody>
      </p:sp>
      <p:sp>
        <p:nvSpPr>
          <p:cNvPr id="3" name="Text Placeholder 2">
            <a:extLst>
              <a:ext uri="{FF2B5EF4-FFF2-40B4-BE49-F238E27FC236}">
                <a16:creationId xmlns:a16="http://schemas.microsoft.com/office/drawing/2014/main" id="{39834DA3-9A03-40DA-B4F9-04E28DFCD276}"/>
              </a:ext>
            </a:extLst>
          </p:cNvPr>
          <p:cNvSpPr>
            <a:spLocks noGrp="1"/>
          </p:cNvSpPr>
          <p:nvPr>
            <p:ph type="body" sz="quarter" idx="14"/>
          </p:nvPr>
        </p:nvSpPr>
        <p:spPr>
          <a:xfrm>
            <a:off x="415636" y="865909"/>
            <a:ext cx="8294915" cy="3504479"/>
          </a:xfrm>
        </p:spPr>
        <p:txBody>
          <a:bodyPr/>
          <a:lstStyle/>
          <a:p>
            <a:pPr marL="0" indent="0">
              <a:buNone/>
            </a:pPr>
            <a:r>
              <a:rPr lang="en-US" dirty="0"/>
              <a:t>Monique R. Henderson, Special Populations Director, </a:t>
            </a:r>
            <a:r>
              <a:rPr lang="en-US" dirty="0">
                <a:hlinkClick r:id="rId2"/>
              </a:rPr>
              <a:t>mohenderson@mdek12.org</a:t>
            </a:r>
            <a:endParaRPr lang="en-US" dirty="0"/>
          </a:p>
          <a:p>
            <a:pPr marL="0" indent="0">
              <a:buNone/>
            </a:pPr>
            <a:r>
              <a:rPr lang="en-US" dirty="0"/>
              <a:t>Gwen King, Migrant Education/EL and Immigrant Coordinator, </a:t>
            </a:r>
            <a:r>
              <a:rPr lang="en-US" dirty="0">
                <a:hlinkClick r:id="rId3"/>
              </a:rPr>
              <a:t>gking@mdek12.org</a:t>
            </a:r>
            <a:endParaRPr lang="en-US" dirty="0"/>
          </a:p>
          <a:p>
            <a:pPr marL="0" indent="0">
              <a:buNone/>
            </a:pPr>
            <a:r>
              <a:rPr lang="en-US" dirty="0"/>
              <a:t>Sandra Elliott, EL Intervention Support Specialist</a:t>
            </a:r>
          </a:p>
          <a:p>
            <a:pPr marL="0" indent="0">
              <a:buNone/>
            </a:pPr>
            <a:r>
              <a:rPr lang="en-US" dirty="0">
                <a:hlinkClick r:id="rId4"/>
              </a:rPr>
              <a:t>selliott@mdek12.org</a:t>
            </a:r>
            <a:endParaRPr lang="en-US" dirty="0"/>
          </a:p>
        </p:txBody>
      </p:sp>
      <p:sp>
        <p:nvSpPr>
          <p:cNvPr id="4" name="Slide Number Placeholder 3">
            <a:extLst>
              <a:ext uri="{FF2B5EF4-FFF2-40B4-BE49-F238E27FC236}">
                <a16:creationId xmlns:a16="http://schemas.microsoft.com/office/drawing/2014/main" id="{D773BB78-9683-4ADA-838E-E17178AA5400}"/>
              </a:ext>
            </a:extLst>
          </p:cNvPr>
          <p:cNvSpPr>
            <a:spLocks noGrp="1"/>
          </p:cNvSpPr>
          <p:nvPr>
            <p:ph type="sldNum" idx="12"/>
          </p:nvPr>
        </p:nvSpPr>
        <p:spPr/>
        <p:txBody>
          <a:bodyPr/>
          <a:lstStyle/>
          <a:p>
            <a:fld id="{00000000-1234-1234-1234-123412341234}" type="slidenum">
              <a:rPr lang="en" smtClean="0"/>
              <a:pPr/>
              <a:t>39</a:t>
            </a:fld>
            <a:endParaRPr lang="en" dirty="0"/>
          </a:p>
        </p:txBody>
      </p:sp>
    </p:spTree>
    <p:extLst>
      <p:ext uri="{BB962C8B-B14F-4D97-AF65-F5344CB8AC3E}">
        <p14:creationId xmlns:p14="http://schemas.microsoft.com/office/powerpoint/2010/main" val="2945691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311700" y="42042"/>
            <a:ext cx="8255250" cy="439933"/>
          </a:xfrm>
        </p:spPr>
        <p:txBody>
          <a:bodyPr/>
          <a:lstStyle/>
          <a:p>
            <a:r>
              <a:rPr lang="en-US" sz="2400" dirty="0"/>
              <a:t>Office of Federal Programs’  </a:t>
            </a:r>
            <a:r>
              <a:rPr lang="en-US" sz="1200" dirty="0"/>
              <a:t>Vision, Mission, and Goals</a:t>
            </a:r>
          </a:p>
        </p:txBody>
      </p:sp>
      <p:sp>
        <p:nvSpPr>
          <p:cNvPr id="4" name="Slide Number Placeholder 3"/>
          <p:cNvSpPr>
            <a:spLocks noGrp="1"/>
          </p:cNvSpPr>
          <p:nvPr>
            <p:ph type="sldNum" idx="12"/>
          </p:nvPr>
        </p:nvSpPr>
        <p:spPr>
          <a:xfrm>
            <a:off x="8481083" y="4899419"/>
            <a:ext cx="548700" cy="233671"/>
          </a:xfrm>
        </p:spPr>
        <p:txBody>
          <a:bodyPr/>
          <a:lstStyle/>
          <a:p>
            <a:fld id="{00000000-1234-1234-1234-123412341234}" type="slidenum">
              <a:rPr lang="en" smtClean="0">
                <a:solidFill>
                  <a:srgbClr val="78909C">
                    <a:lumMod val="50000"/>
                  </a:srgbClr>
                </a:solidFill>
              </a:rPr>
              <a:pPr/>
              <a:t>4</a:t>
            </a:fld>
            <a:endParaRPr lang="en" dirty="0">
              <a:solidFill>
                <a:srgbClr val="78909C">
                  <a:lumMod val="50000"/>
                </a:srgbClr>
              </a:solidFill>
            </a:endParaRPr>
          </a:p>
        </p:txBody>
      </p:sp>
      <p:graphicFrame>
        <p:nvGraphicFramePr>
          <p:cNvPr id="8" name="Content Placeholder 3"/>
          <p:cNvGraphicFramePr>
            <a:graphicFrameLocks/>
          </p:cNvGraphicFramePr>
          <p:nvPr>
            <p:extLst/>
          </p:nvPr>
        </p:nvGraphicFramePr>
        <p:xfrm>
          <a:off x="577174" y="702485"/>
          <a:ext cx="7989777" cy="3857650"/>
        </p:xfrm>
        <a:graphic>
          <a:graphicData uri="http://schemas.openxmlformats.org/drawingml/2006/table">
            <a:tbl>
              <a:tblPr firstRow="1" bandRow="1">
                <a:tableStyleId>{08FB837D-C827-4EFA-A057-4D05807E0F7C}</a:tableStyleId>
              </a:tblPr>
              <a:tblGrid>
                <a:gridCol w="2663259">
                  <a:extLst>
                    <a:ext uri="{9D8B030D-6E8A-4147-A177-3AD203B41FA5}">
                      <a16:colId xmlns:a16="http://schemas.microsoft.com/office/drawing/2014/main" val="20000"/>
                    </a:ext>
                  </a:extLst>
                </a:gridCol>
                <a:gridCol w="2663259">
                  <a:extLst>
                    <a:ext uri="{9D8B030D-6E8A-4147-A177-3AD203B41FA5}">
                      <a16:colId xmlns:a16="http://schemas.microsoft.com/office/drawing/2014/main" val="20001"/>
                    </a:ext>
                  </a:extLst>
                </a:gridCol>
                <a:gridCol w="2663259">
                  <a:extLst>
                    <a:ext uri="{9D8B030D-6E8A-4147-A177-3AD203B41FA5}">
                      <a16:colId xmlns:a16="http://schemas.microsoft.com/office/drawing/2014/main" val="20002"/>
                    </a:ext>
                  </a:extLst>
                </a:gridCol>
              </a:tblGrid>
              <a:tr h="1341120">
                <a:tc gridSpan="3">
                  <a:txBody>
                    <a:bodyPr/>
                    <a:lstStyle>
                      <a:lvl1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1pPr>
                      <a:lvl2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2pPr>
                      <a:lvl3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3pPr>
                      <a:lvl4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4pPr>
                      <a:lvl5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5pPr>
                      <a:lvl6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6pPr>
                      <a:lvl7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7pPr>
                      <a:lvl8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8pPr>
                      <a:lvl9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9pPr>
                    </a:lstStyle>
                    <a:p>
                      <a:pPr algn="ctr"/>
                      <a:r>
                        <a:rPr lang="en-US" sz="1800" kern="1200" dirty="0">
                          <a:solidFill>
                            <a:schemeClr val="bg1"/>
                          </a:solidFill>
                          <a:latin typeface="Arial" panose="020B0604020202020204" pitchFamily="34" charset="0"/>
                          <a:cs typeface="Arial" panose="020B0604020202020204" pitchFamily="34" charset="0"/>
                        </a:rPr>
                        <a:t>Vision </a:t>
                      </a:r>
                    </a:p>
                    <a:p>
                      <a:r>
                        <a:rPr lang="en-US" sz="1600" kern="1200" dirty="0">
                          <a:solidFill>
                            <a:schemeClr val="bg1"/>
                          </a:solidFill>
                          <a:latin typeface="Arial" panose="020B0604020202020204" pitchFamily="34" charset="0"/>
                          <a:cs typeface="Arial" panose="020B0604020202020204" pitchFamily="34" charset="0"/>
                        </a:rPr>
                        <a:t>The vision of Mississippi State Board of Education is to create a world-class educational system that gives students the knowledge and skills to be successful in college and the workforce, and to flourish as parents and citizens.</a:t>
                      </a:r>
                    </a:p>
                    <a:p>
                      <a:endParaRPr lang="en-US" sz="1600" b="0" dirty="0">
                        <a:solidFill>
                          <a:schemeClr val="bg1"/>
                        </a:solidFill>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1341120">
                <a:tc gridSpan="3">
                  <a:txBody>
                    <a:bodyPr/>
                    <a:lstStyle>
                      <a:lvl1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1pPr>
                      <a:lvl2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2pPr>
                      <a:lvl3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3pPr>
                      <a:lvl4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4pPr>
                      <a:lvl5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5pPr>
                      <a:lvl6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6pPr>
                      <a:lvl7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7pPr>
                      <a:lvl8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8pPr>
                      <a:lvl9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9pPr>
                    </a:lstStyle>
                    <a:p>
                      <a:pPr algn="ctr"/>
                      <a:r>
                        <a:rPr lang="en-US" sz="1800" b="1" dirty="0">
                          <a:solidFill>
                            <a:schemeClr val="bg1"/>
                          </a:solidFill>
                          <a:latin typeface="Arial" panose="020B0604020202020204" pitchFamily="34" charset="0"/>
                          <a:cs typeface="Arial" panose="020B0604020202020204" pitchFamily="34" charset="0"/>
                        </a:rPr>
                        <a:t>Mission </a:t>
                      </a:r>
                    </a:p>
                    <a:p>
                      <a:r>
                        <a:rPr lang="en-US" sz="1600" b="1" kern="1200" dirty="0">
                          <a:solidFill>
                            <a:schemeClr val="bg1"/>
                          </a:solidFill>
                          <a:latin typeface="Arial" panose="020B0604020202020204" pitchFamily="34" charset="0"/>
                          <a:cs typeface="Arial" panose="020B0604020202020204" pitchFamily="34" charset="0"/>
                        </a:rPr>
                        <a:t>In support of this vision, the mission of the Office of Federal Programs (OFP) is to provide leadership in the effective use of federal funds so that all students are prepared to compete in the global community. </a:t>
                      </a:r>
                    </a:p>
                    <a:p>
                      <a:endParaRPr lang="en-US" sz="1600" b="1" dirty="0">
                        <a:solidFill>
                          <a:schemeClr val="bg1"/>
                        </a:solidFill>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1175410">
                <a:tc>
                  <a:txBody>
                    <a:bodyPr/>
                    <a:lstStyle>
                      <a:lvl1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1pPr>
                      <a:lvl2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2pPr>
                      <a:lvl3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3pPr>
                      <a:lvl4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4pPr>
                      <a:lvl5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5pPr>
                      <a:lvl6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6pPr>
                      <a:lvl7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7pPr>
                      <a:lvl8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8pPr>
                      <a:lvl9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9pPr>
                    </a:lstStyle>
                    <a:p>
                      <a:pPr algn="ctr"/>
                      <a:r>
                        <a:rPr lang="en-US" sz="1800" b="1" dirty="0">
                          <a:solidFill>
                            <a:schemeClr val="bg1"/>
                          </a:solidFill>
                          <a:latin typeface="Arial" panose="020B0604020202020204" pitchFamily="34" charset="0"/>
                          <a:cs typeface="Arial" panose="020B0604020202020204" pitchFamily="34" charset="0"/>
                        </a:rPr>
                        <a:t>Goal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Arial" panose="020B0604020202020204" pitchFamily="34" charset="0"/>
                          <a:cs typeface="Arial" panose="020B0604020202020204" pitchFamily="34" charset="0"/>
                        </a:rPr>
                        <a:t>To collaborate across the agency in support of state initiatives</a:t>
                      </a:r>
                      <a:endParaRPr lang="en-US" sz="16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lvl1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1pPr>
                      <a:lvl2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2pPr>
                      <a:lvl3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3pPr>
                      <a:lvl4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4pPr>
                      <a:lvl5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5pPr>
                      <a:lvl6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6pPr>
                      <a:lvl7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7pPr>
                      <a:lvl8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8pPr>
                      <a:lvl9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9pPr>
                    </a:lstStyle>
                    <a:p>
                      <a:pPr algn="ctr"/>
                      <a:r>
                        <a:rPr lang="en-US" sz="1800" b="1" dirty="0">
                          <a:solidFill>
                            <a:schemeClr val="bg1"/>
                          </a:solidFill>
                          <a:latin typeface="Arial" panose="020B0604020202020204" pitchFamily="34" charset="0"/>
                          <a:cs typeface="Arial" panose="020B0604020202020204" pitchFamily="34" charset="0"/>
                        </a:rPr>
                        <a:t>Goal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Arial" panose="020B0604020202020204" pitchFamily="34" charset="0"/>
                          <a:cs typeface="Arial" panose="020B0604020202020204" pitchFamily="34" charset="0"/>
                        </a:rPr>
                        <a:t>To support district planning and implementation</a:t>
                      </a:r>
                      <a:endParaRPr lang="en-US" sz="16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lvl1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1pPr>
                      <a:lvl2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2pPr>
                      <a:lvl3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3pPr>
                      <a:lvl4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4pPr>
                      <a:lvl5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5pPr>
                      <a:lvl6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6pPr>
                      <a:lvl7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7pPr>
                      <a:lvl8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8pPr>
                      <a:lvl9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9pPr>
                    </a:lstStyle>
                    <a:p>
                      <a:pPr algn="ctr"/>
                      <a:r>
                        <a:rPr lang="en-US" sz="1800" b="1" dirty="0">
                          <a:solidFill>
                            <a:schemeClr val="bg1"/>
                          </a:solidFill>
                          <a:latin typeface="Arial" panose="020B0604020202020204" pitchFamily="34" charset="0"/>
                          <a:cs typeface="Arial" panose="020B0604020202020204" pitchFamily="34" charset="0"/>
                        </a:rPr>
                        <a:t>Goal</a:t>
                      </a:r>
                      <a:r>
                        <a:rPr lang="en-US" sz="1800" b="1" baseline="0" dirty="0">
                          <a:solidFill>
                            <a:schemeClr val="bg1"/>
                          </a:solidFill>
                          <a:latin typeface="Arial" panose="020B0604020202020204" pitchFamily="34" charset="0"/>
                          <a:cs typeface="Arial" panose="020B0604020202020204" pitchFamily="34" charset="0"/>
                        </a:rPr>
                        <a:t>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Arial" panose="020B0604020202020204" pitchFamily="34" charset="0"/>
                          <a:cs typeface="Arial" panose="020B0604020202020204" pitchFamily="34" charset="0"/>
                        </a:rPr>
                        <a:t>To evaluate and monitor performance</a:t>
                      </a:r>
                      <a:endParaRPr lang="en-US" sz="1600" b="1" dirty="0">
                        <a:solidFill>
                          <a:schemeClr val="bg1"/>
                        </a:solidFill>
                        <a:latin typeface="Arial" panose="020B0604020202020204" pitchFamily="34" charset="0"/>
                        <a:cs typeface="Arial" panose="020B0604020202020204" pitchFamily="34" charset="0"/>
                      </a:endParaRPr>
                    </a:p>
                    <a:p>
                      <a:pPr algn="l"/>
                      <a:endParaRPr lang="en-US" sz="1600" b="1" dirty="0">
                        <a:solidFill>
                          <a:schemeClr val="bg1"/>
                        </a:solidFill>
                        <a:latin typeface="Arial" panose="020B0604020202020204" pitchFamily="34" charset="0"/>
                        <a:cs typeface="Arial" panose="020B0604020202020204" pitchFamily="34" charset="0"/>
                      </a:endParaRPr>
                    </a:p>
                  </a:txBody>
                  <a:tcPr>
                    <a:solidFill>
                      <a:srgbClr val="0070C0"/>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32295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en-US" sz="4000" dirty="0"/>
              <a:t>Overview of the Kit</a:t>
            </a:r>
          </a:p>
        </p:txBody>
      </p:sp>
      <p:sp>
        <p:nvSpPr>
          <p:cNvPr id="3" name="Slide Number Placeholder 2"/>
          <p:cNvSpPr>
            <a:spLocks noGrp="1"/>
          </p:cNvSpPr>
          <p:nvPr>
            <p:ph type="sldNum" idx="12"/>
          </p:nvPr>
        </p:nvSpPr>
        <p:spPr>
          <a:xfrm>
            <a:off x="8481083" y="4899418"/>
            <a:ext cx="548700" cy="233671"/>
          </a:xfrm>
        </p:spPr>
        <p:txBody>
          <a:bodyPr/>
          <a:lstStyle/>
          <a:p>
            <a:fld id="{00000000-1234-1234-1234-123412341234}" type="slidenum">
              <a:rPr lang="en" smtClean="0"/>
              <a:pPr/>
              <a:t>5</a:t>
            </a:fld>
            <a:endParaRPr lang="en" dirty="0"/>
          </a:p>
        </p:txBody>
      </p:sp>
    </p:spTree>
    <p:extLst>
      <p:ext uri="{BB962C8B-B14F-4D97-AF65-F5344CB8AC3E}">
        <p14:creationId xmlns:p14="http://schemas.microsoft.com/office/powerpoint/2010/main" val="181268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4CFFDF3-53EF-400B-9B01-5C6001A149DD}"/>
              </a:ext>
            </a:extLst>
          </p:cNvPr>
          <p:cNvSpPr>
            <a:spLocks noGrp="1"/>
          </p:cNvSpPr>
          <p:nvPr>
            <p:ph type="body" sz="quarter" idx="13"/>
          </p:nvPr>
        </p:nvSpPr>
        <p:spPr/>
        <p:txBody>
          <a:bodyPr/>
          <a:lstStyle/>
          <a:p>
            <a:r>
              <a:rPr lang="en-US" dirty="0"/>
              <a:t>Where is the kit? </a:t>
            </a:r>
          </a:p>
        </p:txBody>
      </p:sp>
      <p:sp>
        <p:nvSpPr>
          <p:cNvPr id="5" name="Text Placeholder 4">
            <a:extLst>
              <a:ext uri="{FF2B5EF4-FFF2-40B4-BE49-F238E27FC236}">
                <a16:creationId xmlns:a16="http://schemas.microsoft.com/office/drawing/2014/main" id="{DC2F4A36-565D-439F-9A8D-4A1D33F9ED31}"/>
              </a:ext>
            </a:extLst>
          </p:cNvPr>
          <p:cNvSpPr>
            <a:spLocks noGrp="1"/>
          </p:cNvSpPr>
          <p:nvPr>
            <p:ph type="body" sz="quarter" idx="14"/>
          </p:nvPr>
        </p:nvSpPr>
        <p:spPr/>
        <p:txBody>
          <a:bodyPr/>
          <a:lstStyle/>
          <a:p>
            <a:pPr marL="0" indent="0">
              <a:buNone/>
            </a:pPr>
            <a:r>
              <a:rPr lang="en-US" dirty="0"/>
              <a:t>The kit can be found on the Office of Federal Programs Title III page. </a:t>
            </a:r>
          </a:p>
          <a:p>
            <a:pPr marL="0" indent="0">
              <a:buNone/>
            </a:pPr>
            <a:r>
              <a:rPr lang="en-US" dirty="0">
                <a:hlinkClick r:id="rId2"/>
              </a:rPr>
              <a:t>http://www.mde.k12.ms.us/OFP/title-iii</a:t>
            </a:r>
            <a:endParaRPr lang="en-US" dirty="0"/>
          </a:p>
          <a:p>
            <a:pPr marL="0" indent="0">
              <a:buNone/>
            </a:pPr>
            <a:r>
              <a:rPr lang="en-US" dirty="0"/>
              <a:t>Then, look at the resources listing on the right side of the page. The kit is in several segments for easier downloading and use. </a:t>
            </a:r>
          </a:p>
        </p:txBody>
      </p:sp>
      <p:sp>
        <p:nvSpPr>
          <p:cNvPr id="3" name="Slide Number Placeholder 2">
            <a:extLst>
              <a:ext uri="{FF2B5EF4-FFF2-40B4-BE49-F238E27FC236}">
                <a16:creationId xmlns:a16="http://schemas.microsoft.com/office/drawing/2014/main" id="{7F63C5E2-87E1-4D7F-B898-811536998483}"/>
              </a:ext>
            </a:extLst>
          </p:cNvPr>
          <p:cNvSpPr>
            <a:spLocks noGrp="1"/>
          </p:cNvSpPr>
          <p:nvPr>
            <p:ph type="sldNum" idx="12"/>
          </p:nvPr>
        </p:nvSpPr>
        <p:spPr/>
        <p:txBody>
          <a:bodyPr/>
          <a:lstStyle/>
          <a:p>
            <a:fld id="{00000000-1234-1234-1234-123412341234}" type="slidenum">
              <a:rPr lang="en" smtClean="0"/>
              <a:pPr/>
              <a:t>6</a:t>
            </a:fld>
            <a:endParaRPr lang="en" dirty="0"/>
          </a:p>
        </p:txBody>
      </p:sp>
    </p:spTree>
    <p:extLst>
      <p:ext uri="{BB962C8B-B14F-4D97-AF65-F5344CB8AC3E}">
        <p14:creationId xmlns:p14="http://schemas.microsoft.com/office/powerpoint/2010/main" val="3873689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dirty="0"/>
              <a:t>What is in the kit?</a:t>
            </a:r>
          </a:p>
        </p:txBody>
      </p:sp>
      <p:sp>
        <p:nvSpPr>
          <p:cNvPr id="4" name="Slide Number Placeholder 3"/>
          <p:cNvSpPr>
            <a:spLocks noGrp="1"/>
          </p:cNvSpPr>
          <p:nvPr>
            <p:ph type="sldNum" idx="12"/>
          </p:nvPr>
        </p:nvSpPr>
        <p:spPr>
          <a:xfrm>
            <a:off x="8481083" y="4899418"/>
            <a:ext cx="548700" cy="233671"/>
          </a:xfrm>
        </p:spPr>
        <p:txBody>
          <a:bodyPr/>
          <a:lstStyle/>
          <a:p>
            <a:fld id="{00000000-1234-1234-1234-123412341234}" type="slidenum">
              <a:rPr lang="en" smtClean="0"/>
              <a:pPr/>
              <a:t>7</a:t>
            </a:fld>
            <a:endParaRPr lang="en" dirty="0"/>
          </a:p>
        </p:txBody>
      </p:sp>
      <p:sp>
        <p:nvSpPr>
          <p:cNvPr id="7" name="Text Placeholder 6"/>
          <p:cNvSpPr>
            <a:spLocks noGrp="1"/>
          </p:cNvSpPr>
          <p:nvPr>
            <p:ph type="body" sz="quarter" idx="14"/>
          </p:nvPr>
        </p:nvSpPr>
        <p:spPr>
          <a:xfrm>
            <a:off x="415636" y="687573"/>
            <a:ext cx="8294915" cy="3934046"/>
          </a:xfrm>
        </p:spPr>
        <p:txBody>
          <a:bodyPr/>
          <a:lstStyle/>
          <a:p>
            <a:r>
              <a:rPr lang="en-US" sz="2200" dirty="0"/>
              <a:t>An explanation of the kit </a:t>
            </a:r>
          </a:p>
          <a:p>
            <a:r>
              <a:rPr lang="en-US" sz="2200" dirty="0"/>
              <a:t>Communication Cards for Elementary Students</a:t>
            </a:r>
          </a:p>
          <a:p>
            <a:r>
              <a:rPr lang="en-US" sz="2200" dirty="0"/>
              <a:t>Communication Cards for Secondary Students</a:t>
            </a:r>
          </a:p>
          <a:p>
            <a:r>
              <a:rPr lang="en-US" sz="2200" dirty="0"/>
              <a:t>A Visual Schedule Template</a:t>
            </a:r>
          </a:p>
          <a:p>
            <a:r>
              <a:rPr lang="en-US" sz="2200" dirty="0"/>
              <a:t>A Visual Parent Information Sheet</a:t>
            </a:r>
          </a:p>
          <a:p>
            <a:r>
              <a:rPr lang="en-US" sz="2200" dirty="0"/>
              <a:t>A Procedure Chart</a:t>
            </a:r>
          </a:p>
          <a:p>
            <a:r>
              <a:rPr lang="en-US" sz="2200" dirty="0"/>
              <a:t>A Newcomer Introduction Guide</a:t>
            </a:r>
          </a:p>
          <a:p>
            <a:endParaRPr lang="en-US" dirty="0"/>
          </a:p>
          <a:p>
            <a:pPr>
              <a:tabLst/>
            </a:pPr>
            <a:endParaRPr lang="en-US" dirty="0"/>
          </a:p>
        </p:txBody>
      </p:sp>
    </p:spTree>
    <p:extLst>
      <p:ext uri="{BB962C8B-B14F-4D97-AF65-F5344CB8AC3E}">
        <p14:creationId xmlns:p14="http://schemas.microsoft.com/office/powerpoint/2010/main" val="1900481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dirty="0"/>
              <a:t>What is the purpose of the kit? </a:t>
            </a:r>
          </a:p>
        </p:txBody>
      </p:sp>
      <p:sp>
        <p:nvSpPr>
          <p:cNvPr id="4" name="Slide Number Placeholder 3"/>
          <p:cNvSpPr>
            <a:spLocks noGrp="1"/>
          </p:cNvSpPr>
          <p:nvPr>
            <p:ph type="sldNum" idx="12"/>
          </p:nvPr>
        </p:nvSpPr>
        <p:spPr>
          <a:xfrm>
            <a:off x="8481083" y="4899418"/>
            <a:ext cx="548700" cy="233671"/>
          </a:xfrm>
        </p:spPr>
        <p:txBody>
          <a:bodyPr/>
          <a:lstStyle/>
          <a:p>
            <a:fld id="{00000000-1234-1234-1234-123412341234}" type="slidenum">
              <a:rPr lang="en" smtClean="0"/>
              <a:pPr/>
              <a:t>8</a:t>
            </a:fld>
            <a:endParaRPr lang="en" dirty="0"/>
          </a:p>
        </p:txBody>
      </p:sp>
      <p:sp>
        <p:nvSpPr>
          <p:cNvPr id="7" name="Text Placeholder 6"/>
          <p:cNvSpPr>
            <a:spLocks noGrp="1"/>
          </p:cNvSpPr>
          <p:nvPr>
            <p:ph type="body" sz="quarter" idx="14"/>
          </p:nvPr>
        </p:nvSpPr>
        <p:spPr/>
        <p:txBody>
          <a:bodyPr/>
          <a:lstStyle/>
          <a:p>
            <a:pPr marL="0" indent="0">
              <a:buNone/>
              <a:tabLst/>
            </a:pPr>
            <a:r>
              <a:rPr lang="en-US" dirty="0"/>
              <a:t>The Newcomer Kit was created in response to school counselors, administrators and teachers who wanted to provide students beginning to learn English with a safe and welcoming experience during the first days of schools. </a:t>
            </a:r>
          </a:p>
          <a:p>
            <a:pPr>
              <a:tabLst/>
            </a:pPr>
            <a:endParaRPr lang="en-US" dirty="0"/>
          </a:p>
        </p:txBody>
      </p:sp>
    </p:spTree>
    <p:extLst>
      <p:ext uri="{BB962C8B-B14F-4D97-AF65-F5344CB8AC3E}">
        <p14:creationId xmlns:p14="http://schemas.microsoft.com/office/powerpoint/2010/main" val="736006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262855-9BAE-49F0-A206-09D1AF4346B8}"/>
              </a:ext>
            </a:extLst>
          </p:cNvPr>
          <p:cNvSpPr>
            <a:spLocks noGrp="1"/>
          </p:cNvSpPr>
          <p:nvPr>
            <p:ph type="body" sz="quarter" idx="13"/>
          </p:nvPr>
        </p:nvSpPr>
        <p:spPr/>
        <p:txBody>
          <a:bodyPr/>
          <a:lstStyle/>
          <a:p>
            <a:r>
              <a:rPr lang="en-US" dirty="0"/>
              <a:t>How should the kit be used?</a:t>
            </a:r>
          </a:p>
        </p:txBody>
      </p:sp>
      <p:sp>
        <p:nvSpPr>
          <p:cNvPr id="3" name="Text Placeholder 2">
            <a:extLst>
              <a:ext uri="{FF2B5EF4-FFF2-40B4-BE49-F238E27FC236}">
                <a16:creationId xmlns:a16="http://schemas.microsoft.com/office/drawing/2014/main" id="{1E8DCEB4-EF38-4FCB-88FD-D1859EABF09E}"/>
              </a:ext>
            </a:extLst>
          </p:cNvPr>
          <p:cNvSpPr>
            <a:spLocks noGrp="1"/>
          </p:cNvSpPr>
          <p:nvPr>
            <p:ph type="body" sz="quarter" idx="14"/>
          </p:nvPr>
        </p:nvSpPr>
        <p:spPr>
          <a:xfrm>
            <a:off x="415636" y="708837"/>
            <a:ext cx="8294915" cy="3827721"/>
          </a:xfrm>
        </p:spPr>
        <p:txBody>
          <a:bodyPr/>
          <a:lstStyle/>
          <a:p>
            <a:r>
              <a:rPr lang="en-US" dirty="0"/>
              <a:t>The kit is NOT for all EL students and should only be used with newcomer students who speak little to no English.</a:t>
            </a:r>
          </a:p>
          <a:p>
            <a:r>
              <a:rPr lang="en-US" dirty="0"/>
              <a:t>The communication cards and templates need to be introduced by a teacher, teacher assistant, or other staff member one-on-one or in a small group setting.</a:t>
            </a:r>
          </a:p>
          <a:p>
            <a:r>
              <a:rPr lang="en-US" dirty="0"/>
              <a:t>The kit should only be used in the student’s first few days on campus. </a:t>
            </a:r>
          </a:p>
          <a:p>
            <a:endParaRPr lang="en-US" dirty="0"/>
          </a:p>
        </p:txBody>
      </p:sp>
      <p:sp>
        <p:nvSpPr>
          <p:cNvPr id="4" name="Slide Number Placeholder 3">
            <a:extLst>
              <a:ext uri="{FF2B5EF4-FFF2-40B4-BE49-F238E27FC236}">
                <a16:creationId xmlns:a16="http://schemas.microsoft.com/office/drawing/2014/main" id="{0C502740-E5DB-4E35-9673-E38C9C304B7B}"/>
              </a:ext>
            </a:extLst>
          </p:cNvPr>
          <p:cNvSpPr>
            <a:spLocks noGrp="1"/>
          </p:cNvSpPr>
          <p:nvPr>
            <p:ph type="sldNum" idx="12"/>
          </p:nvPr>
        </p:nvSpPr>
        <p:spPr/>
        <p:txBody>
          <a:bodyPr/>
          <a:lstStyle/>
          <a:p>
            <a:fld id="{00000000-1234-1234-1234-123412341234}" type="slidenum">
              <a:rPr lang="en" smtClean="0"/>
              <a:pPr/>
              <a:t>9</a:t>
            </a:fld>
            <a:endParaRPr lang="en" dirty="0"/>
          </a:p>
        </p:txBody>
      </p:sp>
    </p:spTree>
    <p:extLst>
      <p:ext uri="{BB962C8B-B14F-4D97-AF65-F5344CB8AC3E}">
        <p14:creationId xmlns:p14="http://schemas.microsoft.com/office/powerpoint/2010/main" val="726216842"/>
      </p:ext>
    </p:extLst>
  </p:cSld>
  <p:clrMapOvr>
    <a:masterClrMapping/>
  </p:clrMapOvr>
</p:sld>
</file>

<file path=ppt/theme/theme1.xml><?xml version="1.0" encoding="utf-8"?>
<a:theme xmlns:a="http://schemas.openxmlformats.org/drawingml/2006/main" name="simple-light-2">
  <a:themeElements>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DE_blank template" id="{A72772A2-276F-5A4A-AF91-CCDCB75C27E9}" vid="{D5DF34BD-99C2-DE4E-BC83-08FF9AC52062}"/>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MDE_blank template</Template>
  <TotalTime>2292</TotalTime>
  <Words>1566</Words>
  <Application>Microsoft Office PowerPoint</Application>
  <PresentationFormat>On-screen Show (16:9)</PresentationFormat>
  <Paragraphs>188</Paragraphs>
  <Slides>39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Open Sans</vt: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Banks</dc:creator>
  <cp:lastModifiedBy>Monique Henderson</cp:lastModifiedBy>
  <cp:revision>37</cp:revision>
  <cp:lastPrinted>2017-08-21T18:05:15Z</cp:lastPrinted>
  <dcterms:created xsi:type="dcterms:W3CDTF">2017-07-07T21:24:14Z</dcterms:created>
  <dcterms:modified xsi:type="dcterms:W3CDTF">2017-08-21T18:11:32Z</dcterms:modified>
</cp:coreProperties>
</file>