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heme/themeOverride1.xml" ContentType="application/vnd.openxmlformats-officedocument.themeOverr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2.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heme/themeOverride3.xml" ContentType="application/vnd.openxmlformats-officedocument.themeOverr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498" r:id="rId2"/>
    <p:sldId id="499" r:id="rId3"/>
    <p:sldId id="500" r:id="rId4"/>
    <p:sldId id="501" r:id="rId5"/>
    <p:sldId id="502" r:id="rId6"/>
    <p:sldId id="503" r:id="rId7"/>
    <p:sldId id="504" r:id="rId8"/>
    <p:sldId id="505" r:id="rId9"/>
    <p:sldId id="506" r:id="rId10"/>
    <p:sldId id="281" r:id="rId11"/>
    <p:sldId id="507" r:id="rId12"/>
    <p:sldId id="508" r:id="rId13"/>
    <p:sldId id="509" r:id="rId14"/>
    <p:sldId id="510" r:id="rId15"/>
    <p:sldId id="511" r:id="rId16"/>
    <p:sldId id="512" r:id="rId17"/>
    <p:sldId id="513" r:id="rId18"/>
    <p:sldId id="514" r:id="rId19"/>
    <p:sldId id="515" r:id="rId20"/>
    <p:sldId id="516" r:id="rId21"/>
    <p:sldId id="517" r:id="rId22"/>
    <p:sldId id="518" r:id="rId23"/>
    <p:sldId id="519" r:id="rId24"/>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onja Robertson" initials="SR [2]" lastIdx="1" clrIdx="0">
    <p:extLst>
      <p:ext uri="{19B8F6BF-5375-455C-9EA6-DF929625EA0E}">
        <p15:presenceInfo xmlns:p15="http://schemas.microsoft.com/office/powerpoint/2012/main" userId="S::srobertson@mde.k12.ms.us::f2b63c1e-0edb-41be-b605-d8e1474de2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5" autoAdjust="0"/>
    <p:restoredTop sz="54568" autoAdjust="0"/>
  </p:normalViewPr>
  <p:slideViewPr>
    <p:cSldViewPr snapToGrid="0">
      <p:cViewPr varScale="1">
        <p:scale>
          <a:sx n="60" d="100"/>
          <a:sy n="60" d="100"/>
        </p:scale>
        <p:origin x="183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4109CE13-3E28-47EA-9945-EDD6A7E0B2E0}" type="datetimeFigureOut">
              <a:rPr lang="en-US" smtClean="0"/>
              <a:t>10/10/2019</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8F77FD2-C589-43C5-9E60-12E002AD45E5}" type="slidenum">
              <a:rPr lang="en-US" smtClean="0"/>
              <a:t>‹#›</a:t>
            </a:fld>
            <a:endParaRPr lang="en-US"/>
          </a:p>
        </p:txBody>
      </p:sp>
    </p:spTree>
    <p:extLst>
      <p:ext uri="{BB962C8B-B14F-4D97-AF65-F5344CB8AC3E}">
        <p14:creationId xmlns:p14="http://schemas.microsoft.com/office/powerpoint/2010/main" val="33161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template has been developed to allow schools to engage in a deep analysis of student performance in the school through the examination of specific</a:t>
            </a:r>
          </a:p>
          <a:p>
            <a:r>
              <a:rPr lang="en-US" dirty="0"/>
              <a:t>factors that impact outcomes. It will also serve as the tool in which the school can “tell their story” regarding trends that are revealed through this analysis.</a:t>
            </a:r>
          </a:p>
        </p:txBody>
      </p:sp>
      <p:sp>
        <p:nvSpPr>
          <p:cNvPr id="4" name="Slide Number Placeholder 3"/>
          <p:cNvSpPr>
            <a:spLocks noGrp="1"/>
          </p:cNvSpPr>
          <p:nvPr>
            <p:ph type="sldNum" idx="12"/>
          </p:nvPr>
        </p:nvSpPr>
        <p:spPr/>
        <p:txBody>
          <a:bodyPr lIns="91578" tIns="45789" rIns="91578" bIns="45789"/>
          <a:lstStyle/>
          <a:p>
            <a:pPr defTabSz="933237">
              <a:buSzPts val="1200"/>
              <a:defRPr/>
            </a:pPr>
            <a:fld id="{00000000-1234-1234-1234-123412341234}" type="slidenum">
              <a:rPr lang="en-US" kern="0">
                <a:solidFill>
                  <a:srgbClr val="000000"/>
                </a:solidFill>
                <a:latin typeface="Calibri"/>
                <a:ea typeface="Calibri"/>
                <a:cs typeface="Calibri"/>
                <a:sym typeface="Calibri"/>
              </a:rPr>
              <a:pPr defTabSz="933237">
                <a:buSzPts val="1200"/>
                <a:defRPr/>
              </a:pPr>
              <a:t>1</a:t>
            </a:fld>
            <a:endParaRPr lang="en-US" kern="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455623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a:solidFill>
                  <a:schemeClr val="dk1"/>
                </a:solidFill>
                <a:latin typeface="Calibri"/>
                <a:cs typeface="Calibri"/>
              </a:rPr>
              <a:t>Slide Guidance:</a:t>
            </a:r>
          </a:p>
          <a:p>
            <a:endParaRPr lang="en-US" i="1" dirty="0"/>
          </a:p>
          <a:p>
            <a:r>
              <a:rPr lang="en-US" i="1" dirty="0"/>
              <a:t>Please address the correlation between student proficiency performance and graduation rates for the school.</a:t>
            </a:r>
          </a:p>
        </p:txBody>
      </p:sp>
      <p:sp>
        <p:nvSpPr>
          <p:cNvPr id="4" name="Slide Number Placeholder 3"/>
          <p:cNvSpPr>
            <a:spLocks noGrp="1"/>
          </p:cNvSpPr>
          <p:nvPr>
            <p:ph type="sldNum" idx="12"/>
          </p:nvPr>
        </p:nvSpPr>
        <p:spPr/>
        <p:txBody>
          <a:bodyPr lIns="91578" tIns="45789" rIns="91578" bIns="45789"/>
          <a:lstStyle/>
          <a:p>
            <a:pPr defTabSz="933237">
              <a:buSzPts val="1200"/>
              <a:defRPr/>
            </a:pPr>
            <a:fld id="{00000000-1234-1234-1234-123412341234}" type="slidenum">
              <a:rPr lang="en-US" kern="0">
                <a:solidFill>
                  <a:srgbClr val="000000"/>
                </a:solidFill>
                <a:latin typeface="Calibri"/>
                <a:ea typeface="Calibri"/>
                <a:cs typeface="Calibri"/>
                <a:sym typeface="Calibri"/>
              </a:rPr>
              <a:pPr defTabSz="933237">
                <a:buSzPts val="1200"/>
                <a:defRPr/>
              </a:pPr>
              <a:t>10</a:t>
            </a:fld>
            <a:endParaRPr lang="en-US" kern="0">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1958422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88" name="Google Shape;188;p10: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marL="183157"/>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This slide allows the school to briefly address evidence-based interventions that have been implemented at the school.  The school will provide details on the </a:t>
            </a:r>
          </a:p>
          <a:p>
            <a:pPr marL="183157"/>
            <a:r>
              <a:rPr lang="en-US" i="1" dirty="0">
                <a:solidFill>
                  <a:schemeClr val="dk1"/>
                </a:solidFill>
                <a:latin typeface="Calibri"/>
                <a:ea typeface="Calibri"/>
                <a:cs typeface="Calibri"/>
                <a:sym typeface="Calibri"/>
              </a:rPr>
              <a:t>outcomes from implemented strategies aimed at improving student performance.  The school will also address its effort to ensure that </a:t>
            </a:r>
            <a:r>
              <a:rPr lang="en-US" i="1" u="sng" dirty="0">
                <a:solidFill>
                  <a:schemeClr val="dk1"/>
                </a:solidFill>
                <a:latin typeface="Calibri"/>
                <a:ea typeface="Calibri"/>
                <a:cs typeface="Calibri"/>
                <a:sym typeface="Calibri"/>
              </a:rPr>
              <a:t>all</a:t>
            </a:r>
            <a:r>
              <a:rPr lang="en-US" i="1" dirty="0">
                <a:solidFill>
                  <a:schemeClr val="dk1"/>
                </a:solidFill>
                <a:latin typeface="Calibri"/>
                <a:ea typeface="Calibri"/>
                <a:cs typeface="Calibri"/>
                <a:sym typeface="Calibri"/>
              </a:rPr>
              <a:t> learners’ needs are </a:t>
            </a:r>
          </a:p>
          <a:p>
            <a:pPr marL="183157"/>
            <a:r>
              <a:rPr lang="en-US" i="1" dirty="0">
                <a:solidFill>
                  <a:schemeClr val="dk1"/>
                </a:solidFill>
                <a:latin typeface="Calibri"/>
                <a:ea typeface="Calibri"/>
                <a:cs typeface="Calibri"/>
                <a:sym typeface="Calibri"/>
              </a:rPr>
              <a:t>addressed.  “Equitable practices” refers to the school ensuring that students are receiving “what they need” to have access to rigorous instruction based on MS CCRS </a:t>
            </a:r>
          </a:p>
          <a:p>
            <a:pPr marL="183157"/>
            <a:r>
              <a:rPr lang="en-US" i="1" dirty="0">
                <a:solidFill>
                  <a:schemeClr val="dk1"/>
                </a:solidFill>
                <a:latin typeface="Calibri"/>
                <a:ea typeface="Calibri"/>
                <a:cs typeface="Calibri"/>
                <a:sym typeface="Calibri"/>
              </a:rPr>
              <a:t>with the appropriate supports in place for them.</a:t>
            </a:r>
          </a:p>
          <a:p>
            <a:pPr rtl="0"/>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As schools respond to the information in this slide, please note many strategies are supported with supplemental federal dollars.  A good place to start may be school </a:t>
            </a:r>
          </a:p>
          <a:p>
            <a:pPr marL="183157"/>
            <a:r>
              <a:rPr lang="en-US" i="1" dirty="0">
                <a:solidFill>
                  <a:schemeClr val="dk1"/>
                </a:solidFill>
                <a:latin typeface="Calibri"/>
                <a:ea typeface="Calibri"/>
                <a:cs typeface="Calibri"/>
                <a:sym typeface="Calibri"/>
              </a:rPr>
              <a:t>wide Title I and School Improvement plans (if the school is a Title I school).</a:t>
            </a:r>
          </a:p>
          <a:p>
            <a:pPr marL="183157"/>
            <a:endParaRPr lang="en-US" i="1" dirty="0">
              <a:solidFill>
                <a:schemeClr val="dk1"/>
              </a:solidFill>
              <a:latin typeface="Calibri"/>
              <a:ea typeface="Calibri"/>
              <a:cs typeface="Calibri"/>
              <a:sym typeface="Calibri"/>
            </a:endParaRPr>
          </a:p>
          <a:p>
            <a:pPr marL="183157"/>
            <a:r>
              <a:rPr lang="en-US" i="1" dirty="0">
                <a:solidFill>
                  <a:schemeClr val="dk1"/>
                </a:solidFill>
                <a:latin typeface="Calibri"/>
                <a:ea typeface="Calibri"/>
                <a:cs typeface="Calibri"/>
                <a:sym typeface="Calibri"/>
              </a:rPr>
              <a:t>Considerations for reviewing the impact of previous interventions: </a:t>
            </a:r>
          </a:p>
          <a:p>
            <a:pPr marL="183157"/>
            <a:endParaRPr lang="en-US" dirty="0">
              <a:solidFill>
                <a:schemeClr val="dk1"/>
              </a:solidFill>
              <a:latin typeface="Calibri"/>
              <a:ea typeface="Calibri"/>
              <a:cs typeface="Calibri"/>
              <a:sym typeface="Calibri"/>
            </a:endParaRPr>
          </a:p>
          <a:p>
            <a:pPr marL="183157" fontAlgn="base"/>
            <a:r>
              <a:rPr lang="en-US" dirty="0">
                <a:solidFill>
                  <a:schemeClr val="dk1"/>
                </a:solidFill>
                <a:latin typeface="Calibri"/>
                <a:ea typeface="Calibri"/>
                <a:cs typeface="Calibri"/>
                <a:sym typeface="Calibri"/>
              </a:rPr>
              <a:t>What strategies have you previously employed? </a:t>
            </a:r>
          </a:p>
          <a:p>
            <a:pPr marL="183157" fontAlgn="base"/>
            <a:r>
              <a:rPr lang="en-US" dirty="0">
                <a:solidFill>
                  <a:schemeClr val="dk1"/>
                </a:solidFill>
                <a:latin typeface="Calibri"/>
                <a:ea typeface="Calibri"/>
                <a:cs typeface="Calibri"/>
                <a:sym typeface="Calibri"/>
              </a:rPr>
              <a:t>Has one or more strategies been used in each of the prior 3 years?</a:t>
            </a:r>
          </a:p>
          <a:p>
            <a:pPr marL="183157" fontAlgn="base"/>
            <a:r>
              <a:rPr lang="en-US" dirty="0">
                <a:solidFill>
                  <a:schemeClr val="dk1"/>
                </a:solidFill>
                <a:latin typeface="Calibri"/>
                <a:ea typeface="Calibri"/>
                <a:cs typeface="Calibri"/>
                <a:sym typeface="Calibri"/>
              </a:rPr>
              <a:t>How did you track the success of these strategies? </a:t>
            </a:r>
          </a:p>
          <a:p>
            <a:pPr marL="183157" fontAlgn="base"/>
            <a:r>
              <a:rPr lang="en-US" dirty="0">
                <a:solidFill>
                  <a:schemeClr val="dk1"/>
                </a:solidFill>
                <a:latin typeface="Calibri"/>
                <a:ea typeface="Calibri"/>
                <a:cs typeface="Calibri"/>
                <a:sym typeface="Calibri"/>
              </a:rPr>
              <a:t>What were the strengths and weaknesses of previous interventions? </a:t>
            </a:r>
          </a:p>
          <a:p>
            <a:pPr marL="183157" fontAlgn="base"/>
            <a:r>
              <a:rPr lang="en-US" dirty="0">
                <a:solidFill>
                  <a:schemeClr val="dk1"/>
                </a:solidFill>
                <a:latin typeface="Calibri"/>
                <a:ea typeface="Calibri"/>
                <a:cs typeface="Calibri"/>
                <a:sym typeface="Calibri"/>
              </a:rPr>
              <a:t>To what extent have specific programs, interventions, and services improved outcomes?</a:t>
            </a:r>
          </a:p>
          <a:p>
            <a:br>
              <a:rPr lang="en-US" dirty="0"/>
            </a:br>
            <a:endParaRP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7: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66" name="Google Shape;166;p7: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briefly identify the top strengths that have been identified through the school’s analysis of the data represented in this presentation in 4 </a:t>
            </a:r>
          </a:p>
          <a:p>
            <a:pPr defTabSz="933237"/>
            <a:r>
              <a:rPr lang="en-US" i="1" dirty="0">
                <a:solidFill>
                  <a:schemeClr val="dk1"/>
                </a:solidFill>
                <a:latin typeface="Calibri"/>
                <a:ea typeface="Calibri"/>
                <a:cs typeface="Calibri"/>
                <a:sym typeface="Calibri"/>
              </a:rPr>
              <a:t>areas: 1) use of instructional resources/materials, 2) student performance, 3) student supports, and 4) fiscal and human resources. </a:t>
            </a:r>
          </a:p>
          <a:p>
            <a:pPr defTabSz="933237"/>
            <a:r>
              <a:rPr lang="en-US" i="1" dirty="0">
                <a:solidFill>
                  <a:schemeClr val="dk1"/>
                </a:solidFill>
                <a:latin typeface="Calibri"/>
                <a:ea typeface="Calibri"/>
                <a:cs typeface="Calibri"/>
                <a:sym typeface="Calibri"/>
              </a:rPr>
              <a:t>Each topic may be addressed on a slide for a total of 4 slides being used to address strengths.</a:t>
            </a:r>
          </a:p>
          <a:p>
            <a:pPr defTabSz="933237"/>
            <a:endParaRPr lang="en-US" i="1" dirty="0">
              <a:solidFill>
                <a:schemeClr val="dk1"/>
              </a:solidFill>
              <a:latin typeface="Calibri"/>
              <a:cs typeface="Calibri"/>
            </a:endParaRPr>
          </a:p>
          <a:p>
            <a:pPr defTabSz="933237"/>
            <a:endParaRPr lang="en-US" i="1" dirty="0">
              <a:solidFill>
                <a:schemeClr val="dk1"/>
              </a:solidFill>
              <a:latin typeface="Calibri"/>
              <a:cs typeface="Calibri"/>
            </a:endParaRPr>
          </a:p>
          <a:p>
            <a:endParaRPr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p8: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73" name="Google Shape;173;p8: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briefly identify the most critical gaps that have been identified through the school’s analysis of the data represented in this </a:t>
            </a:r>
          </a:p>
          <a:p>
            <a:pPr defTabSz="933237"/>
            <a:r>
              <a:rPr lang="en-US" i="1" dirty="0">
                <a:solidFill>
                  <a:schemeClr val="dk1"/>
                </a:solidFill>
                <a:latin typeface="Calibri"/>
                <a:ea typeface="Calibri"/>
                <a:cs typeface="Calibri"/>
                <a:sym typeface="Calibri"/>
              </a:rPr>
              <a:t>presentation in 4 areas: 1) use of instructional resources/materials, 2) student performance, 3) student supports, and 4) fiscal and human resources. </a:t>
            </a:r>
          </a:p>
          <a:p>
            <a:pPr defTabSz="933237"/>
            <a:r>
              <a:rPr lang="en-US" i="1" dirty="0">
                <a:solidFill>
                  <a:schemeClr val="dk1"/>
                </a:solidFill>
                <a:latin typeface="Calibri"/>
                <a:ea typeface="Calibri"/>
                <a:cs typeface="Calibri"/>
                <a:sym typeface="Calibri"/>
              </a:rPr>
              <a:t>Each topic may be addressed on a slide for a total of 4 slides being used to address strengths.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provide current data based on the interim assessments being administered to support progress monitoring of student performance. </a:t>
            </a:r>
            <a:r>
              <a:rPr lang="en-US" i="1" dirty="0">
                <a:solidFill>
                  <a:schemeClr val="dk1"/>
                </a:solidFill>
                <a:latin typeface="Calibri"/>
                <a:cs typeface="Calibri"/>
              </a:rPr>
              <a:t>If a </a:t>
            </a:r>
          </a:p>
          <a:p>
            <a:pPr defTabSz="933237"/>
            <a:r>
              <a:rPr lang="en-US" i="1" dirty="0">
                <a:solidFill>
                  <a:schemeClr val="dk1"/>
                </a:solidFill>
                <a:latin typeface="Calibri"/>
                <a:cs typeface="Calibri"/>
              </a:rPr>
              <a:t>baseline assessment was administered at the beginning of the year, please include that data, if not, only address 19-20 current interim assessment performance.</a:t>
            </a:r>
          </a:p>
          <a:p>
            <a:endParaRPr dirty="0"/>
          </a:p>
        </p:txBody>
      </p:sp>
    </p:spTree>
    <p:extLst>
      <p:ext uri="{BB962C8B-B14F-4D97-AF65-F5344CB8AC3E}">
        <p14:creationId xmlns:p14="http://schemas.microsoft.com/office/powerpoint/2010/main" val="25762073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1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9" name="Google Shape;229;p1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provide current analysis of findings based on 2019 MAAP and 1st quarter interim assessment performance.  The school will further </a:t>
            </a:r>
          </a:p>
          <a:p>
            <a:pPr defTabSz="933237"/>
            <a:r>
              <a:rPr lang="en-US" i="1" dirty="0">
                <a:solidFill>
                  <a:schemeClr val="dk1"/>
                </a:solidFill>
                <a:latin typeface="Calibri"/>
                <a:ea typeface="Calibri"/>
                <a:cs typeface="Calibri"/>
                <a:sym typeface="Calibri"/>
              </a:rPr>
              <a:t>address how the analysis informs the actionable strategies that are/will be implemented to ensure “equitable access” to a quality instructional program for all </a:t>
            </a:r>
          </a:p>
          <a:p>
            <a:pPr defTabSz="933237"/>
            <a:r>
              <a:rPr lang="en-US" i="1" dirty="0">
                <a:solidFill>
                  <a:schemeClr val="dk1"/>
                </a:solidFill>
                <a:latin typeface="Calibri"/>
                <a:ea typeface="Calibri"/>
                <a:cs typeface="Calibri"/>
                <a:sym typeface="Calibri"/>
              </a:rPr>
              <a:t>students.  Please be sure to address how the district is addressing academic outcomes of the lowest performing subgroups in the school.</a:t>
            </a:r>
            <a:endParaRPr lang="en-US" i="1" dirty="0">
              <a:solidFill>
                <a:schemeClr val="dk1"/>
              </a:solidFill>
              <a:latin typeface="Calibri"/>
              <a:cs typeface="Calibri"/>
            </a:endParaRPr>
          </a:p>
          <a:p>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p16: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6" name="Google Shape;236;p16: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develop their plan of action based on the root cause analysis.  The school will address a minimum of 1 </a:t>
            </a:r>
            <a:r>
              <a:rPr lang="en-US" i="1" dirty="0">
                <a:solidFill>
                  <a:schemeClr val="dk1"/>
                </a:solidFill>
                <a:latin typeface="Calibri"/>
                <a:cs typeface="Calibri"/>
              </a:rPr>
              <a:t>Priority Strategy per domain.</a:t>
            </a:r>
          </a:p>
          <a:p>
            <a:pPr defTabSz="933237"/>
            <a:r>
              <a:rPr lang="en-US" i="1" dirty="0">
                <a:solidFill>
                  <a:schemeClr val="dk1"/>
                </a:solidFill>
                <a:latin typeface="Calibri"/>
                <a:cs typeface="Calibri"/>
              </a:rPr>
              <a:t>Based on the analysis (What will you do? What do you expect to happen? Who’s responsible (position, not specific individual)?  What are potential next steps? and </a:t>
            </a:r>
          </a:p>
          <a:p>
            <a:pPr defTabSz="933237"/>
            <a:r>
              <a:rPr lang="en-US" i="1" dirty="0">
                <a:solidFill>
                  <a:schemeClr val="dk1"/>
                </a:solidFill>
                <a:latin typeface="Calibri"/>
                <a:cs typeface="Calibri"/>
              </a:rPr>
              <a:t>When will it be accomplished?)  This is an abbreviated version of the actual action plan that will be completed and approved by the local school board.  A template </a:t>
            </a:r>
          </a:p>
          <a:p>
            <a:pPr defTabSz="933237"/>
            <a:r>
              <a:rPr lang="en-US" i="1" dirty="0">
                <a:solidFill>
                  <a:schemeClr val="dk1"/>
                </a:solidFill>
                <a:latin typeface="Calibri"/>
                <a:cs typeface="Calibri"/>
              </a:rPr>
              <a:t>will </a:t>
            </a:r>
            <a:r>
              <a:rPr lang="en-US" i="1" dirty="0"/>
              <a:t>be provided for the official plan.</a:t>
            </a:r>
            <a:endParaRPr i="1"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11: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6" name="Google Shape;196;p11: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examine fiscal resources supporting implementation of the action plan based on the comprehensive needs assessment.  The </a:t>
            </a:r>
          </a:p>
          <a:p>
            <a:pPr indent="-228946" defTabSz="933237">
              <a:buClr>
                <a:srgbClr val="000000"/>
              </a:buClr>
              <a:buSzPts val="1400"/>
              <a:defRPr/>
            </a:pPr>
            <a:r>
              <a:rPr lang="en-US" i="1" dirty="0">
                <a:solidFill>
                  <a:schemeClr val="dk1"/>
                </a:solidFill>
                <a:latin typeface="Calibri"/>
                <a:ea typeface="Calibri"/>
                <a:cs typeface="Calibri"/>
                <a:sym typeface="Calibri"/>
              </a:rPr>
              <a:t>information in this slide should demonstrate alignment to the plan of action in the prior slide. </a:t>
            </a:r>
            <a:r>
              <a:rPr lang="en-US" i="1" dirty="0">
                <a:solidFill>
                  <a:schemeClr val="dk1"/>
                </a:solidFill>
                <a:latin typeface="Calibri"/>
                <a:cs typeface="Calibri"/>
              </a:rPr>
              <a:t>How is the school using remaining FY19 and 2019-20 funds to support </a:t>
            </a:r>
          </a:p>
          <a:p>
            <a:pPr indent="-228946" defTabSz="933237">
              <a:buClr>
                <a:srgbClr val="000000"/>
              </a:buClr>
              <a:buSzPts val="1400"/>
              <a:defRPr/>
            </a:pPr>
            <a:r>
              <a:rPr lang="en-US" i="1" dirty="0">
                <a:solidFill>
                  <a:schemeClr val="dk1"/>
                </a:solidFill>
                <a:latin typeface="Calibri"/>
                <a:cs typeface="Calibri"/>
              </a:rPr>
              <a:t>priority goals identified through this analysis?</a:t>
            </a:r>
          </a:p>
          <a:p>
            <a:pPr defTabSz="933237"/>
            <a:endParaRPr lang="en-US" i="1" dirty="0">
              <a:solidFill>
                <a:schemeClr val="dk1"/>
              </a:solidFill>
              <a:latin typeface="Calibri"/>
              <a:cs typeface="Calibri"/>
            </a:endParaRPr>
          </a:p>
          <a:p>
            <a:endParaRPr lang="en-US" dirty="0"/>
          </a:p>
          <a:p>
            <a:endParaRPr lang="en-US" dirty="0"/>
          </a:p>
          <a:p>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3: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1" name="Google Shape;211;p13: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 </a:t>
            </a:r>
            <a:r>
              <a:rPr lang="en-US" i="1" dirty="0">
                <a:solidFill>
                  <a:schemeClr val="dk1"/>
                </a:solidFill>
                <a:latin typeface="Calibri"/>
                <a:ea typeface="Calibri"/>
                <a:cs typeface="Calibri"/>
                <a:sym typeface="Calibri"/>
              </a:rPr>
              <a:t> If the school did not utilize external providers, please type N/A.</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continue the examination of fiscal resources to provide supports as it pertains to the use of external providers to support gaps identified </a:t>
            </a:r>
          </a:p>
          <a:p>
            <a:pPr defTabSz="933237"/>
            <a:r>
              <a:rPr lang="en-US" i="1" dirty="0">
                <a:solidFill>
                  <a:schemeClr val="dk1"/>
                </a:solidFill>
                <a:latin typeface="Calibri"/>
                <a:ea typeface="Calibri"/>
                <a:cs typeface="Calibri"/>
                <a:sym typeface="Calibri"/>
              </a:rPr>
              <a:t>through this analysis.  </a:t>
            </a:r>
            <a:r>
              <a:rPr lang="en-US" i="1" dirty="0">
                <a:solidFill>
                  <a:schemeClr val="dk1"/>
                </a:solidFill>
                <a:latin typeface="Calibri"/>
                <a:cs typeface="Calibri"/>
                <a:sym typeface="Calibri"/>
              </a:rPr>
              <a:t>Please address the focus </a:t>
            </a:r>
            <a:r>
              <a:rPr lang="en-US" i="1" dirty="0">
                <a:solidFill>
                  <a:schemeClr val="dk1"/>
                </a:solidFill>
                <a:latin typeface="Calibri"/>
                <a:cs typeface="Calibri"/>
              </a:rPr>
              <a:t>for the external provider and the expected outcomes as identified in the board approved contract for service.  The </a:t>
            </a:r>
          </a:p>
          <a:p>
            <a:pPr defTabSz="933237"/>
            <a:r>
              <a:rPr lang="en-US" i="1" dirty="0">
                <a:solidFill>
                  <a:schemeClr val="dk1"/>
                </a:solidFill>
                <a:latin typeface="Calibri"/>
                <a:cs typeface="Calibri"/>
              </a:rPr>
              <a:t>school will address the information requested in the table provided on this slide.  Given the investment in these supports, briefly describe the return on investment in </a:t>
            </a:r>
          </a:p>
          <a:p>
            <a:pPr defTabSz="933237"/>
            <a:r>
              <a:rPr lang="en-US" i="1" dirty="0">
                <a:solidFill>
                  <a:schemeClr val="dk1"/>
                </a:solidFill>
                <a:latin typeface="Calibri"/>
                <a:cs typeface="Calibri"/>
              </a:rPr>
              <a:t>terms of improved student performance.</a:t>
            </a:r>
          </a:p>
          <a:p>
            <a:endParaRPr dirty="0"/>
          </a:p>
        </p:txBody>
      </p:sp>
    </p:spTree>
    <p:extLst>
      <p:ext uri="{BB962C8B-B14F-4D97-AF65-F5344CB8AC3E}">
        <p14:creationId xmlns:p14="http://schemas.microsoft.com/office/powerpoint/2010/main" val="29036903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r>
              <a:rPr lang="en-US" i="1" dirty="0">
                <a:solidFill>
                  <a:schemeClr val="dk1"/>
                </a:solidFill>
                <a:latin typeface="Calibri"/>
                <a:ea typeface="Calibri"/>
                <a:cs typeface="Calibri"/>
                <a:sym typeface="Calibri"/>
              </a:rPr>
              <a:t>  If the school did not utilize regional educational service agencies or other educational service groups, please type N/A.</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continue the examination of fiscal resources to provide supports as it pertains to the use of regional educational service agencies to </a:t>
            </a:r>
          </a:p>
          <a:p>
            <a:pPr defTabSz="933237"/>
            <a:r>
              <a:rPr lang="en-US" i="1" dirty="0">
                <a:solidFill>
                  <a:schemeClr val="dk1"/>
                </a:solidFill>
                <a:latin typeface="Calibri"/>
                <a:ea typeface="Calibri"/>
                <a:cs typeface="Calibri"/>
                <a:sym typeface="Calibri"/>
              </a:rPr>
              <a:t>support gaps identified through this analysis.  </a:t>
            </a:r>
            <a:r>
              <a:rPr lang="en-US" i="1" dirty="0">
                <a:solidFill>
                  <a:schemeClr val="dk1"/>
                </a:solidFill>
                <a:latin typeface="Calibri"/>
                <a:cs typeface="Calibri"/>
                <a:sym typeface="Calibri"/>
              </a:rPr>
              <a:t>Please address the focus </a:t>
            </a:r>
            <a:r>
              <a:rPr lang="en-US" i="1" dirty="0">
                <a:solidFill>
                  <a:schemeClr val="dk1"/>
                </a:solidFill>
                <a:latin typeface="Calibri"/>
                <a:cs typeface="Calibri"/>
              </a:rPr>
              <a:t>for the provider and the expected outcomes as identified in the board approved </a:t>
            </a:r>
          </a:p>
          <a:p>
            <a:pPr defTabSz="933237"/>
            <a:r>
              <a:rPr lang="en-US" i="1" dirty="0">
                <a:solidFill>
                  <a:schemeClr val="dk1"/>
                </a:solidFill>
                <a:latin typeface="Calibri"/>
                <a:cs typeface="Calibri"/>
              </a:rPr>
              <a:t>contract for service.  The school will address the information requested in the table provided on this slide.  Given the investment in these supports, briefly describe the </a:t>
            </a:r>
          </a:p>
          <a:p>
            <a:pPr defTabSz="933237"/>
            <a:r>
              <a:rPr lang="en-US" i="1" dirty="0">
                <a:solidFill>
                  <a:schemeClr val="dk1"/>
                </a:solidFill>
                <a:latin typeface="Calibri"/>
                <a:cs typeface="Calibri"/>
              </a:rPr>
              <a:t>return on investment in terms of improved student performance.</a:t>
            </a:r>
          </a:p>
          <a:p>
            <a:endParaRPr dirty="0"/>
          </a:p>
        </p:txBody>
      </p:sp>
    </p:spTree>
    <p:extLst>
      <p:ext uri="{BB962C8B-B14F-4D97-AF65-F5344CB8AC3E}">
        <p14:creationId xmlns:p14="http://schemas.microsoft.com/office/powerpoint/2010/main" val="42342890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p2:notes"/>
          <p:cNvSpPr>
            <a:spLocks noGrp="1" noRot="1" noChangeAspect="1"/>
          </p:cNvSpPr>
          <p:nvPr>
            <p:ph type="sldImg" idx="2"/>
          </p:nvPr>
        </p:nvSpPr>
        <p:spPr>
          <a:xfrm>
            <a:off x="720725" y="1165225"/>
            <a:ext cx="5594350" cy="31464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1" name="Google Shape;91;p2: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a:buClr>
                <a:schemeClr val="dk1"/>
              </a:buClr>
              <a:buSzPts val="1100"/>
            </a:pPr>
            <a:endParaRPr dirty="0">
              <a:latin typeface="Arial"/>
              <a:ea typeface="Arial"/>
              <a:cs typeface="Arial"/>
              <a:sym typeface="Arial"/>
            </a:endParaRPr>
          </a:p>
          <a:p>
            <a:pPr marL="467325" indent="-233662"/>
            <a:r>
              <a:rPr lang="en-US" dirty="0"/>
              <a:t>The state goals are provided as part of the presentation template to further contextualize the school’s data.  </a:t>
            </a:r>
            <a:endParaRPr dirty="0"/>
          </a:p>
          <a:p>
            <a:pPr marL="467325" indent="-233662"/>
            <a:endParaRPr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p1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0" name="Google Shape;220;p1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  </a:t>
            </a:r>
            <a:r>
              <a:rPr lang="en-US" i="1" dirty="0">
                <a:solidFill>
                  <a:schemeClr val="dk1"/>
                </a:solidFill>
                <a:latin typeface="Calibri"/>
                <a:ea typeface="Calibri"/>
                <a:cs typeface="Calibri"/>
                <a:sym typeface="Calibri"/>
              </a:rPr>
              <a:t>If the school did not utilize external providers, regional educational service agencies or other educational service groups, please do not respond to </a:t>
            </a:r>
          </a:p>
          <a:p>
            <a:pPr defTabSz="933237"/>
            <a:r>
              <a:rPr lang="en-US" i="1" dirty="0">
                <a:solidFill>
                  <a:schemeClr val="dk1"/>
                </a:solidFill>
                <a:latin typeface="Calibri"/>
                <a:ea typeface="Calibri"/>
                <a:cs typeface="Calibri"/>
                <a:sym typeface="Calibri"/>
              </a:rPr>
              <a:t>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allows the school to respond to the district’s use of fiscal resources to support external providers, regional services agencies by addressing the student </a:t>
            </a:r>
          </a:p>
          <a:p>
            <a:pPr defTabSz="933237"/>
            <a:r>
              <a:rPr lang="en-US" i="1" dirty="0">
                <a:solidFill>
                  <a:schemeClr val="dk1"/>
                </a:solidFill>
                <a:latin typeface="Calibri"/>
                <a:ea typeface="Calibri"/>
                <a:cs typeface="Calibri"/>
                <a:sym typeface="Calibri"/>
              </a:rPr>
              <a:t>performance outcomes and return on investment.</a:t>
            </a:r>
          </a:p>
          <a:p>
            <a:endParaRPr dirty="0"/>
          </a:p>
        </p:txBody>
      </p:sp>
    </p:spTree>
    <p:extLst>
      <p:ext uri="{BB962C8B-B14F-4D97-AF65-F5344CB8AC3E}">
        <p14:creationId xmlns:p14="http://schemas.microsoft.com/office/powerpoint/2010/main" val="22813034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p12: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4" name="Google Shape;204;p12: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respond to </a:t>
            </a:r>
            <a:r>
              <a:rPr lang="en-US" i="1" dirty="0"/>
              <a:t>the support from the district for this school </a:t>
            </a:r>
            <a:r>
              <a:rPr lang="en-US" i="1" dirty="0">
                <a:solidFill>
                  <a:schemeClr val="dk1"/>
                </a:solidFill>
                <a:latin typeface="Calibri"/>
                <a:ea typeface="Calibri"/>
                <a:cs typeface="Calibri"/>
                <a:sym typeface="Calibri"/>
              </a:rPr>
              <a:t>b</a:t>
            </a:r>
            <a:r>
              <a:rPr lang="en-US" i="1" dirty="0"/>
              <a:t>ased on the root cause analysis conducted during this process/review of data/identification of gaps and strengths, planned actions/use of resources  Briefly address how are the supports that will be provided for this school differ from supports provided for other schools to ensure fidelity of implementation of the school’s board approved action plan?</a:t>
            </a:r>
            <a:endParaRPr i="1" dirty="0"/>
          </a:p>
        </p:txBody>
      </p:sp>
    </p:spTree>
    <p:extLst>
      <p:ext uri="{BB962C8B-B14F-4D97-AF65-F5344CB8AC3E}">
        <p14:creationId xmlns:p14="http://schemas.microsoft.com/office/powerpoint/2010/main" val="13434010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p17: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6" name="Google Shape;246;p17: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respond to its plan for sustainability of improved outcomes.  Two slides may be used to briefly describe how improvement efforts will be sustained, the use and impact of MDE resources, and how the MDE may feasibly and effectively support the school with its efforts to improve.</a:t>
            </a:r>
            <a:endParaRPr lang="en-US" b="1" dirty="0">
              <a:solidFill>
                <a:schemeClr val="accent6"/>
              </a:solidFill>
              <a:highlight>
                <a:srgbClr val="FFFF00"/>
              </a:highlight>
              <a:extLst>
                <a:ext uri="http://customooxmlschemas.google.com/">
                  <go:slidesCustomData xmlns:lc="http://schemas.openxmlformats.org/drawingml/2006/lockedCanvas"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1"/>
        <p:cNvGrpSpPr/>
        <p:nvPr/>
      </p:nvGrpSpPr>
      <p:grpSpPr>
        <a:xfrm>
          <a:off x="0" y="0"/>
          <a:ext cx="0" cy="0"/>
          <a:chOff x="0" y="0"/>
          <a:chExt cx="0" cy="0"/>
        </a:xfrm>
      </p:grpSpPr>
      <p:sp>
        <p:nvSpPr>
          <p:cNvPr id="252" name="Google Shape;252;p18:notes"/>
          <p:cNvSpPr>
            <a:spLocks noGrp="1" noRot="1" noChangeAspect="1"/>
          </p:cNvSpPr>
          <p:nvPr>
            <p:ph type="sldImg" idx="2"/>
          </p:nvPr>
        </p:nvSpPr>
        <p:spPr>
          <a:xfrm>
            <a:off x="427038" y="706438"/>
            <a:ext cx="6273800" cy="35290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53" name="Google Shape;253;p18: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cs typeface="Calibri"/>
                <a:sym typeface="Calibri"/>
              </a:rPr>
              <a:t>Slide Guidance</a:t>
            </a:r>
          </a:p>
          <a:p>
            <a:endParaRPr lang="en-US" dirty="0">
              <a:solidFill>
                <a:schemeClr val="dk1"/>
              </a:solidFill>
              <a:latin typeface="Calibri"/>
              <a:cs typeface="Calibri"/>
              <a:sym typeface="Calibri"/>
            </a:endParaRPr>
          </a:p>
          <a:p>
            <a:r>
              <a:rPr lang="en-US" i="1" dirty="0">
                <a:solidFill>
                  <a:schemeClr val="dk1"/>
                </a:solidFill>
                <a:latin typeface="Calibri"/>
                <a:ea typeface="Calibri"/>
                <a:cs typeface="Calibri"/>
                <a:sym typeface="Calibri"/>
              </a:rPr>
              <a:t>This slide allows the team to be identified.  The name and title of each team member present at the interview will be provided on this slide.</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3:notes"/>
          <p:cNvSpPr>
            <a:spLocks noGrp="1" noRot="1" noChangeAspect="1"/>
          </p:cNvSpPr>
          <p:nvPr>
            <p:ph type="sldImg" idx="2"/>
          </p:nvPr>
        </p:nvSpPr>
        <p:spPr>
          <a:xfrm>
            <a:off x="427038" y="706438"/>
            <a:ext cx="6273800" cy="352901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p3: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rtl="0"/>
            <a:r>
              <a:rPr lang="en-US" b="1" i="1" u="sng" dirty="0">
                <a:solidFill>
                  <a:schemeClr val="dk1"/>
                </a:solidFill>
                <a:latin typeface="Calibri"/>
                <a:ea typeface="Calibri"/>
                <a:cs typeface="Calibri"/>
                <a:sym typeface="Calibri"/>
              </a:rPr>
              <a:t>Slide Guidance:</a:t>
            </a:r>
          </a:p>
          <a:p>
            <a:pPr rtl="0"/>
            <a:r>
              <a:rPr lang="en-US" i="1" dirty="0">
                <a:solidFill>
                  <a:schemeClr val="dk1"/>
                </a:solidFill>
                <a:latin typeface="Calibri"/>
                <a:ea typeface="Calibri"/>
                <a:cs typeface="Calibri"/>
                <a:sym typeface="Calibri"/>
              </a:rPr>
              <a:t>This slide will further establish context for the school by allowing the school to provide it’s vision, mission, and goals. Please ensure that the school’s goals are</a:t>
            </a:r>
          </a:p>
          <a:p>
            <a:pPr rtl="0"/>
            <a:r>
              <a:rPr lang="en-US" b="1" i="1" dirty="0">
                <a:solidFill>
                  <a:schemeClr val="dk1"/>
                </a:solidFill>
                <a:latin typeface="Calibri"/>
                <a:ea typeface="Calibri"/>
                <a:cs typeface="Calibri"/>
                <a:sym typeface="Calibri"/>
              </a:rPr>
              <a:t>S</a:t>
            </a:r>
            <a:r>
              <a:rPr lang="en-US" i="1" dirty="0">
                <a:solidFill>
                  <a:schemeClr val="dk1"/>
                </a:solidFill>
                <a:latin typeface="Calibri"/>
                <a:ea typeface="Calibri"/>
                <a:cs typeface="Calibri"/>
                <a:sym typeface="Calibri"/>
              </a:rPr>
              <a:t>pecific, </a:t>
            </a:r>
            <a:r>
              <a:rPr lang="en-US" b="1" i="1" dirty="0">
                <a:solidFill>
                  <a:schemeClr val="dk1"/>
                </a:solidFill>
                <a:latin typeface="Calibri"/>
                <a:ea typeface="Calibri"/>
                <a:cs typeface="Calibri"/>
                <a:sym typeface="Calibri"/>
              </a:rPr>
              <a:t>M</a:t>
            </a:r>
            <a:r>
              <a:rPr lang="en-US" i="1" dirty="0">
                <a:solidFill>
                  <a:schemeClr val="dk1"/>
                </a:solidFill>
                <a:latin typeface="Calibri"/>
                <a:ea typeface="Calibri"/>
                <a:cs typeface="Calibri"/>
                <a:sym typeface="Calibri"/>
              </a:rPr>
              <a:t>easurable, </a:t>
            </a:r>
            <a:r>
              <a:rPr lang="en-US" b="1" i="1" dirty="0">
                <a:solidFill>
                  <a:schemeClr val="dk1"/>
                </a:solidFill>
                <a:latin typeface="Calibri"/>
                <a:ea typeface="Calibri"/>
                <a:cs typeface="Calibri"/>
                <a:sym typeface="Calibri"/>
              </a:rPr>
              <a:t>A</a:t>
            </a:r>
            <a:r>
              <a:rPr lang="en-US" i="1" dirty="0">
                <a:solidFill>
                  <a:schemeClr val="dk1"/>
                </a:solidFill>
                <a:latin typeface="Calibri"/>
                <a:ea typeface="Calibri"/>
                <a:cs typeface="Calibri"/>
                <a:sym typeface="Calibri"/>
              </a:rPr>
              <a:t>ttainable, </a:t>
            </a:r>
            <a:r>
              <a:rPr lang="en-US" b="1" i="1" dirty="0">
                <a:solidFill>
                  <a:schemeClr val="dk1"/>
                </a:solidFill>
                <a:latin typeface="Calibri"/>
                <a:ea typeface="Calibri"/>
                <a:cs typeface="Calibri"/>
                <a:sym typeface="Calibri"/>
              </a:rPr>
              <a:t>R</a:t>
            </a:r>
            <a:r>
              <a:rPr lang="en-US" i="1" dirty="0">
                <a:solidFill>
                  <a:schemeClr val="dk1"/>
                </a:solidFill>
                <a:latin typeface="Calibri"/>
                <a:ea typeface="Calibri"/>
                <a:cs typeface="Calibri"/>
                <a:sym typeface="Calibri"/>
              </a:rPr>
              <a:t>elevant and </a:t>
            </a:r>
            <a:r>
              <a:rPr lang="en-US" b="1" i="1" dirty="0">
                <a:solidFill>
                  <a:schemeClr val="dk1"/>
                </a:solidFill>
                <a:latin typeface="Calibri"/>
                <a:ea typeface="Calibri"/>
                <a:cs typeface="Calibri"/>
                <a:sym typeface="Calibri"/>
              </a:rPr>
              <a:t>T</a:t>
            </a:r>
            <a:r>
              <a:rPr lang="en-US" i="1" dirty="0">
                <a:solidFill>
                  <a:schemeClr val="dk1"/>
                </a:solidFill>
                <a:latin typeface="Calibri"/>
                <a:ea typeface="Calibri"/>
                <a:cs typeface="Calibri"/>
                <a:sym typeface="Calibri"/>
              </a:rPr>
              <a:t>imebound (SMART).</a:t>
            </a:r>
          </a:p>
          <a:p>
            <a:pPr rtl="0"/>
            <a:endParaRPr lang="en-US" i="1" dirty="0">
              <a:solidFill>
                <a:schemeClr val="dk1"/>
              </a:solidFill>
              <a:latin typeface="Calibri"/>
              <a:ea typeface="Calibri"/>
              <a:cs typeface="Calibri"/>
              <a:sym typeface="Calibri"/>
            </a:endParaRPr>
          </a:p>
          <a:p>
            <a:pPr rtl="0"/>
            <a:r>
              <a:rPr lang="en-US" i="1" dirty="0">
                <a:solidFill>
                  <a:schemeClr val="dk1"/>
                </a:solidFill>
                <a:latin typeface="Calibri"/>
                <a:ea typeface="Calibri"/>
                <a:cs typeface="Calibri"/>
                <a:sym typeface="Calibri"/>
              </a:rPr>
              <a:t>Please consider goals in the context of MS Succeeds Goals for ELA, Math, and Graduation Rate.  Creating ambitious but realistic goals in the context of MS </a:t>
            </a:r>
          </a:p>
          <a:p>
            <a:pPr rtl="0"/>
            <a:r>
              <a:rPr lang="en-US" i="1" dirty="0">
                <a:solidFill>
                  <a:schemeClr val="dk1"/>
                </a:solidFill>
                <a:latin typeface="Calibri"/>
                <a:ea typeface="Calibri"/>
                <a:cs typeface="Calibri"/>
                <a:sym typeface="Calibri"/>
              </a:rPr>
              <a:t>Succeeds is important.  ELA and Math Goals for all Subgroups of Students is 70% by 2024-25.  The Graduation Rate goal is 90% by 2024-25.  Are the school’s </a:t>
            </a:r>
          </a:p>
          <a:p>
            <a:pPr rtl="0"/>
            <a:r>
              <a:rPr lang="en-US" i="1" dirty="0">
                <a:solidFill>
                  <a:schemeClr val="dk1"/>
                </a:solidFill>
                <a:latin typeface="Calibri"/>
                <a:ea typeface="Calibri"/>
                <a:cs typeface="Calibri"/>
                <a:sym typeface="Calibri"/>
              </a:rPr>
              <a:t>goals determined with this end goal in mind based on current performance trends.  </a:t>
            </a:r>
            <a:endParaRPr lang="en-US" dirty="0">
              <a:solidFill>
                <a:schemeClr val="dk1"/>
              </a:solidFill>
              <a:latin typeface="Calibri"/>
              <a:ea typeface="Calibri"/>
              <a:cs typeface="Calibri"/>
              <a:sym typeface="Calibri"/>
            </a:endParaRPr>
          </a:p>
          <a:p>
            <a:br>
              <a:rPr lang="en-US" dirty="0"/>
            </a:br>
            <a:br>
              <a:rPr lang="en-US" dirty="0"/>
            </a:b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attendance trends of </a:t>
            </a:r>
          </a:p>
          <a:p>
            <a:pPr defTabSz="933237"/>
            <a:r>
              <a:rPr lang="en-US" i="1" dirty="0">
                <a:solidFill>
                  <a:schemeClr val="dk1"/>
                </a:solidFill>
                <a:latin typeface="Calibri"/>
                <a:ea typeface="Calibri"/>
                <a:cs typeface="Calibri"/>
                <a:sym typeface="Calibri"/>
              </a:rPr>
              <a:t>students and teachers. In the table, identify improvements with green text and decreases with red text.  </a:t>
            </a:r>
          </a:p>
          <a:p>
            <a:pPr defTabSz="933237"/>
            <a:endParaRPr lang="en-US" i="1" dirty="0">
              <a:solidFill>
                <a:schemeClr val="dk1"/>
              </a:solidFill>
              <a:latin typeface="Calibri"/>
              <a:cs typeface="Calibri"/>
            </a:endParaRPr>
          </a:p>
          <a:p>
            <a:endParaRPr lang="en-US" dirty="0"/>
          </a:p>
          <a:p>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p4: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9" name="Google Shape;139;p4: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attendance trends of </a:t>
            </a:r>
          </a:p>
          <a:p>
            <a:pPr defTabSz="933237"/>
            <a:r>
              <a:rPr lang="en-US" i="1" dirty="0">
                <a:solidFill>
                  <a:schemeClr val="dk1"/>
                </a:solidFill>
                <a:latin typeface="Calibri"/>
                <a:ea typeface="Calibri"/>
                <a:cs typeface="Calibri"/>
                <a:sym typeface="Calibri"/>
              </a:rPr>
              <a:t>students and teachers. Provide analysis details that align to the data from the prior slide.</a:t>
            </a:r>
          </a:p>
          <a:p>
            <a:pPr defTabSz="933237"/>
            <a:endParaRPr lang="en-US" i="1" dirty="0">
              <a:solidFill>
                <a:schemeClr val="dk1"/>
              </a:solidFill>
              <a:latin typeface="Calibri"/>
              <a:cs typeface="Calibri"/>
            </a:endParaRPr>
          </a:p>
          <a:p>
            <a:endParaRPr lang="en-US" dirty="0"/>
          </a:p>
          <a:p>
            <a:endParaRPr dirty="0"/>
          </a:p>
        </p:txBody>
      </p:sp>
    </p:spTree>
    <p:extLst>
      <p:ext uri="{BB962C8B-B14F-4D97-AF65-F5344CB8AC3E}">
        <p14:creationId xmlns:p14="http://schemas.microsoft.com/office/powerpoint/2010/main" val="147968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p>
          <a:p>
            <a:endParaRPr lang="en-US" i="1" dirty="0">
              <a:solidFill>
                <a:schemeClr val="dk1"/>
              </a:solidFill>
              <a:latin typeface="Calibri"/>
              <a:ea typeface="Calibri"/>
              <a:cs typeface="Calibri"/>
              <a:sym typeface="Calibri"/>
            </a:endParaRPr>
          </a:p>
          <a:p>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In the table, identify improvements with </a:t>
            </a:r>
            <a:r>
              <a:rPr lang="en-US" i="1" dirty="0">
                <a:solidFill>
                  <a:srgbClr val="00B050"/>
                </a:solidFill>
                <a:latin typeface="Calibri"/>
                <a:ea typeface="Calibri"/>
                <a:cs typeface="Calibri"/>
                <a:sym typeface="Calibri"/>
              </a:rPr>
              <a:t>green </a:t>
            </a:r>
          </a:p>
          <a:p>
            <a:r>
              <a:rPr lang="en-US" i="1" dirty="0">
                <a:solidFill>
                  <a:srgbClr val="00B050"/>
                </a:solidFill>
                <a:latin typeface="Calibri"/>
                <a:ea typeface="Calibri"/>
                <a:cs typeface="Calibri"/>
                <a:sym typeface="Calibri"/>
              </a:rPr>
              <a:t>text </a:t>
            </a:r>
            <a:r>
              <a:rPr lang="en-US" i="1" dirty="0">
                <a:solidFill>
                  <a:schemeClr val="dk1"/>
                </a:solidFill>
                <a:latin typeface="Calibri"/>
                <a:ea typeface="Calibri"/>
                <a:cs typeface="Calibri"/>
                <a:sym typeface="Calibri"/>
              </a:rPr>
              <a:t>and decreases with red text. The school will address personnel trends.  The school will address items identified in “AREA” column.  In the row for teacher ratings,</a:t>
            </a:r>
          </a:p>
          <a:p>
            <a:r>
              <a:rPr lang="en-US" i="1" dirty="0">
                <a:solidFill>
                  <a:schemeClr val="dk1"/>
                </a:solidFill>
                <a:latin typeface="Calibri"/>
                <a:ea typeface="Calibri"/>
                <a:cs typeface="Calibri"/>
                <a:sym typeface="Calibri"/>
              </a:rPr>
              <a:t>please provide the percent of teachers with a rating of 3 or above.  In the row for Accountability Rating and Score, please provide the school’s rating and</a:t>
            </a:r>
          </a:p>
          <a:p>
            <a:r>
              <a:rPr lang="en-US" i="1" dirty="0">
                <a:solidFill>
                  <a:schemeClr val="dk1"/>
                </a:solidFill>
                <a:latin typeface="Calibri"/>
                <a:ea typeface="Calibri"/>
                <a:cs typeface="Calibri"/>
                <a:sym typeface="Calibri"/>
              </a:rPr>
              <a:t>accountability score for each of the years (for example, F – 258).  </a:t>
            </a:r>
            <a:endParaRPr lang="en-US" dirty="0"/>
          </a:p>
          <a:p>
            <a:endParaRPr dirty="0"/>
          </a:p>
        </p:txBody>
      </p:sp>
    </p:spTree>
    <p:extLst>
      <p:ext uri="{BB962C8B-B14F-4D97-AF65-F5344CB8AC3E}">
        <p14:creationId xmlns:p14="http://schemas.microsoft.com/office/powerpoint/2010/main" val="1417250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p6: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7" name="Google Shape;157;p6: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  The school will address personnel trends of </a:t>
            </a:r>
          </a:p>
          <a:p>
            <a:pPr defTabSz="933237"/>
            <a:r>
              <a:rPr lang="en-US" i="1" dirty="0">
                <a:solidFill>
                  <a:schemeClr val="dk1"/>
                </a:solidFill>
                <a:latin typeface="Calibri"/>
                <a:ea typeface="Calibri"/>
                <a:cs typeface="Calibri"/>
                <a:sym typeface="Calibri"/>
              </a:rPr>
              <a:t>associated with staffing. Provide analysis details that align to the data from the prior slide.</a:t>
            </a:r>
          </a:p>
          <a:p>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indent="-228946" defTabSz="933237">
              <a:buClr>
                <a:srgbClr val="000000"/>
              </a:buClr>
              <a:buSzPts val="1400"/>
              <a:defRPr/>
            </a:pPr>
            <a:r>
              <a:rPr lang="en-US" b="1" i="1" u="sng" dirty="0">
                <a:solidFill>
                  <a:schemeClr val="dk1"/>
                </a:solidFill>
                <a:latin typeface="Calibri"/>
                <a:ea typeface="Calibri"/>
                <a:cs typeface="Calibri"/>
                <a:sym typeface="Calibri"/>
              </a:rPr>
              <a:t>Slide Guidance:  </a:t>
            </a:r>
            <a:r>
              <a:rPr lang="en-US" i="1" dirty="0">
                <a:solidFill>
                  <a:schemeClr val="dk1"/>
                </a:solidFill>
                <a:latin typeface="Calibri"/>
                <a:ea typeface="Calibri"/>
                <a:cs typeface="Calibri"/>
                <a:sym typeface="Calibri"/>
              </a:rPr>
              <a:t>If the requested student performance data on this slide does not apply, you may delete 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school’s student performance data from MAAP. In the </a:t>
            </a:r>
          </a:p>
          <a:p>
            <a:pPr defTabSz="933237"/>
            <a:r>
              <a:rPr lang="en-US" i="1" dirty="0">
                <a:solidFill>
                  <a:schemeClr val="dk1"/>
                </a:solidFill>
                <a:latin typeface="Calibri"/>
                <a:ea typeface="Calibri"/>
                <a:cs typeface="Calibri"/>
                <a:sym typeface="Calibri"/>
              </a:rPr>
              <a:t>table, identify improvements with green text and decreases with red text. For any area that does not apply you may place “N/A” in the space. </a:t>
            </a:r>
          </a:p>
          <a:p>
            <a:pPr defTabSz="933237"/>
            <a:r>
              <a:rPr lang="en-US" i="1" dirty="0">
                <a:solidFill>
                  <a:schemeClr val="dk1"/>
                </a:solidFill>
                <a:latin typeface="Calibri"/>
                <a:ea typeface="Calibri"/>
                <a:cs typeface="Calibri"/>
                <a:sym typeface="Calibri"/>
              </a:rPr>
              <a:t>Please provide overall proficiency for the school. </a:t>
            </a:r>
            <a:endParaRPr lang="en-US" i="1" dirty="0">
              <a:solidFill>
                <a:schemeClr val="dk1"/>
              </a:solidFill>
              <a:latin typeface="Calibri"/>
              <a:cs typeface="Calibri"/>
            </a:endParaRPr>
          </a:p>
          <a:p>
            <a:endParaRPr dirty="0"/>
          </a:p>
        </p:txBody>
      </p:sp>
    </p:spTree>
    <p:extLst>
      <p:ext uri="{BB962C8B-B14F-4D97-AF65-F5344CB8AC3E}">
        <p14:creationId xmlns:p14="http://schemas.microsoft.com/office/powerpoint/2010/main" val="1679331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p5:notes"/>
          <p:cNvSpPr>
            <a:spLocks noGrp="1" noRot="1" noChangeAspect="1"/>
          </p:cNvSpPr>
          <p:nvPr>
            <p:ph type="sldImg" idx="2"/>
          </p:nvPr>
        </p:nvSpPr>
        <p:spPr>
          <a:xfrm>
            <a:off x="473075" y="712788"/>
            <a:ext cx="6345238" cy="35687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8" name="Google Shape;148;p5:notes"/>
          <p:cNvSpPr txBox="1">
            <a:spLocks noGrp="1"/>
          </p:cNvSpPr>
          <p:nvPr>
            <p:ph type="body" idx="1"/>
          </p:nvPr>
        </p:nvSpPr>
        <p:spPr>
          <a:xfrm>
            <a:off x="703583" y="4486124"/>
            <a:ext cx="5628658" cy="3670466"/>
          </a:xfrm>
          <a:prstGeom prst="rect">
            <a:avLst/>
          </a:prstGeom>
          <a:noFill/>
          <a:ln>
            <a:noFill/>
          </a:ln>
        </p:spPr>
        <p:txBody>
          <a:bodyPr spcFirstLastPara="1" wrap="square" lIns="93449" tIns="46712" rIns="93449" bIns="46712" anchor="t" anchorCtr="0">
            <a:noAutofit/>
          </a:bodyPr>
          <a:lstStyle/>
          <a:p>
            <a:pPr defTabSz="933237"/>
            <a:r>
              <a:rPr lang="en-US" b="1" i="1" u="sng" dirty="0">
                <a:solidFill>
                  <a:schemeClr val="dk1"/>
                </a:solidFill>
                <a:latin typeface="Calibri"/>
                <a:ea typeface="Calibri"/>
                <a:cs typeface="Calibri"/>
                <a:sym typeface="Calibri"/>
              </a:rPr>
              <a:t>Slide Guidance:  </a:t>
            </a:r>
            <a:r>
              <a:rPr lang="en-US" i="1" dirty="0">
                <a:solidFill>
                  <a:schemeClr val="dk1"/>
                </a:solidFill>
                <a:latin typeface="Calibri"/>
                <a:ea typeface="Calibri"/>
                <a:cs typeface="Calibri"/>
                <a:sym typeface="Calibri"/>
              </a:rPr>
              <a:t>If the requested student performance data on this slide does not apply, you may delete this slide.</a:t>
            </a:r>
          </a:p>
          <a:p>
            <a:pPr defTabSz="933237"/>
            <a:endParaRPr lang="en-US" i="1" dirty="0">
              <a:solidFill>
                <a:schemeClr val="dk1"/>
              </a:solidFill>
              <a:latin typeface="Calibri"/>
              <a:ea typeface="Calibri"/>
              <a:cs typeface="Calibri"/>
              <a:sym typeface="Calibri"/>
            </a:endParaRPr>
          </a:p>
          <a:p>
            <a:pPr defTabSz="933237"/>
            <a:r>
              <a:rPr lang="en-US" i="1" dirty="0">
                <a:solidFill>
                  <a:schemeClr val="dk1"/>
                </a:solidFill>
                <a:latin typeface="Calibri"/>
                <a:ea typeface="Calibri"/>
                <a:cs typeface="Calibri"/>
                <a:sym typeface="Calibri"/>
              </a:rPr>
              <a:t>This slide continues to establish context for the school by allowing the school to provide a data snapshot of the school’s student performance data from MAAP. In the </a:t>
            </a:r>
          </a:p>
          <a:p>
            <a:pPr defTabSz="933237"/>
            <a:r>
              <a:rPr lang="en-US" i="1" dirty="0">
                <a:solidFill>
                  <a:schemeClr val="dk1"/>
                </a:solidFill>
                <a:latin typeface="Calibri"/>
                <a:ea typeface="Calibri"/>
                <a:cs typeface="Calibri"/>
                <a:sym typeface="Calibri"/>
              </a:rPr>
              <a:t>table, identify improvements with green text and decreases with red text. For any area that does not apply you may place “N/A” in the space.  </a:t>
            </a:r>
          </a:p>
          <a:p>
            <a:pPr defTabSz="933237">
              <a:defRPr/>
            </a:pPr>
            <a:r>
              <a:rPr lang="en-US" i="1" dirty="0">
                <a:solidFill>
                  <a:schemeClr val="dk1"/>
                </a:solidFill>
                <a:latin typeface="Calibri"/>
                <a:ea typeface="Calibri"/>
                <a:cs typeface="Calibri"/>
                <a:sym typeface="Calibri"/>
              </a:rPr>
              <a:t>Please provide overall proficiency for the school. </a:t>
            </a:r>
            <a:endParaRPr lang="en-US" i="1" dirty="0">
              <a:solidFill>
                <a:schemeClr val="dk1"/>
              </a:solidFill>
              <a:latin typeface="Calibri"/>
              <a:cs typeface="Calibri"/>
            </a:endParaRPr>
          </a:p>
          <a:p>
            <a:pPr defTabSz="933237"/>
            <a:endParaRPr lang="en-US" i="1" dirty="0">
              <a:solidFill>
                <a:schemeClr val="dk1"/>
              </a:solidFill>
              <a:latin typeface="Calibri"/>
              <a:cs typeface="Calibri"/>
            </a:endParaRPr>
          </a:p>
          <a:p>
            <a:endParaRPr lang="en-US" dirty="0"/>
          </a:p>
          <a:p>
            <a:endParaRPr dirty="0"/>
          </a:p>
        </p:txBody>
      </p:sp>
    </p:spTree>
    <p:extLst>
      <p:ext uri="{BB962C8B-B14F-4D97-AF65-F5344CB8AC3E}">
        <p14:creationId xmlns:p14="http://schemas.microsoft.com/office/powerpoint/2010/main" val="6979496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Shape 9"/>
        <p:cNvGrpSpPr/>
        <p:nvPr/>
      </p:nvGrpSpPr>
      <p:grpSpPr>
        <a:xfrm>
          <a:off x="0" y="0"/>
          <a:ext cx="0" cy="0"/>
          <a:chOff x="0" y="0"/>
          <a:chExt cx="0" cy="0"/>
        </a:xfrm>
      </p:grpSpPr>
      <p:sp>
        <p:nvSpPr>
          <p:cNvPr id="5" name="Shape 54"/>
          <p:cNvSpPr/>
          <p:nvPr userDrawn="1"/>
        </p:nvSpPr>
        <p:spPr>
          <a:xfrm>
            <a:off x="0" y="2644130"/>
            <a:ext cx="6773600" cy="965196"/>
          </a:xfrm>
          <a:prstGeom prst="rect">
            <a:avLst/>
          </a:prstGeom>
          <a:solidFill>
            <a:schemeClr val="accent3"/>
          </a:solidFill>
          <a:ln>
            <a:noFill/>
          </a:ln>
        </p:spPr>
        <p:txBody>
          <a:bodyPr lIns="121900" tIns="121900" rIns="121900" bIns="121900" anchor="ctr" anchorCtr="0">
            <a:noAutofit/>
          </a:bodyPr>
          <a:lstStyle/>
          <a:p>
            <a:pPr lvl="0">
              <a:spcBef>
                <a:spcPts val="0"/>
              </a:spcBef>
              <a:buNone/>
            </a:pPr>
            <a:endParaRPr sz="2400">
              <a:solidFill>
                <a:srgbClr val="00B0F0"/>
              </a:solidFill>
            </a:endParaRPr>
          </a:p>
        </p:txBody>
      </p:sp>
      <p:sp>
        <p:nvSpPr>
          <p:cNvPr id="8" name="Shape 59"/>
          <p:cNvSpPr/>
          <p:nvPr userDrawn="1"/>
        </p:nvSpPr>
        <p:spPr>
          <a:xfrm>
            <a:off x="0" y="3742027"/>
            <a:ext cx="621792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9" name="Shape 61"/>
          <p:cNvPicPr preferRelativeResize="0"/>
          <p:nvPr userDrawn="1"/>
        </p:nvPicPr>
        <p:blipFill>
          <a:blip r:embed="rId2">
            <a:alphaModFix/>
          </a:blip>
          <a:stretch>
            <a:fillRect/>
          </a:stretch>
        </p:blipFill>
        <p:spPr>
          <a:xfrm>
            <a:off x="600267" y="5012165"/>
            <a:ext cx="2841133" cy="1372200"/>
          </a:xfrm>
          <a:prstGeom prst="rect">
            <a:avLst/>
          </a:prstGeom>
          <a:noFill/>
          <a:ln>
            <a:noFill/>
          </a:ln>
        </p:spPr>
      </p:pic>
      <p:sp>
        <p:nvSpPr>
          <p:cNvPr id="3" name="Text Placeholder 2"/>
          <p:cNvSpPr>
            <a:spLocks noGrp="1" noChangeAspect="1"/>
          </p:cNvSpPr>
          <p:nvPr>
            <p:ph type="body" sz="quarter" idx="10" hasCustomPrompt="1"/>
          </p:nvPr>
        </p:nvSpPr>
        <p:spPr>
          <a:xfrm>
            <a:off x="550333" y="654051"/>
            <a:ext cx="8800700" cy="1904468"/>
          </a:xfrm>
        </p:spPr>
        <p:txBody>
          <a:bodyPr anchor="b"/>
          <a:lstStyle>
            <a:lvl1pPr>
              <a:lnSpc>
                <a:spcPct val="100000"/>
              </a:lnSpc>
              <a:spcAft>
                <a:spcPts val="0"/>
              </a:spcAft>
              <a:defRPr sz="6667" b="1">
                <a:solidFill>
                  <a:srgbClr val="0070C0"/>
                </a:solidFill>
              </a:defRPr>
            </a:lvl1pPr>
          </a:lstStyle>
          <a:p>
            <a:pPr lvl="0"/>
            <a:r>
              <a:rPr lang="en-US" dirty="0"/>
              <a:t>HEADING</a:t>
            </a:r>
          </a:p>
        </p:txBody>
      </p:sp>
      <p:sp>
        <p:nvSpPr>
          <p:cNvPr id="16" name="Text Placeholder 15"/>
          <p:cNvSpPr>
            <a:spLocks noGrp="1" noChangeAspect="1"/>
          </p:cNvSpPr>
          <p:nvPr>
            <p:ph type="body" sz="quarter" idx="11" hasCustomPrompt="1"/>
          </p:nvPr>
        </p:nvSpPr>
        <p:spPr>
          <a:xfrm>
            <a:off x="550333" y="2732617"/>
            <a:ext cx="6157384" cy="810683"/>
          </a:xfrm>
        </p:spPr>
        <p:txBody>
          <a:bodyPr anchor="ctr"/>
          <a:lstStyle>
            <a:lvl1pPr rtl="0">
              <a:spcBef>
                <a:spcPts val="0"/>
              </a:spcBef>
              <a:buNone/>
              <a:defRPr lang="en" sz="2400" dirty="0">
                <a:solidFill>
                  <a:srgbClr val="FFFFFF"/>
                </a:solidFill>
                <a:ea typeface="Open Sans"/>
                <a:cs typeface="Open Sans"/>
                <a:sym typeface="Open Sans"/>
              </a:defRPr>
            </a:lvl1pPr>
          </a:lstStyle>
          <a:p>
            <a:pPr lvl="0" rtl="0">
              <a:spcBef>
                <a:spcPts val="0"/>
              </a:spcBef>
              <a:buNone/>
            </a:pPr>
            <a:r>
              <a:rPr lang="en-US" sz="2667" dirty="0">
                <a:solidFill>
                  <a:srgbClr val="FFFFFF"/>
                </a:solidFill>
                <a:latin typeface="+mn-lt"/>
                <a:ea typeface="Open Sans"/>
                <a:cs typeface="Open Sans"/>
                <a:sym typeface="Open Sans"/>
              </a:rPr>
              <a:t>SUBHEAD</a:t>
            </a:r>
            <a:endParaRPr lang="en" sz="2667" dirty="0">
              <a:solidFill>
                <a:srgbClr val="FFFFFF"/>
              </a:solidFill>
              <a:latin typeface="+mn-lt"/>
              <a:ea typeface="Open Sans"/>
              <a:cs typeface="Open Sans"/>
              <a:sym typeface="Open Sans"/>
            </a:endParaRPr>
          </a:p>
        </p:txBody>
      </p:sp>
      <p:sp>
        <p:nvSpPr>
          <p:cNvPr id="18" name="Text Placeholder 17"/>
          <p:cNvSpPr>
            <a:spLocks noGrp="1" noChangeAspect="1"/>
          </p:cNvSpPr>
          <p:nvPr>
            <p:ph type="body" sz="quarter" idx="12" hasCustomPrompt="1"/>
          </p:nvPr>
        </p:nvSpPr>
        <p:spPr>
          <a:xfrm>
            <a:off x="550333" y="3874828"/>
            <a:ext cx="5444067" cy="665424"/>
          </a:xfrm>
        </p:spPr>
        <p:txBody>
          <a:bodyPr anchor="t"/>
          <a:lstStyle>
            <a:lvl1pPr algn="l">
              <a:spcBef>
                <a:spcPts val="0"/>
              </a:spcBef>
              <a:buNone/>
              <a:defRPr lang="en" sz="2400" dirty="0">
                <a:solidFill>
                  <a:schemeClr val="accent3">
                    <a:lumMod val="75000"/>
                  </a:schemeClr>
                </a:solidFill>
                <a:ea typeface="Open Sans"/>
                <a:cs typeface="Open Sans"/>
                <a:sym typeface="Open Sans"/>
              </a:defRPr>
            </a:lvl1pPr>
          </a:lstStyle>
          <a:p>
            <a:pPr lvl="0" algn="l">
              <a:spcBef>
                <a:spcPts val="0"/>
              </a:spcBef>
              <a:buNone/>
            </a:pPr>
            <a:r>
              <a:rPr lang="en-US" sz="2400" dirty="0">
                <a:latin typeface="+mn-lt"/>
                <a:ea typeface="Open Sans"/>
                <a:cs typeface="Open Sans"/>
                <a:sym typeface="Open Sans"/>
              </a:rPr>
              <a:t>Date</a:t>
            </a:r>
            <a:endParaRPr lang="en" sz="2400" dirty="0">
              <a:latin typeface="+mn-lt"/>
              <a:ea typeface="Open Sans"/>
              <a:cs typeface="Open Sans"/>
              <a:sym typeface="Open Sans"/>
            </a:endParaRPr>
          </a:p>
        </p:txBody>
      </p:sp>
      <p:sp>
        <p:nvSpPr>
          <p:cNvPr id="24" name="Text Placeholder 23"/>
          <p:cNvSpPr>
            <a:spLocks noGrp="1"/>
          </p:cNvSpPr>
          <p:nvPr>
            <p:ph type="body" sz="quarter" idx="14" hasCustomPrompt="1"/>
          </p:nvPr>
        </p:nvSpPr>
        <p:spPr>
          <a:xfrm>
            <a:off x="3603548" y="5294201"/>
            <a:ext cx="5934153" cy="403865"/>
          </a:xfrm>
        </p:spPr>
        <p:txBody>
          <a:bodyPr anchor="ctr"/>
          <a:lstStyle>
            <a:lvl1pPr marL="0" marR="0" indent="0" algn="l" defTabSz="1219170" rtl="0" eaLnBrk="1" fontAlgn="auto" latinLnBrk="0" hangingPunct="1">
              <a:lnSpc>
                <a:spcPct val="100000"/>
              </a:lnSpc>
              <a:spcBef>
                <a:spcPts val="0"/>
              </a:spcBef>
              <a:spcAft>
                <a:spcPts val="0"/>
              </a:spcAft>
              <a:buClr>
                <a:schemeClr val="dk2"/>
              </a:buClr>
              <a:buSzPct val="100000"/>
              <a:buFontTx/>
              <a:buNone/>
              <a:tabLst/>
              <a:defRPr lang="en-US" sz="2400" b="1" smtClean="0">
                <a:solidFill>
                  <a:srgbClr val="CC0000"/>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2667" b="1" dirty="0">
                <a:solidFill>
                  <a:srgbClr val="CC0000"/>
                </a:solidFill>
                <a:latin typeface="+mn-lt"/>
                <a:ea typeface="Open Sans"/>
                <a:cs typeface="Open Sans"/>
                <a:sym typeface="Open Sans"/>
              </a:rPr>
              <a:t>Presenter Name</a:t>
            </a:r>
          </a:p>
        </p:txBody>
      </p:sp>
      <p:sp>
        <p:nvSpPr>
          <p:cNvPr id="7" name="Text Placeholder 6"/>
          <p:cNvSpPr>
            <a:spLocks noGrp="1"/>
          </p:cNvSpPr>
          <p:nvPr>
            <p:ph type="body" sz="quarter" idx="15" hasCustomPrompt="1"/>
          </p:nvPr>
        </p:nvSpPr>
        <p:spPr>
          <a:xfrm>
            <a:off x="3602567" y="5628904"/>
            <a:ext cx="5935133" cy="754963"/>
          </a:xfrm>
        </p:spPr>
        <p:txBody>
          <a:bodyPr/>
          <a:lstStyle>
            <a:lvl1pPr>
              <a:lnSpc>
                <a:spcPct val="100000"/>
              </a:lnSpc>
              <a:spcAft>
                <a:spcPts val="0"/>
              </a:spcAft>
              <a:defRPr sz="1867" baseline="0">
                <a:solidFill>
                  <a:schemeClr val="accent3">
                    <a:lumMod val="50000"/>
                  </a:schemeClr>
                </a:solidFill>
              </a:defRPr>
            </a:lvl1pPr>
          </a:lstStyle>
          <a:p>
            <a:pPr lvl="0"/>
            <a:r>
              <a:rPr lang="en-US" dirty="0"/>
              <a:t>Presenter Title</a:t>
            </a:r>
            <a:br>
              <a:rPr lang="en-US" dirty="0"/>
            </a:br>
            <a:r>
              <a:rPr lang="en-US" dirty="0"/>
              <a:t>Contact Information</a:t>
            </a:r>
          </a:p>
        </p:txBody>
      </p:sp>
    </p:spTree>
    <p:extLst>
      <p:ext uri="{BB962C8B-B14F-4D97-AF65-F5344CB8AC3E}">
        <p14:creationId xmlns:p14="http://schemas.microsoft.com/office/powerpoint/2010/main" val="3431535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Slide">
  <p:cSld name="2_Title Slide">
    <p:spTree>
      <p:nvGrpSpPr>
        <p:cNvPr id="1" name="Shape 32"/>
        <p:cNvGrpSpPr/>
        <p:nvPr/>
      </p:nvGrpSpPr>
      <p:grpSpPr>
        <a:xfrm>
          <a:off x="0" y="0"/>
          <a:ext cx="0" cy="0"/>
          <a:chOff x="0" y="0"/>
          <a:chExt cx="0" cy="0"/>
        </a:xfrm>
      </p:grpSpPr>
      <p:sp>
        <p:nvSpPr>
          <p:cNvPr id="33" name="Google Shape;33;p23"/>
          <p:cNvSpPr/>
          <p:nvPr/>
        </p:nvSpPr>
        <p:spPr>
          <a:xfrm>
            <a:off x="0" y="2644131"/>
            <a:ext cx="6773600" cy="965196"/>
          </a:xfrm>
          <a:prstGeom prst="rect">
            <a:avLst/>
          </a:prstGeom>
          <a:solidFill>
            <a:schemeClr val="accent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00B0F0"/>
              </a:solidFill>
              <a:latin typeface="Arial"/>
              <a:ea typeface="Arial"/>
              <a:cs typeface="Arial"/>
              <a:sym typeface="Arial"/>
            </a:endParaRPr>
          </a:p>
        </p:txBody>
      </p:sp>
      <p:sp>
        <p:nvSpPr>
          <p:cNvPr id="34" name="Google Shape;34;p23"/>
          <p:cNvSpPr/>
          <p:nvPr/>
        </p:nvSpPr>
        <p:spPr>
          <a:xfrm>
            <a:off x="0" y="3742027"/>
            <a:ext cx="6217920" cy="1328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35" name="Google Shape;35;p23"/>
          <p:cNvPicPr preferRelativeResize="0"/>
          <p:nvPr/>
        </p:nvPicPr>
        <p:blipFill rotWithShape="1">
          <a:blip r:embed="rId2">
            <a:alphaModFix/>
          </a:blip>
          <a:srcRect/>
          <a:stretch/>
        </p:blipFill>
        <p:spPr>
          <a:xfrm>
            <a:off x="600268" y="5012165"/>
            <a:ext cx="2841133" cy="1372200"/>
          </a:xfrm>
          <a:prstGeom prst="rect">
            <a:avLst/>
          </a:prstGeom>
          <a:noFill/>
          <a:ln>
            <a:noFill/>
          </a:ln>
        </p:spPr>
      </p:pic>
      <p:sp>
        <p:nvSpPr>
          <p:cNvPr id="36" name="Google Shape;36;p23"/>
          <p:cNvSpPr txBox="1">
            <a:spLocks noGrp="1"/>
          </p:cNvSpPr>
          <p:nvPr>
            <p:ph type="body" idx="1"/>
          </p:nvPr>
        </p:nvSpPr>
        <p:spPr>
          <a:xfrm>
            <a:off x="550334" y="654051"/>
            <a:ext cx="8800700" cy="1904468"/>
          </a:xfrm>
          <a:prstGeom prst="rect">
            <a:avLst/>
          </a:prstGeom>
          <a:noFill/>
          <a:ln>
            <a:noFill/>
          </a:ln>
        </p:spPr>
        <p:txBody>
          <a:bodyPr spcFirstLastPara="1" wrap="square" lIns="91425" tIns="91425" rIns="91425" bIns="91425" anchor="b" anchorCtr="0">
            <a:noAutofit/>
          </a:bodyPr>
          <a:lstStyle>
            <a:lvl1pPr marL="457189" lvl="0" indent="-228594" algn="l">
              <a:lnSpc>
                <a:spcPct val="100000"/>
              </a:lnSpc>
              <a:spcBef>
                <a:spcPts val="0"/>
              </a:spcBef>
              <a:spcAft>
                <a:spcPts val="0"/>
              </a:spcAft>
              <a:buSzPts val="6667"/>
              <a:buFont typeface="Arial"/>
              <a:buNone/>
              <a:defRPr sz="6667" b="1">
                <a:solidFill>
                  <a:srgbClr val="0070C0"/>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7" name="Google Shape;37;p23"/>
          <p:cNvSpPr txBox="1">
            <a:spLocks noGrp="1"/>
          </p:cNvSpPr>
          <p:nvPr>
            <p:ph type="body" idx="2"/>
          </p:nvPr>
        </p:nvSpPr>
        <p:spPr>
          <a:xfrm>
            <a:off x="550333" y="2732617"/>
            <a:ext cx="6157384" cy="810683"/>
          </a:xfrm>
          <a:prstGeom prst="rect">
            <a:avLst/>
          </a:prstGeom>
          <a:noFill/>
          <a:ln>
            <a:noFill/>
          </a:ln>
        </p:spPr>
        <p:txBody>
          <a:bodyPr spcFirstLastPara="1" wrap="square" lIns="91425" tIns="91425" rIns="91425" bIns="91425" anchor="ctr" anchorCtr="0">
            <a:noAutofit/>
          </a:bodyPr>
          <a:lstStyle>
            <a:lvl1pPr marL="457189" lvl="0" indent="-228594" algn="l">
              <a:lnSpc>
                <a:spcPct val="115000"/>
              </a:lnSpc>
              <a:spcBef>
                <a:spcPts val="0"/>
              </a:spcBef>
              <a:spcAft>
                <a:spcPts val="0"/>
              </a:spcAft>
              <a:buSzPts val="2400"/>
              <a:buFont typeface="Arial"/>
              <a:buNone/>
              <a:defRPr sz="2400">
                <a:solidFill>
                  <a:srgbClr val="FFFFFF"/>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8" name="Google Shape;38;p23"/>
          <p:cNvSpPr txBox="1">
            <a:spLocks noGrp="1"/>
          </p:cNvSpPr>
          <p:nvPr>
            <p:ph type="body" idx="3"/>
          </p:nvPr>
        </p:nvSpPr>
        <p:spPr>
          <a:xfrm>
            <a:off x="550333" y="3874828"/>
            <a:ext cx="5444067" cy="665424"/>
          </a:xfrm>
          <a:prstGeom prst="rect">
            <a:avLst/>
          </a:prstGeom>
          <a:noFill/>
          <a:ln>
            <a:noFill/>
          </a:ln>
        </p:spPr>
        <p:txBody>
          <a:bodyPr spcFirstLastPara="1" wrap="square" lIns="91425" tIns="91425" rIns="91425" bIns="91425" anchor="t" anchorCtr="0">
            <a:noAutofit/>
          </a:bodyPr>
          <a:lstStyle>
            <a:lvl1pPr marL="457189" lvl="0" indent="-228594" algn="l">
              <a:lnSpc>
                <a:spcPct val="115000"/>
              </a:lnSpc>
              <a:spcBef>
                <a:spcPts val="0"/>
              </a:spcBef>
              <a:spcAft>
                <a:spcPts val="0"/>
              </a:spcAft>
              <a:buSzPts val="2400"/>
              <a:buFont typeface="Arial"/>
              <a:buNone/>
              <a:defRPr sz="2400">
                <a:solidFill>
                  <a:srgbClr val="576C77"/>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9" name="Google Shape;39;p23"/>
          <p:cNvSpPr txBox="1">
            <a:spLocks noGrp="1"/>
          </p:cNvSpPr>
          <p:nvPr>
            <p:ph type="body" idx="4"/>
          </p:nvPr>
        </p:nvSpPr>
        <p:spPr>
          <a:xfrm>
            <a:off x="3603549" y="5294202"/>
            <a:ext cx="5934153" cy="403865"/>
          </a:xfrm>
          <a:prstGeom prst="rect">
            <a:avLst/>
          </a:prstGeom>
          <a:noFill/>
          <a:ln>
            <a:noFill/>
          </a:ln>
        </p:spPr>
        <p:txBody>
          <a:bodyPr spcFirstLastPara="1" wrap="square" lIns="91425" tIns="91425" rIns="91425" bIns="91425" anchor="ctr" anchorCtr="0">
            <a:noAutofit/>
          </a:bodyPr>
          <a:lstStyle>
            <a:lvl1pPr marL="457189" marR="0" lvl="0" indent="-228594" algn="l">
              <a:lnSpc>
                <a:spcPct val="100000"/>
              </a:lnSpc>
              <a:spcBef>
                <a:spcPts val="0"/>
              </a:spcBef>
              <a:spcAft>
                <a:spcPts val="0"/>
              </a:spcAft>
              <a:buClr>
                <a:schemeClr val="dk2"/>
              </a:buClr>
              <a:buSzPts val="2400"/>
              <a:buFont typeface="Arial"/>
              <a:buNone/>
              <a:defRPr sz="2400" b="1">
                <a:solidFill>
                  <a:srgbClr val="CC0000"/>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40" name="Google Shape;40;p23"/>
          <p:cNvSpPr txBox="1">
            <a:spLocks noGrp="1"/>
          </p:cNvSpPr>
          <p:nvPr>
            <p:ph type="body" idx="5"/>
          </p:nvPr>
        </p:nvSpPr>
        <p:spPr>
          <a:xfrm>
            <a:off x="3602568" y="5628905"/>
            <a:ext cx="5935133" cy="754963"/>
          </a:xfrm>
          <a:prstGeom prst="rect">
            <a:avLst/>
          </a:prstGeom>
          <a:noFill/>
          <a:ln>
            <a:noFill/>
          </a:ln>
        </p:spPr>
        <p:txBody>
          <a:bodyPr spcFirstLastPara="1" wrap="square" lIns="91425" tIns="91425" rIns="91425" bIns="91425" anchor="t" anchorCtr="0">
            <a:noAutofit/>
          </a:bodyPr>
          <a:lstStyle>
            <a:lvl1pPr marL="457189" lvl="0" indent="-228594" algn="l">
              <a:lnSpc>
                <a:spcPct val="100000"/>
              </a:lnSpc>
              <a:spcBef>
                <a:spcPts val="0"/>
              </a:spcBef>
              <a:spcAft>
                <a:spcPts val="0"/>
              </a:spcAft>
              <a:buSzPts val="1867"/>
              <a:buFont typeface="Arial"/>
              <a:buNone/>
              <a:defRPr sz="1867">
                <a:solidFill>
                  <a:srgbClr val="3A484F"/>
                </a:solidFill>
              </a:defRPr>
            </a:lvl1pPr>
            <a:lvl2pPr marL="914377" lvl="1" indent="-228594" algn="l">
              <a:lnSpc>
                <a:spcPct val="115000"/>
              </a:lnSpc>
              <a:spcBef>
                <a:spcPts val="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Tree>
    <p:extLst>
      <p:ext uri="{BB962C8B-B14F-4D97-AF65-F5344CB8AC3E}">
        <p14:creationId xmlns:p14="http://schemas.microsoft.com/office/powerpoint/2010/main" val="4717814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p:cSld name="1_Title and body">
    <p:spTree>
      <p:nvGrpSpPr>
        <p:cNvPr id="1" name="Shape 25"/>
        <p:cNvGrpSpPr/>
        <p:nvPr/>
      </p:nvGrpSpPr>
      <p:grpSpPr>
        <a:xfrm>
          <a:off x="0" y="0"/>
          <a:ext cx="0" cy="0"/>
          <a:chOff x="0" y="0"/>
          <a:chExt cx="0" cy="0"/>
        </a:xfrm>
      </p:grpSpPr>
      <p:sp>
        <p:nvSpPr>
          <p:cNvPr id="26" name="Google Shape;26;p22"/>
          <p:cNvSpPr/>
          <p:nvPr/>
        </p:nvSpPr>
        <p:spPr>
          <a:xfrm>
            <a:off x="0" y="0"/>
            <a:ext cx="11422600" cy="717200"/>
          </a:xfrm>
          <a:prstGeom prst="rect">
            <a:avLst/>
          </a:prstGeom>
          <a:solidFill>
            <a:srgbClr val="CFE2F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rgbClr val="CCCCCC"/>
              </a:solidFill>
              <a:latin typeface="Arial"/>
              <a:ea typeface="Arial"/>
              <a:cs typeface="Arial"/>
              <a:sym typeface="Arial"/>
            </a:endParaRPr>
          </a:p>
        </p:txBody>
      </p:sp>
      <p:sp>
        <p:nvSpPr>
          <p:cNvPr id="27" name="Google Shape;27;p22"/>
          <p:cNvSpPr/>
          <p:nvPr/>
        </p:nvSpPr>
        <p:spPr>
          <a:xfrm>
            <a:off x="0" y="816305"/>
            <a:ext cx="10119360" cy="516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28" name="Google Shape;28;p22"/>
          <p:cNvPicPr preferRelativeResize="0"/>
          <p:nvPr/>
        </p:nvPicPr>
        <p:blipFill rotWithShape="1">
          <a:blip r:embed="rId2">
            <a:alphaModFix/>
          </a:blip>
          <a:srcRect/>
          <a:stretch/>
        </p:blipFill>
        <p:spPr>
          <a:xfrm>
            <a:off x="178069" y="6064333"/>
            <a:ext cx="1352599" cy="653267"/>
          </a:xfrm>
          <a:prstGeom prst="rect">
            <a:avLst/>
          </a:prstGeom>
          <a:noFill/>
          <a:ln>
            <a:noFill/>
          </a:ln>
        </p:spPr>
      </p:pic>
      <p:sp>
        <p:nvSpPr>
          <p:cNvPr id="29" name="Google Shape;29;p22"/>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lvl1pPr marL="457189" lvl="0" indent="-228594" algn="l">
              <a:lnSpc>
                <a:spcPct val="115000"/>
              </a:lnSpc>
              <a:spcBef>
                <a:spcPts val="0"/>
              </a:spcBef>
              <a:spcAft>
                <a:spcPts val="0"/>
              </a:spcAft>
              <a:buSzPts val="4267"/>
              <a:buFont typeface="Arial"/>
              <a:buNone/>
              <a:defRPr sz="4267" b="1">
                <a:solidFill>
                  <a:schemeClr val="accent6"/>
                </a:solidFill>
              </a:defRPr>
            </a:lvl1pPr>
            <a:lvl2pPr marL="914377" lvl="1" indent="-228594" algn="l">
              <a:lnSpc>
                <a:spcPct val="115000"/>
              </a:lnSpc>
              <a:spcBef>
                <a:spcPts val="1600"/>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0" name="Google Shape;30;p22"/>
          <p:cNvSpPr txBox="1">
            <a:spLocks noGrp="1"/>
          </p:cNvSpPr>
          <p:nvPr>
            <p:ph type="body" idx="2"/>
          </p:nvPr>
        </p:nvSpPr>
        <p:spPr>
          <a:xfrm>
            <a:off x="554183" y="1536702"/>
            <a:ext cx="11059887" cy="4290484"/>
          </a:xfrm>
          <a:prstGeom prst="rect">
            <a:avLst/>
          </a:prstGeom>
          <a:noFill/>
          <a:ln>
            <a:noFill/>
          </a:ln>
        </p:spPr>
        <p:txBody>
          <a:bodyPr spcFirstLastPara="1" wrap="square" lIns="91425" tIns="91425" rIns="91425" bIns="91425" anchor="t" anchorCtr="0">
            <a:noAutofit/>
          </a:bodyPr>
          <a:lstStyle>
            <a:lvl1pPr marL="457189" lvl="0" indent="-431789" algn="l">
              <a:lnSpc>
                <a:spcPct val="115000"/>
              </a:lnSpc>
              <a:spcBef>
                <a:spcPts val="0"/>
              </a:spcBef>
              <a:spcAft>
                <a:spcPts val="0"/>
              </a:spcAft>
              <a:buSzPts val="3200"/>
              <a:buFont typeface="Arial"/>
              <a:buChar char="•"/>
              <a:defRPr sz="3200">
                <a:solidFill>
                  <a:srgbClr val="3A484F"/>
                </a:solidFill>
              </a:defRPr>
            </a:lvl1pPr>
            <a:lvl2pPr marL="914377" lvl="1" indent="-228594" algn="l">
              <a:lnSpc>
                <a:spcPct val="115000"/>
              </a:lnSpc>
              <a:spcBef>
                <a:spcPts val="1600"/>
              </a:spcBef>
              <a:spcAft>
                <a:spcPts val="0"/>
              </a:spcAft>
              <a:buSzPts val="1867"/>
              <a:buFont typeface="Arial"/>
              <a:buNone/>
              <a:defRPr>
                <a:solidFill>
                  <a:srgbClr val="3A484F"/>
                </a:solidFill>
              </a:defRPr>
            </a:lvl2pPr>
            <a:lvl3pPr marL="1371566" lvl="2" indent="-228594" algn="l">
              <a:lnSpc>
                <a:spcPct val="115000"/>
              </a:lnSpc>
              <a:spcBef>
                <a:spcPts val="1600"/>
              </a:spcBef>
              <a:spcAft>
                <a:spcPts val="0"/>
              </a:spcAft>
              <a:buSzPts val="1867"/>
              <a:buFont typeface="Arial"/>
              <a:buNone/>
              <a:defRPr>
                <a:solidFill>
                  <a:srgbClr val="3A484F"/>
                </a:solidFill>
              </a:defRPr>
            </a:lvl3pPr>
            <a:lvl4pPr marL="1828754" lvl="3" indent="-228594" algn="l">
              <a:lnSpc>
                <a:spcPct val="115000"/>
              </a:lnSpc>
              <a:spcBef>
                <a:spcPts val="1600"/>
              </a:spcBef>
              <a:spcAft>
                <a:spcPts val="0"/>
              </a:spcAft>
              <a:buSzPts val="1867"/>
              <a:buFont typeface="Arial"/>
              <a:buNone/>
              <a:defRPr>
                <a:solidFill>
                  <a:srgbClr val="3A484F"/>
                </a:solidFill>
              </a:defRPr>
            </a:lvl4pPr>
            <a:lvl5pPr marL="2285943" lvl="4" indent="-228594" algn="l">
              <a:lnSpc>
                <a:spcPct val="115000"/>
              </a:lnSpc>
              <a:spcBef>
                <a:spcPts val="1600"/>
              </a:spcBef>
              <a:spcAft>
                <a:spcPts val="0"/>
              </a:spcAft>
              <a:buSzPts val="1867"/>
              <a:buFont typeface="Arial"/>
              <a:buNone/>
              <a:defRPr>
                <a:solidFill>
                  <a:srgbClr val="3A484F"/>
                </a:solidFill>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31" name="Google Shape;31;p22"/>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617269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p:cSld name="1_Section Header">
    <p:spTree>
      <p:nvGrpSpPr>
        <p:cNvPr id="1" name="Shape 13"/>
        <p:cNvGrpSpPr/>
        <p:nvPr/>
      </p:nvGrpSpPr>
      <p:grpSpPr>
        <a:xfrm>
          <a:off x="0" y="0"/>
          <a:ext cx="0" cy="0"/>
          <a:chOff x="0" y="0"/>
          <a:chExt cx="0" cy="0"/>
        </a:xfrm>
      </p:grpSpPr>
      <p:sp>
        <p:nvSpPr>
          <p:cNvPr id="14" name="Google Shape;14;p20"/>
          <p:cNvSpPr/>
          <p:nvPr/>
        </p:nvSpPr>
        <p:spPr>
          <a:xfrm>
            <a:off x="0" y="2270071"/>
            <a:ext cx="8005880" cy="1139200"/>
          </a:xfrm>
          <a:prstGeom prst="rect">
            <a:avLst/>
          </a:prstGeom>
          <a:solidFill>
            <a:schemeClr val="accent6"/>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sp>
        <p:nvSpPr>
          <p:cNvPr id="15" name="Google Shape;15;p20"/>
          <p:cNvSpPr/>
          <p:nvPr/>
        </p:nvSpPr>
        <p:spPr>
          <a:xfrm>
            <a:off x="0" y="3541971"/>
            <a:ext cx="6773600" cy="132800"/>
          </a:xfrm>
          <a:prstGeom prst="rect">
            <a:avLst/>
          </a:prstGeom>
          <a:solidFill>
            <a:srgbClr val="CC0000"/>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chemeClr val="dk1"/>
              </a:buClr>
              <a:buSzPts val="2400"/>
              <a:buFont typeface="Arial"/>
              <a:buNone/>
            </a:pPr>
            <a:endParaRPr sz="2400" b="0" i="0" u="none" strike="noStrike" cap="none">
              <a:solidFill>
                <a:schemeClr val="dk1"/>
              </a:solidFill>
              <a:latin typeface="Arial"/>
              <a:ea typeface="Arial"/>
              <a:cs typeface="Arial"/>
              <a:sym typeface="Arial"/>
            </a:endParaRPr>
          </a:p>
        </p:txBody>
      </p:sp>
      <p:pic>
        <p:nvPicPr>
          <p:cNvPr id="16" name="Google Shape;16;p20"/>
          <p:cNvPicPr preferRelativeResize="0"/>
          <p:nvPr/>
        </p:nvPicPr>
        <p:blipFill rotWithShape="1">
          <a:blip r:embed="rId2">
            <a:alphaModFix/>
          </a:blip>
          <a:srcRect/>
          <a:stretch/>
        </p:blipFill>
        <p:spPr>
          <a:xfrm>
            <a:off x="178069" y="6064333"/>
            <a:ext cx="1352599" cy="653267"/>
          </a:xfrm>
          <a:prstGeom prst="rect">
            <a:avLst/>
          </a:prstGeom>
          <a:noFill/>
          <a:ln>
            <a:noFill/>
          </a:ln>
        </p:spPr>
      </p:pic>
      <p:sp>
        <p:nvSpPr>
          <p:cNvPr id="17" name="Google Shape;17;p20"/>
          <p:cNvSpPr txBox="1">
            <a:spLocks noGrp="1"/>
          </p:cNvSpPr>
          <p:nvPr>
            <p:ph type="body" idx="1"/>
          </p:nvPr>
        </p:nvSpPr>
        <p:spPr>
          <a:xfrm>
            <a:off x="535519" y="2269067"/>
            <a:ext cx="7469716" cy="1140884"/>
          </a:xfrm>
          <a:prstGeom prst="rect">
            <a:avLst/>
          </a:prstGeom>
          <a:noFill/>
          <a:ln>
            <a:noFill/>
          </a:ln>
        </p:spPr>
        <p:txBody>
          <a:bodyPr spcFirstLastPara="1" wrap="square" lIns="91425" tIns="91425" rIns="91425" bIns="91425" anchor="ctr" anchorCtr="0">
            <a:noAutofit/>
          </a:bodyPr>
          <a:lstStyle>
            <a:lvl1pPr marL="457189" marR="0" lvl="0" indent="-228594" algn="l">
              <a:lnSpc>
                <a:spcPct val="100000"/>
              </a:lnSpc>
              <a:spcBef>
                <a:spcPts val="0"/>
              </a:spcBef>
              <a:spcAft>
                <a:spcPts val="0"/>
              </a:spcAft>
              <a:buClr>
                <a:schemeClr val="dk2"/>
              </a:buClr>
              <a:buSzPts val="7200"/>
              <a:buFont typeface="Arial"/>
              <a:buNone/>
              <a:defRPr sz="7200" b="1">
                <a:solidFill>
                  <a:srgbClr val="FFFFFF"/>
                </a:solidFill>
              </a:defRPr>
            </a:lvl1pPr>
            <a:lvl2pPr marL="914377" lvl="1" indent="-228594" algn="l">
              <a:lnSpc>
                <a:spcPct val="115000"/>
              </a:lnSpc>
              <a:spcBef>
                <a:spcPts val="2133"/>
              </a:spcBef>
              <a:spcAft>
                <a:spcPts val="0"/>
              </a:spcAft>
              <a:buSzPts val="1800"/>
              <a:buNone/>
              <a:defRPr/>
            </a:lvl2pPr>
            <a:lvl3pPr marL="1371566" lvl="2" indent="-228594" algn="l">
              <a:lnSpc>
                <a:spcPct val="115000"/>
              </a:lnSpc>
              <a:spcBef>
                <a:spcPts val="1600"/>
              </a:spcBef>
              <a:spcAft>
                <a:spcPts val="0"/>
              </a:spcAft>
              <a:buSzPts val="1800"/>
              <a:buNone/>
              <a:defRPr/>
            </a:lvl3pPr>
            <a:lvl4pPr marL="1828754" lvl="3" indent="-228594" algn="l">
              <a:lnSpc>
                <a:spcPct val="115000"/>
              </a:lnSpc>
              <a:spcBef>
                <a:spcPts val="1600"/>
              </a:spcBef>
              <a:spcAft>
                <a:spcPts val="0"/>
              </a:spcAft>
              <a:buSzPts val="1800"/>
              <a:buNone/>
              <a:defRPr/>
            </a:lvl4pPr>
            <a:lvl5pPr marL="2285943" lvl="4" indent="-228594" algn="l">
              <a:lnSpc>
                <a:spcPct val="115000"/>
              </a:lnSpc>
              <a:spcBef>
                <a:spcPts val="1600"/>
              </a:spcBef>
              <a:spcAft>
                <a:spcPts val="0"/>
              </a:spcAft>
              <a:buSzPts val="1800"/>
              <a:buNone/>
              <a:defRPr/>
            </a:lvl5pPr>
            <a:lvl6pPr marL="2743131" lvl="5" indent="-228594" algn="l">
              <a:lnSpc>
                <a:spcPct val="115000"/>
              </a:lnSpc>
              <a:spcBef>
                <a:spcPts val="1600"/>
              </a:spcBef>
              <a:spcAft>
                <a:spcPts val="0"/>
              </a:spcAft>
              <a:buSzPts val="1800"/>
              <a:buNone/>
              <a:defRPr/>
            </a:lvl6pPr>
            <a:lvl7pPr marL="3200320" lvl="6" indent="-228594" algn="l">
              <a:lnSpc>
                <a:spcPct val="115000"/>
              </a:lnSpc>
              <a:spcBef>
                <a:spcPts val="1600"/>
              </a:spcBef>
              <a:spcAft>
                <a:spcPts val="0"/>
              </a:spcAft>
              <a:buSzPts val="1800"/>
              <a:buNone/>
              <a:defRPr/>
            </a:lvl7pPr>
            <a:lvl8pPr marL="3657509" lvl="7" indent="-228594" algn="l">
              <a:lnSpc>
                <a:spcPct val="115000"/>
              </a:lnSpc>
              <a:spcBef>
                <a:spcPts val="1600"/>
              </a:spcBef>
              <a:spcAft>
                <a:spcPts val="0"/>
              </a:spcAft>
              <a:buSzPts val="1800"/>
              <a:buNone/>
              <a:defRPr/>
            </a:lvl8pPr>
            <a:lvl9pPr marL="4114697" lvl="8" indent="-228594" algn="l">
              <a:lnSpc>
                <a:spcPct val="115000"/>
              </a:lnSpc>
              <a:spcBef>
                <a:spcPts val="1600"/>
              </a:spcBef>
              <a:spcAft>
                <a:spcPts val="1600"/>
              </a:spcAft>
              <a:buSzPts val="1800"/>
              <a:buNone/>
              <a:defRPr/>
            </a:lvl9pPr>
          </a:lstStyle>
          <a:p>
            <a:endParaRPr/>
          </a:p>
        </p:txBody>
      </p:sp>
      <p:sp>
        <p:nvSpPr>
          <p:cNvPr id="18" name="Google Shape;18;p20"/>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lvl1pPr marL="0" marR="0" lvl="0"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400"/>
              <a:buFont typeface="Arial"/>
              <a:buNone/>
              <a:defRPr sz="1400" b="0" i="0" u="none" strike="noStrike" cap="none">
                <a:solidFill>
                  <a:srgbClr val="3A484F"/>
                </a:solidFill>
                <a:latin typeface="Arial"/>
                <a:ea typeface="Arial"/>
                <a:cs typeface="Arial"/>
                <a:sym typeface="Aria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567885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Vision &amp; Mission">
    <p:spTree>
      <p:nvGrpSpPr>
        <p:cNvPr id="1" name="Shape 25"/>
        <p:cNvGrpSpPr/>
        <p:nvPr/>
      </p:nvGrpSpPr>
      <p:grpSpPr>
        <a:xfrm>
          <a:off x="0" y="0"/>
          <a:ext cx="0" cy="0"/>
          <a:chOff x="0" y="0"/>
          <a:chExt cx="0" cy="0"/>
        </a:xfrm>
      </p:grpSpPr>
      <p:sp>
        <p:nvSpPr>
          <p:cNvPr id="18"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9"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grpSp>
        <p:nvGrpSpPr>
          <p:cNvPr id="4" name="Group 3"/>
          <p:cNvGrpSpPr/>
          <p:nvPr userDrawn="1"/>
        </p:nvGrpSpPr>
        <p:grpSpPr>
          <a:xfrm>
            <a:off x="2413067" y="1457430"/>
            <a:ext cx="7948800" cy="1950329"/>
            <a:chOff x="1809800" y="1012003"/>
            <a:chExt cx="5961600" cy="1462747"/>
          </a:xfrm>
        </p:grpSpPr>
        <p:sp>
          <p:nvSpPr>
            <p:cNvPr id="5" name="Shape 72"/>
            <p:cNvSpPr txBox="1"/>
            <p:nvPr/>
          </p:nvSpPr>
          <p:spPr>
            <a:xfrm>
              <a:off x="1809800" y="1354550"/>
              <a:ext cx="5961600" cy="1120200"/>
            </a:xfrm>
            <a:prstGeom prst="rect">
              <a:avLst/>
            </a:prstGeom>
            <a:noFill/>
            <a:ln>
              <a:noFill/>
            </a:ln>
          </p:spPr>
          <p:txBody>
            <a:bodyPr lIns="91425" tIns="91425" rIns="91425" bIns="91425" anchor="t"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create a world-class educational system that gives students the knowledge and skills to be successful in college and the workforce, and to flourish as parents and citizens</a:t>
              </a:r>
            </a:p>
          </p:txBody>
        </p:sp>
        <p:sp>
          <p:nvSpPr>
            <p:cNvPr id="6" name="Shape 73"/>
            <p:cNvSpPr txBox="1"/>
            <p:nvPr/>
          </p:nvSpPr>
          <p:spPr>
            <a:xfrm>
              <a:off x="1809800" y="1012003"/>
              <a:ext cx="1260900" cy="280200"/>
            </a:xfrm>
            <a:prstGeom prst="rect">
              <a:avLst/>
            </a:prstGeom>
            <a:noFill/>
            <a:ln>
              <a:noFill/>
            </a:ln>
          </p:spPr>
          <p:txBody>
            <a:bodyPr lIns="91425" tIns="91425" rIns="91425" bIns="91425" anchor="t" anchorCtr="0">
              <a:noAutofit/>
            </a:bodyPr>
            <a:lstStyle/>
            <a:p>
              <a:pPr lvl="0">
                <a:spcBef>
                  <a:spcPts val="0"/>
                </a:spcBef>
                <a:buNone/>
              </a:pPr>
              <a:r>
                <a:rPr lang="en" sz="2667" b="1" dirty="0">
                  <a:solidFill>
                    <a:srgbClr val="0070C0"/>
                  </a:solidFill>
                  <a:latin typeface="Arial" charset="0"/>
                  <a:ea typeface="Arial" charset="0"/>
                  <a:cs typeface="Arial" charset="0"/>
                  <a:sym typeface="Open Sans"/>
                </a:rPr>
                <a:t>VISION</a:t>
              </a:r>
              <a:endParaRPr lang="en" sz="2400" b="1" dirty="0">
                <a:solidFill>
                  <a:srgbClr val="0070C0"/>
                </a:solidFill>
                <a:latin typeface="Arial" charset="0"/>
                <a:ea typeface="Arial" charset="0"/>
                <a:cs typeface="Arial" charset="0"/>
                <a:sym typeface="Open Sans"/>
              </a:endParaRPr>
            </a:p>
          </p:txBody>
        </p:sp>
        <p:cxnSp>
          <p:nvCxnSpPr>
            <p:cNvPr id="7" name="Shape 74"/>
            <p:cNvCxnSpPr/>
            <p:nvPr/>
          </p:nvCxnSpPr>
          <p:spPr>
            <a:xfrm>
              <a:off x="2812842" y="1255390"/>
              <a:ext cx="4759200" cy="0"/>
            </a:xfrm>
            <a:prstGeom prst="straightConnector1">
              <a:avLst/>
            </a:prstGeom>
            <a:noFill/>
            <a:ln w="19050" cap="flat" cmpd="sng">
              <a:solidFill>
                <a:srgbClr val="CC0000"/>
              </a:solidFill>
              <a:prstDash val="solid"/>
              <a:round/>
              <a:headEnd type="none" w="lg" len="lg"/>
              <a:tailEnd type="none" w="lg" len="lg"/>
            </a:ln>
          </p:spPr>
        </p:cxnSp>
      </p:grpSp>
      <p:grpSp>
        <p:nvGrpSpPr>
          <p:cNvPr id="8" name="Group 7"/>
          <p:cNvGrpSpPr/>
          <p:nvPr userDrawn="1"/>
        </p:nvGrpSpPr>
        <p:grpSpPr>
          <a:xfrm>
            <a:off x="2413067" y="3769940"/>
            <a:ext cx="7682989" cy="1789232"/>
            <a:chOff x="1809800" y="2665300"/>
            <a:chExt cx="5762242" cy="1341924"/>
          </a:xfrm>
        </p:grpSpPr>
        <p:sp>
          <p:nvSpPr>
            <p:cNvPr id="9" name="Shape 76"/>
            <p:cNvSpPr txBox="1"/>
            <p:nvPr/>
          </p:nvSpPr>
          <p:spPr>
            <a:xfrm>
              <a:off x="1809800" y="3049624"/>
              <a:ext cx="5685900" cy="957600"/>
            </a:xfrm>
            <a:prstGeom prst="rect">
              <a:avLst/>
            </a:prstGeom>
            <a:noFill/>
            <a:ln>
              <a:noFill/>
            </a:ln>
          </p:spPr>
          <p:txBody>
            <a:bodyPr lIns="91425" tIns="91425" rIns="91425" bIns="91425" anchor="ctr" anchorCtr="0">
              <a:noAutofit/>
            </a:bodyPr>
            <a:lstStyle/>
            <a:p>
              <a:pPr lvl="0" rtl="0">
                <a:lnSpc>
                  <a:spcPct val="115000"/>
                </a:lnSpc>
                <a:spcBef>
                  <a:spcPts val="667"/>
                </a:spcBef>
                <a:buNone/>
              </a:pPr>
              <a:r>
                <a:rPr lang="en" sz="2133" dirty="0">
                  <a:solidFill>
                    <a:schemeClr val="accent3">
                      <a:lumMod val="50000"/>
                    </a:schemeClr>
                  </a:solidFill>
                  <a:latin typeface="Arial" charset="0"/>
                  <a:ea typeface="Arial" charset="0"/>
                  <a:cs typeface="Arial" charset="0"/>
                  <a:sym typeface="Open Sans"/>
                </a:rPr>
                <a:t>To provide leadership through the development of policy and accountability systems so that all students are prepared to compete in the global community</a:t>
              </a:r>
            </a:p>
          </p:txBody>
        </p:sp>
        <p:sp>
          <p:nvSpPr>
            <p:cNvPr id="10" name="Shape 77"/>
            <p:cNvSpPr txBox="1"/>
            <p:nvPr/>
          </p:nvSpPr>
          <p:spPr>
            <a:xfrm>
              <a:off x="1809800" y="2665300"/>
              <a:ext cx="1260900" cy="280200"/>
            </a:xfrm>
            <a:prstGeom prst="rect">
              <a:avLst/>
            </a:prstGeom>
            <a:noFill/>
            <a:ln>
              <a:noFill/>
            </a:ln>
          </p:spPr>
          <p:txBody>
            <a:bodyPr lIns="91425" tIns="91425" rIns="91425" bIns="91425" anchor="t" anchorCtr="0">
              <a:noAutofit/>
            </a:bodyPr>
            <a:lstStyle/>
            <a:p>
              <a:pPr lvl="0" rtl="0">
                <a:spcBef>
                  <a:spcPts val="0"/>
                </a:spcBef>
                <a:buNone/>
              </a:pPr>
              <a:r>
                <a:rPr lang="en" sz="2667" b="1" dirty="0">
                  <a:solidFill>
                    <a:srgbClr val="0070C0"/>
                  </a:solidFill>
                  <a:latin typeface="Arial" charset="0"/>
                  <a:ea typeface="Arial" charset="0"/>
                  <a:cs typeface="Arial" charset="0"/>
                  <a:sym typeface="Open Sans"/>
                </a:rPr>
                <a:t>MISSION</a:t>
              </a:r>
            </a:p>
          </p:txBody>
        </p:sp>
        <p:cxnSp>
          <p:nvCxnSpPr>
            <p:cNvPr id="11" name="Shape 78"/>
            <p:cNvCxnSpPr/>
            <p:nvPr/>
          </p:nvCxnSpPr>
          <p:spPr>
            <a:xfrm>
              <a:off x="3000042" y="2910000"/>
              <a:ext cx="4572000" cy="0"/>
            </a:xfrm>
            <a:prstGeom prst="straightConnector1">
              <a:avLst/>
            </a:prstGeom>
            <a:noFill/>
            <a:ln w="19050" cap="flat" cmpd="sng">
              <a:solidFill>
                <a:srgbClr val="CC0000"/>
              </a:solidFill>
              <a:prstDash val="solid"/>
              <a:round/>
              <a:headEnd type="none" w="lg" len="lg"/>
              <a:tailEnd type="none" w="lg" len="lg"/>
            </a:ln>
          </p:spPr>
        </p:cxnSp>
      </p:grpSp>
      <p:pic>
        <p:nvPicPr>
          <p:cNvPr id="12"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5" name="Shape 89"/>
          <p:cNvSpPr txBox="1"/>
          <p:nvPr userDrawn="1"/>
        </p:nvSpPr>
        <p:spPr>
          <a:xfrm>
            <a:off x="355567" y="90400"/>
            <a:ext cx="11196800" cy="533736"/>
          </a:xfrm>
          <a:prstGeom prst="rect">
            <a:avLst/>
          </a:prstGeom>
          <a:noFill/>
          <a:ln>
            <a:noFill/>
          </a:ln>
        </p:spPr>
        <p:txBody>
          <a:bodyPr lIns="121900" tIns="121900" rIns="121900" bIns="121900" anchor="ctr" anchorCtr="0">
            <a:noAutofit/>
          </a:bodyPr>
          <a:lstStyle/>
          <a:p>
            <a:pPr lvl="0">
              <a:spcBef>
                <a:spcPts val="0"/>
              </a:spcBef>
              <a:buNone/>
            </a:pPr>
            <a:r>
              <a:rPr lang="en-US" sz="3200" b="1" dirty="0">
                <a:solidFill>
                  <a:srgbClr val="0070C0"/>
                </a:solidFill>
                <a:latin typeface="+mj-lt"/>
                <a:ea typeface="Open Sans"/>
                <a:cs typeface="Open Sans"/>
                <a:sym typeface="Open Sans"/>
              </a:rPr>
              <a:t>Mississippi</a:t>
            </a:r>
            <a:r>
              <a:rPr lang="en-US" sz="3200" b="1" baseline="0" dirty="0">
                <a:solidFill>
                  <a:srgbClr val="0070C0"/>
                </a:solidFill>
                <a:latin typeface="+mj-lt"/>
                <a:ea typeface="Open Sans"/>
                <a:cs typeface="Open Sans"/>
                <a:sym typeface="Open Sans"/>
              </a:rPr>
              <a:t> Department of Education</a:t>
            </a:r>
            <a:endParaRPr lang="en" sz="3200" b="1" dirty="0">
              <a:solidFill>
                <a:srgbClr val="0070C0"/>
              </a:solidFill>
              <a:latin typeface="+mj-lt"/>
              <a:ea typeface="Open Sans"/>
              <a:cs typeface="Open Sans"/>
              <a:sym typeface="Open Sans"/>
            </a:endParaRPr>
          </a:p>
        </p:txBody>
      </p:sp>
      <p:sp>
        <p:nvSpPr>
          <p:cNvPr id="16"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074237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E Goals">
    <p:spTree>
      <p:nvGrpSpPr>
        <p:cNvPr id="1" name=""/>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8" name="Shape 87"/>
          <p:cNvSpPr txBox="1"/>
          <p:nvPr userDrawn="1"/>
        </p:nvSpPr>
        <p:spPr>
          <a:xfrm>
            <a:off x="1333314" y="1305514"/>
            <a:ext cx="10089287" cy="4662167"/>
          </a:xfrm>
          <a:prstGeom prst="rect">
            <a:avLst/>
          </a:prstGeom>
          <a:noFill/>
          <a:ln>
            <a:noFill/>
          </a:ln>
        </p:spPr>
        <p:txBody>
          <a:bodyPr lIns="121900" tIns="121900" rIns="121900" bIns="121900" anchor="t" anchorCtr="0">
            <a:noAutofit/>
          </a:bodyPr>
          <a:lstStyle/>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All Students Proficient and Showing Growth in All Assessed Areas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Student Graduates </a:t>
            </a:r>
            <a:r>
              <a:rPr lang="en-US" sz="2400" dirty="0">
                <a:solidFill>
                  <a:schemeClr val="accent3">
                    <a:lumMod val="50000"/>
                  </a:schemeClr>
                </a:solidFill>
                <a:latin typeface="+mn-lt"/>
                <a:ea typeface="Open Sans"/>
                <a:cs typeface="Open Sans"/>
                <a:sym typeface="Open Sans"/>
              </a:rPr>
              <a:t>From </a:t>
            </a:r>
            <a:r>
              <a:rPr lang="en" sz="2400" dirty="0">
                <a:solidFill>
                  <a:schemeClr val="accent3">
                    <a:lumMod val="50000"/>
                  </a:schemeClr>
                </a:solidFill>
                <a:latin typeface="+mn-lt"/>
                <a:ea typeface="Open Sans"/>
                <a:cs typeface="Open Sans"/>
                <a:sym typeface="Open Sans"/>
              </a:rPr>
              <a:t>High School and is Ready for College and Career</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Child Has Access to a High-Quality Early Childhood Program</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School Has Effective Teachers and Leaders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 sz="2400" dirty="0">
                <a:solidFill>
                  <a:schemeClr val="accent3">
                    <a:lumMod val="50000"/>
                  </a:schemeClr>
                </a:solidFill>
                <a:latin typeface="+mn-lt"/>
                <a:ea typeface="Open Sans"/>
                <a:cs typeface="Open Sans"/>
                <a:sym typeface="Open Sans"/>
              </a:rPr>
              <a:t>Every Community Effectively Using a World-Class Data System to Improve Student Outcomes</a:t>
            </a:r>
            <a:endParaRPr lang="en-US" sz="2400" dirty="0">
              <a:solidFill>
                <a:schemeClr val="accent3">
                  <a:lumMod val="50000"/>
                </a:schemeClr>
              </a:solidFill>
              <a:latin typeface="+mn-lt"/>
              <a:ea typeface="Open Sans"/>
              <a:cs typeface="Open Sans"/>
              <a:sym typeface="Open Sans"/>
            </a:endParaRPr>
          </a:p>
          <a:p>
            <a:pPr marL="609585" lvl="0" indent="-457189" rtl="0">
              <a:lnSpc>
                <a:spcPct val="115000"/>
              </a:lnSpc>
              <a:spcBef>
                <a:spcPts val="400"/>
              </a:spcBef>
              <a:spcAft>
                <a:spcPts val="1067"/>
              </a:spcAft>
              <a:buClr>
                <a:schemeClr val="accent3">
                  <a:lumMod val="50000"/>
                </a:schemeClr>
              </a:buClr>
              <a:buSzPct val="100000"/>
              <a:buFont typeface="+mj-lt"/>
              <a:buAutoNum type="arabicPeriod"/>
            </a:pPr>
            <a:r>
              <a:rPr lang="en-US" sz="2400" dirty="0">
                <a:solidFill>
                  <a:schemeClr val="accent3">
                    <a:lumMod val="50000"/>
                  </a:schemeClr>
                </a:solidFill>
              </a:rPr>
              <a:t>Every School and District is Rated “C” or Higher</a:t>
            </a:r>
          </a:p>
        </p:txBody>
      </p:sp>
      <p:sp>
        <p:nvSpPr>
          <p:cNvPr id="9" name="Shape 89"/>
          <p:cNvSpPr txBox="1"/>
          <p:nvPr userDrawn="1"/>
        </p:nvSpPr>
        <p:spPr>
          <a:xfrm>
            <a:off x="373584" y="63057"/>
            <a:ext cx="11196800" cy="579575"/>
          </a:xfrm>
          <a:prstGeom prst="rect">
            <a:avLst/>
          </a:prstGeom>
          <a:noFill/>
          <a:ln>
            <a:noFill/>
          </a:ln>
        </p:spPr>
        <p:txBody>
          <a:bodyPr lIns="121900" tIns="121900" rIns="121900" bIns="121900" anchor="ctr" anchorCtr="0">
            <a:noAutofit/>
          </a:bodyPr>
          <a:lstStyle/>
          <a:p>
            <a:pPr lvl="0">
              <a:spcBef>
                <a:spcPts val="0"/>
              </a:spcBef>
              <a:buNone/>
            </a:pPr>
            <a:r>
              <a:rPr lang="en" sz="3200" b="1" dirty="0">
                <a:solidFill>
                  <a:srgbClr val="0070C0"/>
                </a:solidFill>
                <a:latin typeface="+mj-lt"/>
                <a:ea typeface="Open Sans"/>
                <a:cs typeface="Open Sans"/>
                <a:sym typeface="Open Sans"/>
              </a:rPr>
              <a:t>State Board of Education Goals </a:t>
            </a:r>
            <a:r>
              <a:rPr lang="en-US" sz="3200" b="1" dirty="0">
                <a:solidFill>
                  <a:srgbClr val="0070C0"/>
                </a:solidFill>
                <a:latin typeface="+mj-lt"/>
                <a:ea typeface="Open Sans"/>
                <a:cs typeface="Open Sans"/>
                <a:sym typeface="Open Sans"/>
              </a:rPr>
              <a:t> </a:t>
            </a:r>
            <a:r>
              <a:rPr lang="en" sz="1600" b="1" dirty="0">
                <a:solidFill>
                  <a:srgbClr val="0070C0"/>
                </a:solidFill>
                <a:latin typeface="+mj-lt"/>
                <a:ea typeface="Open Sans"/>
                <a:cs typeface="Open Sans"/>
                <a:sym typeface="Open Sans"/>
              </a:rPr>
              <a:t>FIVE-YEAR STRATEGIC PLAN FOR 2016-2020</a:t>
            </a:r>
          </a:p>
        </p:txBody>
      </p:sp>
      <p:sp>
        <p:nvSpPr>
          <p:cNvPr id="10"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133667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8"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6280884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Stacked Section header">
    <p:spTree>
      <p:nvGrpSpPr>
        <p:cNvPr id="1" name="Shape 13"/>
        <p:cNvGrpSpPr/>
        <p:nvPr/>
      </p:nvGrpSpPr>
      <p:grpSpPr>
        <a:xfrm>
          <a:off x="0" y="0"/>
          <a:ext cx="0" cy="0"/>
          <a:chOff x="0" y="0"/>
          <a:chExt cx="0" cy="0"/>
        </a:xfrm>
      </p:grpSpPr>
      <p:sp>
        <p:nvSpPr>
          <p:cNvPr id="4" name="Shape 221"/>
          <p:cNvSpPr/>
          <p:nvPr userDrawn="1"/>
        </p:nvSpPr>
        <p:spPr>
          <a:xfrm>
            <a:off x="0" y="2270071"/>
            <a:ext cx="8005880" cy="1139200"/>
          </a:xfrm>
          <a:prstGeom prst="rect">
            <a:avLst/>
          </a:prstGeom>
          <a:solidFill>
            <a:schemeClr val="accent6"/>
          </a:solidFill>
          <a:ln>
            <a:noFill/>
          </a:ln>
        </p:spPr>
        <p:txBody>
          <a:bodyPr lIns="121900" tIns="121900" rIns="121900" bIns="121900" anchor="ctr" anchorCtr="0">
            <a:noAutofit/>
          </a:bodyPr>
          <a:lstStyle/>
          <a:p>
            <a:pPr lvl="0">
              <a:spcBef>
                <a:spcPts val="0"/>
              </a:spcBef>
              <a:buNone/>
            </a:pPr>
            <a:endParaRPr sz="2400"/>
          </a:p>
        </p:txBody>
      </p:sp>
      <p:sp>
        <p:nvSpPr>
          <p:cNvPr id="6" name="Shape 224"/>
          <p:cNvSpPr/>
          <p:nvPr userDrawn="1"/>
        </p:nvSpPr>
        <p:spPr>
          <a:xfrm>
            <a:off x="0" y="3541971"/>
            <a:ext cx="6773600" cy="1328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7" name="Shape 225"/>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10" name="Text Placeholder 9"/>
          <p:cNvSpPr>
            <a:spLocks noGrp="1" noChangeAspect="1"/>
          </p:cNvSpPr>
          <p:nvPr>
            <p:ph type="body" sz="quarter" idx="13" hasCustomPrompt="1"/>
          </p:nvPr>
        </p:nvSpPr>
        <p:spPr>
          <a:xfrm>
            <a:off x="535518" y="2269067"/>
            <a:ext cx="7469716" cy="1140884"/>
          </a:xfrm>
        </p:spPr>
        <p:txBody>
          <a:bodyPr anchor="ctr"/>
          <a:lstStyle>
            <a:lvl1pPr marL="0" marR="0" indent="0" algn="l" defTabSz="1219170" rtl="0" eaLnBrk="1" fontAlgn="auto" latinLnBrk="0" hangingPunct="1">
              <a:lnSpc>
                <a:spcPct val="100000"/>
              </a:lnSpc>
              <a:spcBef>
                <a:spcPts val="0"/>
              </a:spcBef>
              <a:spcAft>
                <a:spcPts val="2133"/>
              </a:spcAft>
              <a:buClr>
                <a:schemeClr val="dk2"/>
              </a:buClr>
              <a:buSzPct val="100000"/>
              <a:buFontTx/>
              <a:buNone/>
              <a:tabLst/>
              <a:defRPr lang="en" sz="7200" b="1" smtClean="0">
                <a:solidFill>
                  <a:srgbClr val="FFFFFF"/>
                </a:solidFill>
                <a:ea typeface="Open Sans"/>
                <a:cs typeface="Open Sans"/>
                <a:sym typeface="Open Sans"/>
              </a:defRPr>
            </a:lvl1pPr>
          </a:lstStyle>
          <a:p>
            <a:pPr marL="0" marR="0" lvl="0" indent="0" algn="l" defTabSz="1219170" rtl="0" eaLnBrk="1" fontAlgn="auto" latinLnBrk="0" hangingPunct="1">
              <a:lnSpc>
                <a:spcPct val="115000"/>
              </a:lnSpc>
              <a:spcBef>
                <a:spcPts val="0"/>
              </a:spcBef>
              <a:spcAft>
                <a:spcPts val="2133"/>
              </a:spcAft>
              <a:buClr>
                <a:schemeClr val="dk2"/>
              </a:buClr>
              <a:buSzPct val="100000"/>
              <a:buFontTx/>
              <a:buNone/>
              <a:tabLst/>
              <a:defRPr/>
            </a:pPr>
            <a:r>
              <a:rPr lang="en-US" sz="7200" b="1" dirty="0">
                <a:solidFill>
                  <a:srgbClr val="FFFFFF"/>
                </a:solidFill>
                <a:latin typeface="+mj-lt"/>
                <a:ea typeface="Open Sans"/>
                <a:cs typeface="Open Sans"/>
                <a:sym typeface="Open Sans"/>
              </a:rPr>
              <a:t>HEADING</a:t>
            </a:r>
            <a:endParaRPr lang="en" sz="1333" b="1" dirty="0">
              <a:solidFill>
                <a:srgbClr val="FFFFFF"/>
              </a:solidFill>
              <a:latin typeface="+mj-lt"/>
              <a:ea typeface="Open Sans"/>
              <a:cs typeface="Open Sans"/>
              <a:sym typeface="Open Sans"/>
            </a:endParaRPr>
          </a:p>
        </p:txBody>
      </p:sp>
      <p:sp>
        <p:nvSpPr>
          <p:cNvPr id="3" name="Text Placeholder 2"/>
          <p:cNvSpPr>
            <a:spLocks noGrp="1" noChangeAspect="1"/>
          </p:cNvSpPr>
          <p:nvPr>
            <p:ph type="body" sz="quarter" idx="14" hasCustomPrompt="1"/>
          </p:nvPr>
        </p:nvSpPr>
        <p:spPr>
          <a:xfrm>
            <a:off x="535518" y="965201"/>
            <a:ext cx="7469716" cy="1171167"/>
          </a:xfrm>
        </p:spPr>
        <p:txBody>
          <a:bodyPr anchor="t"/>
          <a:lstStyle>
            <a:lvl1pPr>
              <a:defRPr sz="6400" b="1">
                <a:solidFill>
                  <a:schemeClr val="accent6"/>
                </a:solidFill>
              </a:defRPr>
            </a:lvl1pPr>
          </a:lstStyle>
          <a:p>
            <a:pPr lvl="0"/>
            <a:r>
              <a:rPr lang="en-US" dirty="0"/>
              <a:t>STACKED</a:t>
            </a:r>
          </a:p>
        </p:txBody>
      </p:sp>
      <p:sp>
        <p:nvSpPr>
          <p:cNvPr id="8" name="Text Placeholder 7"/>
          <p:cNvSpPr>
            <a:spLocks noGrp="1"/>
          </p:cNvSpPr>
          <p:nvPr>
            <p:ph type="body" sz="quarter" idx="15" hasCustomPrompt="1"/>
          </p:nvPr>
        </p:nvSpPr>
        <p:spPr>
          <a:xfrm>
            <a:off x="535517" y="3837518"/>
            <a:ext cx="6237816" cy="1325033"/>
          </a:xfrm>
        </p:spPr>
        <p:txBody>
          <a:bodyPr/>
          <a:lstStyle>
            <a:lvl1pPr>
              <a:lnSpc>
                <a:spcPct val="114000"/>
              </a:lnSpc>
              <a:spcAft>
                <a:spcPts val="0"/>
              </a:spcAft>
              <a:defRPr sz="2667">
                <a:solidFill>
                  <a:schemeClr val="accent6"/>
                </a:solidFill>
              </a:defRPr>
            </a:lvl1pPr>
          </a:lstStyle>
          <a:p>
            <a:pPr lvl="0"/>
            <a:r>
              <a:rPr lang="en-US" dirty="0"/>
              <a:t>Subhead</a:t>
            </a:r>
          </a:p>
        </p:txBody>
      </p:sp>
      <p:sp>
        <p:nvSpPr>
          <p:cNvPr id="9"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2316520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Title and body">
    <p:spTree>
      <p:nvGrpSpPr>
        <p:cNvPr id="1" name="Shape 16"/>
        <p:cNvGrpSpPr/>
        <p:nvPr/>
      </p:nvGrpSpPr>
      <p:grpSpPr>
        <a:xfrm>
          <a:off x="0" y="0"/>
          <a:ext cx="0" cy="0"/>
          <a:chOff x="0" y="0"/>
          <a:chExt cx="0" cy="0"/>
        </a:xfrm>
      </p:grpSpPr>
      <p:sp>
        <p:nvSpPr>
          <p:cNvPr id="5"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6"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chemeClr val="accent6"/>
                </a:solidFill>
              </a:defRPr>
            </a:lvl1pPr>
          </a:lstStyle>
          <a:p>
            <a:pPr lvl="0"/>
            <a:r>
              <a:rPr lang="en-US" dirty="0"/>
              <a:t>Heading</a:t>
            </a:r>
          </a:p>
        </p:txBody>
      </p:sp>
      <p:sp>
        <p:nvSpPr>
          <p:cNvPr id="4" name="Text Placeholder 3"/>
          <p:cNvSpPr>
            <a:spLocks noGrp="1"/>
          </p:cNvSpPr>
          <p:nvPr>
            <p:ph type="body" sz="quarter" idx="14" hasCustomPrompt="1"/>
          </p:nvPr>
        </p:nvSpPr>
        <p:spPr>
          <a:xfrm>
            <a:off x="554182" y="1536701"/>
            <a:ext cx="11059887" cy="4290484"/>
          </a:xfrm>
        </p:spPr>
        <p:txBody>
          <a:bodyPr/>
          <a:lstStyle>
            <a:lvl1pPr marL="457189" indent="-457189" defTabSz="609585">
              <a:buFont typeface="Arial" charset="0"/>
              <a:buChar char="•"/>
              <a:tabLst>
                <a:tab pos="609585" algn="l"/>
              </a:tabLst>
              <a:defRPr sz="3200">
                <a:solidFill>
                  <a:schemeClr val="accent3">
                    <a:lumMod val="50000"/>
                  </a:schemeClr>
                </a:solidFill>
              </a:defRPr>
            </a:lvl1pPr>
            <a:lvl2pPr>
              <a:defRPr>
                <a:solidFill>
                  <a:schemeClr val="accent3">
                    <a:lumMod val="50000"/>
                  </a:schemeClr>
                </a:solidFill>
              </a:defRPr>
            </a:lvl2pPr>
            <a:lvl3pPr>
              <a:defRPr>
                <a:solidFill>
                  <a:schemeClr val="accent3">
                    <a:lumMod val="50000"/>
                  </a:schemeClr>
                </a:solidFill>
              </a:defRPr>
            </a:lvl3pPr>
            <a:lvl4pPr>
              <a:defRPr>
                <a:solidFill>
                  <a:schemeClr val="accent3">
                    <a:lumMod val="50000"/>
                  </a:schemeClr>
                </a:solidFill>
              </a:defRPr>
            </a:lvl4pPr>
            <a:lvl5pPr>
              <a:defRPr>
                <a:solidFill>
                  <a:schemeClr val="accent3">
                    <a:lumMod val="50000"/>
                  </a:schemeClr>
                </a:solidFill>
              </a:defRPr>
            </a:lvl5pPr>
          </a:lstStyle>
          <a:p>
            <a:pPr lvl="0"/>
            <a:r>
              <a:rPr lang="en-US" dirty="0"/>
              <a:t>Click to add text</a:t>
            </a:r>
          </a:p>
          <a:p>
            <a:pPr lvl="1"/>
            <a:endParaRPr lang="en-US" dirty="0"/>
          </a:p>
        </p:txBody>
      </p:sp>
      <p:sp>
        <p:nvSpPr>
          <p:cNvPr id="11"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352783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blank">
    <p:spTree>
      <p:nvGrpSpPr>
        <p:cNvPr id="1" name="Shape 16"/>
        <p:cNvGrpSpPr/>
        <p:nvPr/>
      </p:nvGrpSpPr>
      <p:grpSpPr>
        <a:xfrm>
          <a:off x="0" y="0"/>
          <a:ext cx="0" cy="0"/>
          <a:chOff x="0" y="0"/>
          <a:chExt cx="0" cy="0"/>
        </a:xfrm>
      </p:grpSpPr>
      <p:sp>
        <p:nvSpPr>
          <p:cNvPr id="13" name="Shape 85"/>
          <p:cNvSpPr/>
          <p:nvPr userDrawn="1"/>
        </p:nvSpPr>
        <p:spPr>
          <a:xfrm>
            <a:off x="0" y="0"/>
            <a:ext cx="11422600" cy="717200"/>
          </a:xfrm>
          <a:prstGeom prst="rect">
            <a:avLst/>
          </a:prstGeom>
          <a:solidFill>
            <a:srgbClr val="CFE2F3"/>
          </a:solidFill>
          <a:ln>
            <a:noFill/>
          </a:ln>
        </p:spPr>
        <p:txBody>
          <a:bodyPr lIns="121900" tIns="121900" rIns="121900" bIns="121900" anchor="ctr" anchorCtr="0">
            <a:noAutofit/>
          </a:bodyPr>
          <a:lstStyle/>
          <a:p>
            <a:pPr lvl="0">
              <a:spcBef>
                <a:spcPts val="0"/>
              </a:spcBef>
              <a:buNone/>
            </a:pPr>
            <a:endParaRPr sz="2400">
              <a:solidFill>
                <a:srgbClr val="CCCCCC"/>
              </a:solidFill>
            </a:endParaRPr>
          </a:p>
        </p:txBody>
      </p:sp>
      <p:sp>
        <p:nvSpPr>
          <p:cNvPr id="14" name="Shape 86"/>
          <p:cNvSpPr/>
          <p:nvPr userDrawn="1"/>
        </p:nvSpPr>
        <p:spPr>
          <a:xfrm>
            <a:off x="0" y="81630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pic>
        <p:nvPicPr>
          <p:cNvPr id="8" name="Shape 79"/>
          <p:cNvPicPr preferRelativeResize="0"/>
          <p:nvPr userDrawn="1"/>
        </p:nvPicPr>
        <p:blipFill>
          <a:blip r:embed="rId2">
            <a:alphaModFix/>
          </a:blip>
          <a:stretch>
            <a:fillRect/>
          </a:stretch>
        </p:blipFill>
        <p:spPr>
          <a:xfrm>
            <a:off x="178067" y="6064333"/>
            <a:ext cx="1352599" cy="653267"/>
          </a:xfrm>
          <a:prstGeom prst="rect">
            <a:avLst/>
          </a:prstGeom>
          <a:noFill/>
          <a:ln>
            <a:noFill/>
          </a:ln>
        </p:spPr>
      </p:pic>
      <p:sp>
        <p:nvSpPr>
          <p:cNvPr id="3" name="Text Placeholder 2"/>
          <p:cNvSpPr>
            <a:spLocks noGrp="1" noChangeAspect="1"/>
          </p:cNvSpPr>
          <p:nvPr>
            <p:ph type="body" sz="quarter" idx="13" hasCustomPrompt="1"/>
          </p:nvPr>
        </p:nvSpPr>
        <p:spPr>
          <a:xfrm>
            <a:off x="415600" y="42042"/>
            <a:ext cx="11007000" cy="600591"/>
          </a:xfrm>
        </p:spPr>
        <p:txBody>
          <a:bodyPr anchor="ctr"/>
          <a:lstStyle>
            <a:lvl1pPr>
              <a:defRPr sz="4267" b="1">
                <a:solidFill>
                  <a:srgbClr val="0070C0"/>
                </a:solidFill>
              </a:defRPr>
            </a:lvl1pPr>
          </a:lstStyle>
          <a:p>
            <a:pPr lvl="0"/>
            <a:r>
              <a:rPr lang="en-US" dirty="0"/>
              <a:t>Heading</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1386969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act Info">
    <p:spTree>
      <p:nvGrpSpPr>
        <p:cNvPr id="1" name="Shape 48"/>
        <p:cNvGrpSpPr/>
        <p:nvPr/>
      </p:nvGrpSpPr>
      <p:grpSpPr>
        <a:xfrm>
          <a:off x="0" y="0"/>
          <a:ext cx="0" cy="0"/>
          <a:chOff x="0" y="0"/>
          <a:chExt cx="0" cy="0"/>
        </a:xfrm>
      </p:grpSpPr>
      <p:pic>
        <p:nvPicPr>
          <p:cNvPr id="4" name="Shape 79"/>
          <p:cNvPicPr preferRelativeResize="0"/>
          <p:nvPr userDrawn="1"/>
        </p:nvPicPr>
        <p:blipFill>
          <a:blip r:embed="rId2">
            <a:alphaModFix/>
          </a:blip>
          <a:stretch>
            <a:fillRect/>
          </a:stretch>
        </p:blipFill>
        <p:spPr>
          <a:xfrm>
            <a:off x="444075" y="378427"/>
            <a:ext cx="3507892" cy="1694212"/>
          </a:xfrm>
          <a:prstGeom prst="rect">
            <a:avLst/>
          </a:prstGeom>
          <a:noFill/>
          <a:ln>
            <a:noFill/>
          </a:ln>
        </p:spPr>
      </p:pic>
      <p:sp>
        <p:nvSpPr>
          <p:cNvPr id="5" name="Shape 86"/>
          <p:cNvSpPr/>
          <p:nvPr userDrawn="1"/>
        </p:nvSpPr>
        <p:spPr>
          <a:xfrm>
            <a:off x="0" y="2218385"/>
            <a:ext cx="10119360" cy="51600"/>
          </a:xfrm>
          <a:prstGeom prst="rect">
            <a:avLst/>
          </a:prstGeom>
          <a:solidFill>
            <a:srgbClr val="CC0000"/>
          </a:solidFill>
          <a:ln>
            <a:noFill/>
          </a:ln>
        </p:spPr>
        <p:txBody>
          <a:bodyPr lIns="121900" tIns="121900" rIns="121900" bIns="121900" anchor="ctr" anchorCtr="0">
            <a:noAutofit/>
          </a:bodyPr>
          <a:lstStyle/>
          <a:p>
            <a:pPr lvl="0">
              <a:spcBef>
                <a:spcPts val="0"/>
              </a:spcBef>
              <a:buNone/>
            </a:pPr>
            <a:endParaRPr sz="2400"/>
          </a:p>
        </p:txBody>
      </p:sp>
      <p:sp>
        <p:nvSpPr>
          <p:cNvPr id="6" name="Text Placeholder 5"/>
          <p:cNvSpPr>
            <a:spLocks noGrp="1"/>
          </p:cNvSpPr>
          <p:nvPr>
            <p:ph type="body" sz="quarter" idx="13" hasCustomPrompt="1"/>
          </p:nvPr>
        </p:nvSpPr>
        <p:spPr>
          <a:xfrm>
            <a:off x="1263651" y="2692401"/>
            <a:ext cx="7037916" cy="903817"/>
          </a:xfrm>
        </p:spPr>
        <p:txBody>
          <a:bodyPr/>
          <a:lstStyle>
            <a:lvl1pPr>
              <a:defRPr sz="4800" b="1" baseline="0">
                <a:solidFill>
                  <a:srgbClr val="0070C0"/>
                </a:solidFill>
              </a:defRPr>
            </a:lvl1pPr>
          </a:lstStyle>
          <a:p>
            <a:pPr lvl="0"/>
            <a:r>
              <a:rPr lang="en-US" dirty="0"/>
              <a:t>Presenter Name</a:t>
            </a:r>
          </a:p>
        </p:txBody>
      </p:sp>
      <p:sp>
        <p:nvSpPr>
          <p:cNvPr id="8" name="Text Placeholder 7"/>
          <p:cNvSpPr>
            <a:spLocks noGrp="1"/>
          </p:cNvSpPr>
          <p:nvPr>
            <p:ph type="body" sz="quarter" idx="14" hasCustomPrompt="1"/>
          </p:nvPr>
        </p:nvSpPr>
        <p:spPr>
          <a:xfrm>
            <a:off x="1263651" y="3746501"/>
            <a:ext cx="7037916" cy="2011449"/>
          </a:xfrm>
        </p:spPr>
        <p:txBody>
          <a:bodyPr/>
          <a:lstStyle>
            <a:lvl1pPr>
              <a:lnSpc>
                <a:spcPct val="100000"/>
              </a:lnSpc>
              <a:spcAft>
                <a:spcPts val="0"/>
              </a:spcAft>
              <a:defRPr sz="3200">
                <a:solidFill>
                  <a:schemeClr val="accent3">
                    <a:lumMod val="50000"/>
                  </a:schemeClr>
                </a:solidFill>
              </a:defRPr>
            </a:lvl1pPr>
          </a:lstStyle>
          <a:p>
            <a:pPr lvl="0"/>
            <a:r>
              <a:rPr lang="en-US" dirty="0"/>
              <a:t>Presenter Title</a:t>
            </a:r>
            <a:br>
              <a:rPr lang="en-US" dirty="0"/>
            </a:br>
            <a:r>
              <a:rPr lang="en-US" dirty="0"/>
              <a:t>Contact Information</a:t>
            </a:r>
          </a:p>
        </p:txBody>
      </p:sp>
      <p:sp>
        <p:nvSpPr>
          <p:cNvPr id="7" name="Shape 19"/>
          <p:cNvSpPr txBox="1">
            <a:spLocks noGrp="1"/>
          </p:cNvSpPr>
          <p:nvPr>
            <p:ph type="sldNum" idx="12"/>
          </p:nvPr>
        </p:nvSpPr>
        <p:spPr>
          <a:xfrm>
            <a:off x="11308111" y="6516409"/>
            <a:ext cx="731600" cy="311561"/>
          </a:xfrm>
          <a:prstGeom prst="rect">
            <a:avLst/>
          </a:prstGeom>
        </p:spPr>
        <p:txBody>
          <a:bodyPr lIns="91425" tIns="91425" rIns="91425" bIns="91425" anchor="b" anchorCtr="0">
            <a:noAutofit/>
          </a:bodyPr>
          <a:lstStyle>
            <a:lvl1pPr algn="r">
              <a:defRPr sz="1400">
                <a:solidFill>
                  <a:schemeClr val="accent3">
                    <a:lumMod val="50000"/>
                  </a:schemeClr>
                </a:solidFill>
              </a:defRPr>
            </a:lvl1pPr>
          </a:lstStyle>
          <a:p>
            <a:fld id="{00000000-1234-1234-1234-123412341234}" type="slidenum">
              <a:rPr lang="en" smtClean="0"/>
              <a:pPr/>
              <a:t>‹#›</a:t>
            </a:fld>
            <a:endParaRPr lang="en" dirty="0"/>
          </a:p>
        </p:txBody>
      </p:sp>
    </p:spTree>
    <p:extLst>
      <p:ext uri="{BB962C8B-B14F-4D97-AF65-F5344CB8AC3E}">
        <p14:creationId xmlns:p14="http://schemas.microsoft.com/office/powerpoint/2010/main" val="4874863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FA9A8-E5C6-48E6-912D-0B48F79F79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076B149-3984-4A44-9701-AF3515DE85F3}"/>
              </a:ext>
            </a:extLst>
          </p:cNvPr>
          <p:cNvSpPr>
            <a:spLocks noGrp="1"/>
          </p:cNvSpPr>
          <p:nvPr>
            <p:ph type="subTitle" idx="1"/>
          </p:nvPr>
        </p:nvSpPr>
        <p:spPr>
          <a:xfrm>
            <a:off x="1524000" y="3602037"/>
            <a:ext cx="9144000" cy="1655763"/>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76AF594-49CF-4F10-A1FE-FC045B17E6A1}"/>
              </a:ext>
            </a:extLst>
          </p:cNvPr>
          <p:cNvSpPr>
            <a:spLocks noGrp="1"/>
          </p:cNvSpPr>
          <p:nvPr>
            <p:ph type="dt" sz="half" idx="10"/>
          </p:nvPr>
        </p:nvSpPr>
        <p:spPr/>
        <p:txBody>
          <a:bodyPr/>
          <a:lstStyle/>
          <a:p>
            <a:fld id="{8D79009D-A1AD-47E0-B475-ED64FF0B3D43}" type="datetimeFigureOut">
              <a:rPr lang="en-US" smtClean="0"/>
              <a:t>10/10/2019</a:t>
            </a:fld>
            <a:endParaRPr lang="en-US" dirty="0"/>
          </a:p>
        </p:txBody>
      </p:sp>
      <p:sp>
        <p:nvSpPr>
          <p:cNvPr id="5" name="Footer Placeholder 4">
            <a:extLst>
              <a:ext uri="{FF2B5EF4-FFF2-40B4-BE49-F238E27FC236}">
                <a16:creationId xmlns:a16="http://schemas.microsoft.com/office/drawing/2014/main" id="{3AA4661E-AF4F-4AF2-BBFC-6591CF44CC7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F2B6212-D136-43E8-B4A9-9BA359FFA1A9}"/>
              </a:ext>
            </a:extLst>
          </p:cNvPr>
          <p:cNvSpPr>
            <a:spLocks noGrp="1"/>
          </p:cNvSpPr>
          <p:nvPr>
            <p:ph type="sldNum" sz="quarter" idx="12"/>
          </p:nvPr>
        </p:nvSpPr>
        <p:spPr/>
        <p:txBody>
          <a:bodyPr/>
          <a:lstStyle/>
          <a:p>
            <a:fld id="{15E994C2-78C3-427D-BDF4-B8C9744D7DA6}" type="slidenum">
              <a:rPr lang="en-US" smtClean="0"/>
              <a:t>‹#›</a:t>
            </a:fld>
            <a:endParaRPr lang="en-US" dirty="0"/>
          </a:p>
        </p:txBody>
      </p:sp>
    </p:spTree>
    <p:extLst>
      <p:ext uri="{BB962C8B-B14F-4D97-AF65-F5344CB8AC3E}">
        <p14:creationId xmlns:p14="http://schemas.microsoft.com/office/powerpoint/2010/main" val="30881731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15600" y="593367"/>
            <a:ext cx="11360800" cy="7636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415600" y="1536633"/>
            <a:ext cx="11360800" cy="4555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11296609" y="6217621"/>
            <a:ext cx="731600" cy="524800"/>
          </a:xfrm>
          <a:prstGeom prst="rect">
            <a:avLst/>
          </a:prstGeom>
          <a:noFill/>
          <a:ln>
            <a:noFill/>
          </a:ln>
        </p:spPr>
        <p:txBody>
          <a:bodyPr lIns="91425" tIns="91425" rIns="91425" bIns="91425" anchor="ctr" anchorCtr="0">
            <a:noAutofit/>
          </a:bodyPr>
          <a:lstStyle/>
          <a:p>
            <a:pPr algn="r"/>
            <a:fld id="{00000000-1234-1234-1234-123412341234}" type="slidenum">
              <a:rPr lang="en" sz="1333" smtClean="0">
                <a:solidFill>
                  <a:schemeClr val="dk2"/>
                </a:solidFill>
              </a:rPr>
              <a:pPr algn="r"/>
              <a:t>‹#›</a:t>
            </a:fld>
            <a:endParaRPr lang="en" sz="1333">
              <a:solidFill>
                <a:schemeClr val="dk2"/>
              </a:solidFill>
            </a:endParaRPr>
          </a:p>
        </p:txBody>
      </p:sp>
    </p:spTree>
    <p:extLst>
      <p:ext uri="{BB962C8B-B14F-4D97-AF65-F5344CB8AC3E}">
        <p14:creationId xmlns:p14="http://schemas.microsoft.com/office/powerpoint/2010/main" val="2129775641"/>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None/>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1.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11.xml"/><Relationship Id="rId1" Type="http://schemas.openxmlformats.org/officeDocument/2006/relationships/themeOverride" Target="../theme/themeOverride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11.xml"/><Relationship Id="rId1" Type="http://schemas.openxmlformats.org/officeDocument/2006/relationships/themeOverride" Target="../theme/themeOverride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8725DB2-3494-4C1F-8CB8-4B201DDD6A2B}"/>
              </a:ext>
            </a:extLst>
          </p:cNvPr>
          <p:cNvSpPr>
            <a:spLocks noGrp="1"/>
          </p:cNvSpPr>
          <p:nvPr>
            <p:ph type="body" idx="1"/>
          </p:nvPr>
        </p:nvSpPr>
        <p:spPr/>
        <p:txBody>
          <a:bodyPr/>
          <a:lstStyle/>
          <a:p>
            <a:r>
              <a:rPr lang="en-US" sz="4800" dirty="0"/>
              <a:t>Improving Outcomes for</a:t>
            </a:r>
          </a:p>
          <a:p>
            <a:r>
              <a:rPr lang="en-US" sz="4800" dirty="0"/>
              <a:t>ALL Children</a:t>
            </a:r>
          </a:p>
        </p:txBody>
      </p:sp>
      <p:sp>
        <p:nvSpPr>
          <p:cNvPr id="3" name="Text Placeholder 2">
            <a:extLst>
              <a:ext uri="{FF2B5EF4-FFF2-40B4-BE49-F238E27FC236}">
                <a16:creationId xmlns:a16="http://schemas.microsoft.com/office/drawing/2014/main" id="{523402AA-1A0B-43B8-9873-13F41D9EDF3D}"/>
              </a:ext>
            </a:extLst>
          </p:cNvPr>
          <p:cNvSpPr>
            <a:spLocks noGrp="1"/>
          </p:cNvSpPr>
          <p:nvPr>
            <p:ph type="body" idx="2"/>
          </p:nvPr>
        </p:nvSpPr>
        <p:spPr/>
        <p:txBody>
          <a:bodyPr/>
          <a:lstStyle/>
          <a:p>
            <a:r>
              <a:rPr lang="en-US" dirty="0"/>
              <a:t>Comprehensive Needs Assessment</a:t>
            </a:r>
          </a:p>
          <a:p>
            <a:r>
              <a:rPr lang="en-US" dirty="0"/>
              <a:t>Interview</a:t>
            </a:r>
          </a:p>
        </p:txBody>
      </p:sp>
      <p:sp>
        <p:nvSpPr>
          <p:cNvPr id="4" name="Text Placeholder 3">
            <a:extLst>
              <a:ext uri="{FF2B5EF4-FFF2-40B4-BE49-F238E27FC236}">
                <a16:creationId xmlns:a16="http://schemas.microsoft.com/office/drawing/2014/main" id="{01DAF740-CE56-4817-9318-593FF5886D9C}"/>
              </a:ext>
            </a:extLst>
          </p:cNvPr>
          <p:cNvSpPr>
            <a:spLocks noGrp="1"/>
          </p:cNvSpPr>
          <p:nvPr>
            <p:ph type="body" idx="3"/>
          </p:nvPr>
        </p:nvSpPr>
        <p:spPr/>
        <p:txBody>
          <a:bodyPr/>
          <a:lstStyle/>
          <a:p>
            <a:r>
              <a:rPr lang="en-US" dirty="0"/>
              <a:t>(Insert Name of School &amp; District)</a:t>
            </a:r>
          </a:p>
        </p:txBody>
      </p:sp>
      <p:sp>
        <p:nvSpPr>
          <p:cNvPr id="5" name="Text Placeholder 4">
            <a:extLst>
              <a:ext uri="{FF2B5EF4-FFF2-40B4-BE49-F238E27FC236}">
                <a16:creationId xmlns:a16="http://schemas.microsoft.com/office/drawing/2014/main" id="{A06DAA2D-CA1B-4664-A243-D8423C66BFF7}"/>
              </a:ext>
            </a:extLst>
          </p:cNvPr>
          <p:cNvSpPr>
            <a:spLocks noGrp="1"/>
          </p:cNvSpPr>
          <p:nvPr>
            <p:ph type="body" idx="4"/>
          </p:nvPr>
        </p:nvSpPr>
        <p:spPr/>
        <p:txBody>
          <a:bodyPr/>
          <a:lstStyle/>
          <a:p>
            <a:r>
              <a:rPr lang="en-US" sz="1800" dirty="0"/>
              <a:t>Insert Name of Principal and Superintendent</a:t>
            </a:r>
          </a:p>
        </p:txBody>
      </p:sp>
      <p:sp>
        <p:nvSpPr>
          <p:cNvPr id="6" name="Text Placeholder 5">
            <a:extLst>
              <a:ext uri="{FF2B5EF4-FFF2-40B4-BE49-F238E27FC236}">
                <a16:creationId xmlns:a16="http://schemas.microsoft.com/office/drawing/2014/main" id="{894590F6-33B0-4072-8AA3-76EB096AF575}"/>
              </a:ext>
            </a:extLst>
          </p:cNvPr>
          <p:cNvSpPr>
            <a:spLocks noGrp="1"/>
          </p:cNvSpPr>
          <p:nvPr>
            <p:ph type="body" idx="5"/>
          </p:nvPr>
        </p:nvSpPr>
        <p:spPr>
          <a:xfrm>
            <a:off x="3602568" y="5628905"/>
            <a:ext cx="6545043" cy="1056252"/>
          </a:xfrm>
        </p:spPr>
        <p:txBody>
          <a:bodyPr/>
          <a:lstStyle/>
          <a:p>
            <a:r>
              <a:rPr lang="en-US" i="1" dirty="0"/>
              <a:t>Please do not modify template formatting (these slides </a:t>
            </a:r>
          </a:p>
          <a:p>
            <a:r>
              <a:rPr lang="en-US" i="1" dirty="0"/>
              <a:t>are to serve as the template that will be used to outline </a:t>
            </a:r>
          </a:p>
          <a:p>
            <a:r>
              <a:rPr lang="en-US" i="1" dirty="0"/>
              <a:t>the root cause analysis and plan of action for the school).</a:t>
            </a:r>
          </a:p>
          <a:p>
            <a:endParaRPr lang="en-US" dirty="0"/>
          </a:p>
        </p:txBody>
      </p:sp>
    </p:spTree>
    <p:extLst>
      <p:ext uri="{BB962C8B-B14F-4D97-AF65-F5344CB8AC3E}">
        <p14:creationId xmlns:p14="http://schemas.microsoft.com/office/powerpoint/2010/main" val="676520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A675971-99C8-4490-B34B-631F5C093171}"/>
              </a:ext>
            </a:extLst>
          </p:cNvPr>
          <p:cNvSpPr>
            <a:spLocks noGrp="1"/>
          </p:cNvSpPr>
          <p:nvPr>
            <p:ph type="body" idx="1"/>
          </p:nvPr>
        </p:nvSpPr>
        <p:spPr/>
        <p:txBody>
          <a:bodyPr/>
          <a:lstStyle/>
          <a:p>
            <a:r>
              <a:rPr lang="en-US" dirty="0"/>
              <a:t>Graduation Rate vs. Proficiency</a:t>
            </a:r>
          </a:p>
        </p:txBody>
      </p:sp>
      <p:sp>
        <p:nvSpPr>
          <p:cNvPr id="3" name="Text Placeholder 2">
            <a:extLst>
              <a:ext uri="{FF2B5EF4-FFF2-40B4-BE49-F238E27FC236}">
                <a16:creationId xmlns:a16="http://schemas.microsoft.com/office/drawing/2014/main" id="{75D1C61A-9B7F-4A0B-A279-8D6974602170}"/>
              </a:ext>
            </a:extLst>
          </p:cNvPr>
          <p:cNvSpPr>
            <a:spLocks noGrp="1"/>
          </p:cNvSpPr>
          <p:nvPr>
            <p:ph type="body" idx="2"/>
          </p:nvPr>
        </p:nvSpPr>
        <p:spPr/>
        <p:txBody>
          <a:bodyPr/>
          <a:lstStyle/>
          <a:p>
            <a:pPr marL="25399" indent="0">
              <a:buNone/>
            </a:pPr>
            <a:r>
              <a:rPr lang="en-US" sz="1867" b="1" dirty="0">
                <a:solidFill>
                  <a:schemeClr val="accent6"/>
                </a:solidFill>
              </a:rPr>
              <a:t>After a review of proficiency rates and graduation rate for the school, please address the correlation between the two for your school.</a:t>
            </a:r>
          </a:p>
        </p:txBody>
      </p:sp>
      <p:sp>
        <p:nvSpPr>
          <p:cNvPr id="4" name="Slide Number Placeholder 3">
            <a:extLst>
              <a:ext uri="{FF2B5EF4-FFF2-40B4-BE49-F238E27FC236}">
                <a16:creationId xmlns:a16="http://schemas.microsoft.com/office/drawing/2014/main" id="{7E213A61-5F17-47E2-A117-9E74EEF2E84B}"/>
              </a:ext>
            </a:extLst>
          </p:cNvPr>
          <p:cNvSpPr>
            <a:spLocks noGrp="1"/>
          </p:cNvSpPr>
          <p:nvPr>
            <p:ph type="sldNum" idx="12"/>
          </p:nvPr>
        </p:nvSpPr>
        <p:spPr/>
        <p:txBody>
          <a:bodyPr/>
          <a:lstStyle/>
          <a:p>
            <a:pPr defTabSz="1219170"/>
            <a:fld id="{00000000-1234-1234-1234-123412341234}" type="slidenum">
              <a:rPr lang="en-US" kern="0"/>
              <a:pPr defTabSz="1219170"/>
              <a:t>10</a:t>
            </a:fld>
            <a:endParaRPr lang="en-US" kern="0"/>
          </a:p>
        </p:txBody>
      </p:sp>
    </p:spTree>
    <p:extLst>
      <p:ext uri="{BB962C8B-B14F-4D97-AF65-F5344CB8AC3E}">
        <p14:creationId xmlns:p14="http://schemas.microsoft.com/office/powerpoint/2010/main" val="1531534455"/>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dirty="0"/>
              <a:t>Summary of Evidence-based Strategy Implementation</a:t>
            </a:r>
            <a:endParaRPr dirty="0"/>
          </a:p>
        </p:txBody>
      </p:sp>
      <p:sp>
        <p:nvSpPr>
          <p:cNvPr id="191" name="Google Shape;191;p10"/>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11</a:t>
            </a:fld>
            <a:endParaRPr kern="0"/>
          </a:p>
        </p:txBody>
      </p:sp>
      <p:sp>
        <p:nvSpPr>
          <p:cNvPr id="192" name="Google Shape;192;p10"/>
          <p:cNvSpPr txBox="1"/>
          <p:nvPr/>
        </p:nvSpPr>
        <p:spPr>
          <a:xfrm>
            <a:off x="253216" y="1094819"/>
            <a:ext cx="11476149" cy="4668364"/>
          </a:xfrm>
          <a:prstGeom prst="rect">
            <a:avLst/>
          </a:prstGeom>
          <a:noFill/>
          <a:ln>
            <a:noFill/>
          </a:ln>
        </p:spPr>
        <p:txBody>
          <a:bodyPr spcFirstLastPara="1" wrap="square" lIns="91425" tIns="45700" rIns="91425" bIns="45700" anchor="t" anchorCtr="0">
            <a:noAutofit/>
          </a:bodyPr>
          <a:lstStyle/>
          <a:p>
            <a:pPr defTabSz="1219170">
              <a:buClr>
                <a:srgbClr val="1071BD"/>
              </a:buClr>
              <a:buSzPts val="2133"/>
            </a:pPr>
            <a:r>
              <a:rPr lang="en-US"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Briefly address the evidence-base and research behind the specific strategies that were used in the prior 3 years to address identified needs and the results.</a:t>
            </a: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r>
              <a:rPr lang="en-US" sz="2400" kern="0" dirty="0">
                <a:solidFill>
                  <a:srgbClr val="000000"/>
                </a:solidFill>
                <a:latin typeface="Arial"/>
                <a:cs typeface="Arial"/>
                <a:sym typeface="Arial"/>
              </a:rPr>
              <a:t> </a:t>
            </a:r>
            <a:endParaRPr sz="1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SzPts val="2400"/>
            </a:pPr>
            <a:r>
              <a:rPr lang="en-US"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rPr>
              <a:t>Briefly address the next steps based on the data analysis.</a:t>
            </a:r>
            <a:endParaRPr sz="2133"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8"/>
                </a:ext>
              </a:extLst>
            </a:endParaRPr>
          </a:p>
          <a:p>
            <a:pPr defTabSz="1219170">
              <a:buClr>
                <a:srgbClr val="000000"/>
              </a:buClr>
              <a:buSzPts val="2400"/>
            </a:pPr>
            <a:endParaRPr sz="2400" kern="0" dirty="0">
              <a:solidFill>
                <a:srgbClr val="000000"/>
              </a:solidFill>
              <a:latin typeface="Arial"/>
              <a:cs typeface="Arial"/>
              <a:sym typeface="Arial"/>
            </a:endParaRPr>
          </a:p>
        </p:txBody>
      </p:sp>
      <p:graphicFrame>
        <p:nvGraphicFramePr>
          <p:cNvPr id="193" name="Google Shape;193;p10"/>
          <p:cNvGraphicFramePr/>
          <p:nvPr/>
        </p:nvGraphicFramePr>
        <p:xfrm>
          <a:off x="699247" y="2139279"/>
          <a:ext cx="10338100" cy="2362243"/>
        </p:xfrm>
        <a:graphic>
          <a:graphicData uri="http://schemas.openxmlformats.org/drawingml/2006/table">
            <a:tbl>
              <a:tblPr firstRow="1" bandRow="1">
                <a:noFill/>
              </a:tblPr>
              <a:tblGrid>
                <a:gridCol w="4722600">
                  <a:extLst>
                    <a:ext uri="{9D8B030D-6E8A-4147-A177-3AD203B41FA5}">
                      <a16:colId xmlns:a16="http://schemas.microsoft.com/office/drawing/2014/main" val="20000"/>
                    </a:ext>
                  </a:extLst>
                </a:gridCol>
                <a:gridCol w="5615500">
                  <a:extLst>
                    <a:ext uri="{9D8B030D-6E8A-4147-A177-3AD203B41FA5}">
                      <a16:colId xmlns:a16="http://schemas.microsoft.com/office/drawing/2014/main" val="20001"/>
                    </a:ext>
                  </a:extLst>
                </a:gridCol>
              </a:tblGrid>
              <a:tr h="1229371">
                <a:tc>
                  <a:txBody>
                    <a:bodyPr/>
                    <a:lstStyle/>
                    <a:p>
                      <a:pPr marL="0" marR="0" lvl="0" indent="0" algn="l" rtl="0">
                        <a:lnSpc>
                          <a:spcPct val="100000"/>
                        </a:lnSpc>
                        <a:spcBef>
                          <a:spcPts val="0"/>
                        </a:spcBef>
                        <a:spcAft>
                          <a:spcPts val="0"/>
                        </a:spcAft>
                        <a:buNone/>
                      </a:pPr>
                      <a:r>
                        <a:rPr lang="en-US" sz="1900" b="1" i="0" u="none" strike="noStrike" cap="none">
                          <a:solidFill>
                            <a:schemeClr val="accent6"/>
                          </a:solidFill>
                          <a:latin typeface="Arial"/>
                          <a:ea typeface="Arial"/>
                          <a:cs typeface="Arial"/>
                          <a:sym typeface="Arial"/>
                        </a:rPr>
                        <a:t>What </a:t>
                      </a:r>
                      <a:r>
                        <a:rPr lang="en-US" sz="1900" b="1" i="0" u="none" strike="noStrike" cap="none">
                          <a:solidFill>
                            <a:schemeClr val="accent6"/>
                          </a:solidFill>
                          <a:latin typeface="Arial"/>
                          <a:ea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9"/>
                            </a:ext>
                          </a:extLst>
                        </a:rPr>
                        <a:t>Evidence-based</a:t>
                      </a:r>
                      <a:r>
                        <a:rPr lang="en-US" sz="1900" b="1" i="0" u="none" strike="noStrike" cap="none">
                          <a:solidFill>
                            <a:schemeClr val="accent6"/>
                          </a:solidFill>
                          <a:latin typeface="Arial"/>
                          <a:ea typeface="Arial"/>
                          <a:cs typeface="Arial"/>
                          <a:sym typeface="Arial"/>
                        </a:rPr>
                        <a:t> strategies were utilized?</a:t>
                      </a:r>
                      <a:endParaRPr sz="1500"/>
                    </a:p>
                  </a:txBody>
                  <a:tcPr marL="91451" marR="91451" marT="45725" marB="45725"/>
                </a:tc>
                <a:tc>
                  <a:txBody>
                    <a:bodyPr/>
                    <a:lstStyle/>
                    <a:p>
                      <a:pPr marL="0" marR="0" lvl="0" indent="0" algn="l" rtl="0">
                        <a:lnSpc>
                          <a:spcPct val="100000"/>
                        </a:lnSpc>
                        <a:spcBef>
                          <a:spcPts val="0"/>
                        </a:spcBef>
                        <a:spcAft>
                          <a:spcPts val="0"/>
                        </a:spcAft>
                        <a:buClr>
                          <a:srgbClr val="000000"/>
                        </a:buClr>
                        <a:buSzPts val="1800"/>
                        <a:buFont typeface="Arial"/>
                        <a:buNone/>
                      </a:pPr>
                      <a:r>
                        <a:rPr lang="en-US" sz="1900" b="1" i="0" u="none" strike="noStrike" cap="none">
                          <a:solidFill>
                            <a:schemeClr val="accent6"/>
                          </a:solidFill>
                          <a:latin typeface="Arial"/>
                          <a:ea typeface="Arial"/>
                          <a:cs typeface="Arial"/>
                          <a:sym typeface="Arial"/>
                        </a:rPr>
                        <a:t>How did outcomes demonstrate provision of equitable practices to support improved  outcomes for all groups of learners?</a:t>
                      </a:r>
                      <a:endParaRPr sz="1500"/>
                    </a:p>
                    <a:p>
                      <a:pPr marL="0" marR="0" lvl="0" indent="0" algn="l" rtl="0">
                        <a:lnSpc>
                          <a:spcPct val="100000"/>
                        </a:lnSpc>
                        <a:spcBef>
                          <a:spcPts val="0"/>
                        </a:spcBef>
                        <a:spcAft>
                          <a:spcPts val="0"/>
                        </a:spcAft>
                        <a:buNone/>
                      </a:pPr>
                      <a:endParaRPr sz="19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0"/>
                  </a:ext>
                </a:extLst>
              </a:tr>
              <a:tr h="370851">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extLst>
                  <a:ext uri="{0D108BD9-81ED-4DB2-BD59-A6C34878D82A}">
                    <a16:rowId xmlns:a16="http://schemas.microsoft.com/office/drawing/2014/main" val="10001"/>
                  </a:ext>
                </a:extLst>
              </a:tr>
              <a:tr h="370851">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a:p>
                  </a:txBody>
                  <a:tcPr marL="91451" marR="91451" marT="45725" marB="45725"/>
                </a:tc>
                <a:extLst>
                  <a:ext uri="{0D108BD9-81ED-4DB2-BD59-A6C34878D82A}">
                    <a16:rowId xmlns:a16="http://schemas.microsoft.com/office/drawing/2014/main" val="10002"/>
                  </a:ext>
                </a:extLst>
              </a:tr>
              <a:tr h="370851">
                <a:tc>
                  <a:txBody>
                    <a:bodyPr/>
                    <a:lstStyle/>
                    <a:p>
                      <a:pPr marL="0" marR="0" lvl="0" indent="0" algn="l" rtl="0">
                        <a:lnSpc>
                          <a:spcPct val="100000"/>
                        </a:lnSpc>
                        <a:spcBef>
                          <a:spcPts val="0"/>
                        </a:spcBef>
                        <a:spcAft>
                          <a:spcPts val="0"/>
                        </a:spcAft>
                        <a:buNone/>
                      </a:pPr>
                      <a:endParaRPr sz="1500" u="none" strike="noStrike" cap="none" dirty="0"/>
                    </a:p>
                  </a:txBody>
                  <a:tcPr marL="91451" marR="91451" marT="45725" marB="45725"/>
                </a:tc>
                <a:tc>
                  <a:txBody>
                    <a:bodyPr/>
                    <a:lstStyle/>
                    <a:p>
                      <a:pPr marL="0" marR="0" lvl="0" indent="0" algn="l" rtl="0">
                        <a:lnSpc>
                          <a:spcPct val="100000"/>
                        </a:lnSpc>
                        <a:spcBef>
                          <a:spcPts val="0"/>
                        </a:spcBef>
                        <a:spcAft>
                          <a:spcPts val="0"/>
                        </a:spcAft>
                        <a:buNone/>
                      </a:pPr>
                      <a:endParaRPr sz="1500" u="none" strike="noStrike" cap="none" dirty="0"/>
                    </a:p>
                  </a:txBody>
                  <a:tcPr marL="91451" marR="91451" marT="45725" marB="45725"/>
                </a:tc>
                <a:extLst>
                  <a:ext uri="{0D108BD9-81ED-4DB2-BD59-A6C34878D82A}">
                    <a16:rowId xmlns:a16="http://schemas.microsoft.com/office/drawing/2014/main" val="10003"/>
                  </a:ext>
                </a:extLst>
              </a:tr>
            </a:tbl>
          </a:graphicData>
        </a:graphic>
      </p:graphicFrame>
      <p:sp>
        <p:nvSpPr>
          <p:cNvPr id="6" name="Google Shape;154;p5">
            <a:extLst>
              <a:ext uri="{FF2B5EF4-FFF2-40B4-BE49-F238E27FC236}">
                <a16:creationId xmlns:a16="http://schemas.microsoft.com/office/drawing/2014/main" id="{6A631E5E-FF77-4F62-85B2-894514525D1F}"/>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(2 Slides)</a:t>
            </a:r>
            <a:endParaRPr sz="1400" kern="0" dirty="0">
              <a:solidFill>
                <a:srgbClr val="000000"/>
              </a:solidFill>
              <a:latin typeface="Arial"/>
              <a:cs typeface="Arial"/>
              <a:sym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7"/>
          <p:cNvSpPr txBox="1">
            <a:spLocks noGrp="1"/>
          </p:cNvSpPr>
          <p:nvPr>
            <p:ph type="body" idx="2"/>
          </p:nvPr>
        </p:nvSpPr>
        <p:spPr>
          <a:xfrm>
            <a:off x="248226" y="983507"/>
            <a:ext cx="11059887" cy="4494943"/>
          </a:xfrm>
          <a:prstGeom prst="rect">
            <a:avLst/>
          </a:prstGeom>
          <a:noFill/>
          <a:ln>
            <a:noFill/>
          </a:ln>
        </p:spPr>
        <p:txBody>
          <a:bodyPr spcFirstLastPara="1" wrap="square" lIns="91425" tIns="91425" rIns="91425" bIns="91425" anchor="t" anchorCtr="0">
            <a:noAutofit/>
          </a:bodyPr>
          <a:lstStyle/>
          <a:p>
            <a:pPr marL="0" indent="0">
              <a:buSzPts val="1867"/>
              <a:buNone/>
            </a:pPr>
            <a:r>
              <a:rPr lang="en-US" sz="1867" b="1" dirty="0">
                <a:solidFill>
                  <a:schemeClr val="accent6"/>
                </a:solidFill>
              </a:rPr>
              <a:t>Describe the top strengths in your School/District that were uncovered through deep examination of the following areas: </a:t>
            </a:r>
            <a:r>
              <a:rPr lang="en-US" sz="1867" b="1" i="1" dirty="0">
                <a:solidFill>
                  <a:schemeClr val="accent6"/>
                </a:solidFill>
              </a:rPr>
              <a:t>(Please Bullet)</a:t>
            </a:r>
            <a:endParaRPr dirty="0"/>
          </a:p>
          <a:p>
            <a:pPr marL="457178" indent="-457178">
              <a:lnSpc>
                <a:spcPct val="100000"/>
              </a:lnSpc>
              <a:buSzPts val="1867"/>
            </a:pPr>
            <a:r>
              <a:rPr lang="en-US" sz="1867" b="1" dirty="0">
                <a:solidFill>
                  <a:schemeClr val="accent6"/>
                </a:solidFill>
              </a:rPr>
              <a:t>Use of Instructional Resources/Materials (Curriculums Used Across the System for Literacy, Math, Science and History)</a:t>
            </a:r>
            <a:endParaRPr dirty="0"/>
          </a:p>
          <a:p>
            <a:pPr marL="457178" indent="-457178">
              <a:lnSpc>
                <a:spcPct val="100000"/>
              </a:lnSpc>
              <a:buSzPts val="1867"/>
            </a:pP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2"/>
                  </a:ext>
                </a:extLst>
              </a:rPr>
              <a:t>Student Performance (Academic Achievement, Acceleration, CCR, Grad Rate, etc.) and closing gaps based on disaggregation of student achievement data.</a:t>
            </a:r>
            <a:endParaRPr dirty="0"/>
          </a:p>
          <a:p>
            <a:pPr marL="457178" indent="-457178">
              <a:lnSpc>
                <a:spcPct val="100000"/>
              </a:lnSpc>
              <a:buSzPts val="1867"/>
            </a:pPr>
            <a:r>
              <a:rPr lang="en-US" sz="1867" b="1" dirty="0">
                <a:solidFill>
                  <a:schemeClr val="accent6"/>
                </a:solidFill>
              </a:rPr>
              <a:t>Multi-tiered System of Support Implementation (Quality Tier I Instruction,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3"/>
                  </a:ext>
                </a:extLst>
              </a:rPr>
              <a:t>Early Warning Indicators addressing attendance</a:t>
            </a:r>
            <a:r>
              <a:rPr lang="en-US" sz="1867" b="1" dirty="0">
                <a:solidFill>
                  <a:schemeClr val="accent6"/>
                </a:solidFill>
              </a:rPr>
              <a:t>, behavior and course performance, and Interventions)</a:t>
            </a:r>
            <a:endParaRPr dirty="0"/>
          </a:p>
          <a:p>
            <a:pPr marL="457178" indent="-457178">
              <a:lnSpc>
                <a:spcPct val="150000"/>
              </a:lnSpc>
              <a:buSzPts val="1867"/>
            </a:pPr>
            <a:r>
              <a:rPr lang="en-US" sz="1867" b="1" dirty="0">
                <a:solidFill>
                  <a:schemeClr val="accent6"/>
                </a:solidFill>
              </a:rPr>
              <a:t>Fiscal and Human Resources</a:t>
            </a:r>
            <a:endParaRPr dirty="0"/>
          </a:p>
          <a:p>
            <a:pPr marL="0" indent="0">
              <a:buSzPts val="2133"/>
              <a:buNone/>
            </a:pPr>
            <a:endParaRPr sz="2133" b="1" dirty="0">
              <a:solidFill>
                <a:schemeClr val="accent6"/>
              </a:solidFill>
            </a:endParaRPr>
          </a:p>
          <a:p>
            <a:pPr marL="457178" indent="-304782">
              <a:buSzPts val="2400"/>
              <a:buNone/>
            </a:pPr>
            <a:endParaRPr sz="2400" b="1" dirty="0">
              <a:solidFill>
                <a:schemeClr val="accent6"/>
              </a:solidFill>
            </a:endParaRPr>
          </a:p>
          <a:p>
            <a:pPr marL="0" indent="0" algn="ctr">
              <a:spcBef>
                <a:spcPts val="1600"/>
              </a:spcBef>
              <a:buNone/>
            </a:pPr>
            <a:endParaRPr dirty="0"/>
          </a:p>
          <a:p>
            <a:pPr marL="0" indent="0" algn="ctr">
              <a:spcBef>
                <a:spcPts val="1600"/>
              </a:spcBef>
              <a:buNone/>
            </a:pPr>
            <a:endParaRPr dirty="0"/>
          </a:p>
        </p:txBody>
      </p:sp>
      <p:sp>
        <p:nvSpPr>
          <p:cNvPr id="169" name="Google Shape;169;p7"/>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12</a:t>
            </a:fld>
            <a:endParaRPr kern="0"/>
          </a:p>
        </p:txBody>
      </p:sp>
      <p:sp>
        <p:nvSpPr>
          <p:cNvPr id="170" name="Google Shape;170;p7"/>
          <p:cNvSpPr txBox="1"/>
          <p:nvPr/>
        </p:nvSpPr>
        <p:spPr>
          <a:xfrm>
            <a:off x="64549" y="113207"/>
            <a:ext cx="11007000" cy="600591"/>
          </a:xfrm>
          <a:prstGeom prst="rect">
            <a:avLst/>
          </a:prstGeom>
          <a:noFill/>
          <a:ln>
            <a:noFill/>
          </a:ln>
        </p:spPr>
        <p:txBody>
          <a:bodyPr spcFirstLastPara="1" wrap="square" lIns="121900" tIns="121900" rIns="121900" bIns="121900" anchor="ctr" anchorCtr="0">
            <a:noAutofit/>
          </a:bodyPr>
          <a:lstStyle/>
          <a:p>
            <a:pPr defTabSz="1219170">
              <a:lnSpc>
                <a:spcPct val="115000"/>
              </a:lnSpc>
              <a:buClr>
                <a:srgbClr val="797979"/>
              </a:buClr>
              <a:buSzPts val="2667"/>
            </a:pPr>
            <a:r>
              <a:rPr lang="en-US" sz="2667" b="1" kern="0">
                <a:solidFill>
                  <a:srgbClr val="1071BD"/>
                </a:solidFill>
                <a:latin typeface="Arial"/>
                <a:cs typeface="Arial"/>
                <a:sym typeface="Arial"/>
              </a:rPr>
              <a:t>Data Analysis Key Finding: STRENGTHS</a:t>
            </a:r>
            <a:endParaRPr sz="1400" kern="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04F5B21C-83B3-4331-8906-A6FE56248919}"/>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(4 Slides)</a:t>
            </a:r>
            <a:endParaRPr sz="1400" kern="0" dirty="0">
              <a:solidFill>
                <a:srgbClr val="000000"/>
              </a:solidFill>
              <a:latin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8"/>
          <p:cNvSpPr txBox="1">
            <a:spLocks noGrp="1"/>
          </p:cNvSpPr>
          <p:nvPr>
            <p:ph type="body" idx="2"/>
          </p:nvPr>
        </p:nvSpPr>
        <p:spPr>
          <a:xfrm>
            <a:off x="248226" y="983509"/>
            <a:ext cx="11059887" cy="4749383"/>
          </a:xfrm>
          <a:prstGeom prst="rect">
            <a:avLst/>
          </a:prstGeom>
          <a:noFill/>
          <a:ln>
            <a:noFill/>
          </a:ln>
        </p:spPr>
        <p:txBody>
          <a:bodyPr spcFirstLastPara="1" wrap="square" lIns="91425" tIns="91425" rIns="91425" bIns="91425" anchor="t" anchorCtr="0">
            <a:noAutofit/>
          </a:bodyPr>
          <a:lstStyle/>
          <a:p>
            <a:pPr marL="0" indent="0">
              <a:lnSpc>
                <a:spcPct val="100000"/>
              </a:lnSpc>
              <a:buClr>
                <a:srgbClr val="1071BD"/>
              </a:buClr>
              <a:buSzPts val="1867"/>
              <a:buNone/>
            </a:pPr>
            <a:r>
              <a:rPr lang="en-US" sz="1867" b="1" dirty="0">
                <a:solidFill>
                  <a:srgbClr val="1071BD"/>
                </a:solidFill>
              </a:rPr>
              <a:t>Describe the most critical gaps identified by your school that were uncovered through deep examination </a:t>
            </a:r>
            <a:r>
              <a:rPr lang="en-US" sz="1867" b="1" dirty="0">
                <a:solidFill>
                  <a:schemeClr val="accent6"/>
                </a:solidFill>
              </a:rPr>
              <a:t>of the following areas:</a:t>
            </a:r>
            <a:r>
              <a:rPr lang="en-US" sz="1867" b="1" dirty="0">
                <a:solidFill>
                  <a:srgbClr val="1071BD"/>
                </a:solidFill>
              </a:rPr>
              <a:t> </a:t>
            </a:r>
            <a:r>
              <a:rPr lang="en-US" sz="1867" b="1" i="1" dirty="0">
                <a:solidFill>
                  <a:srgbClr val="1071BD"/>
                </a:solidFill>
              </a:rPr>
              <a:t>(Please Bullet)</a:t>
            </a:r>
            <a:endParaRPr dirty="0"/>
          </a:p>
          <a:p>
            <a:pPr marL="457178" indent="-338626">
              <a:lnSpc>
                <a:spcPct val="100000"/>
              </a:lnSpc>
              <a:buSzPts val="1867"/>
              <a:buNone/>
            </a:pPr>
            <a:endParaRPr sz="1867" b="1" dirty="0">
              <a:solidFill>
                <a:schemeClr val="accent6"/>
              </a:solidFill>
            </a:endParaRPr>
          </a:p>
          <a:p>
            <a:pPr marL="457178" indent="-457178">
              <a:lnSpc>
                <a:spcPct val="100000"/>
              </a:lnSpc>
              <a:buSzPts val="1867"/>
            </a:pPr>
            <a:r>
              <a:rPr lang="en-US" sz="1867" b="1" dirty="0">
                <a:solidFill>
                  <a:schemeClr val="accent6"/>
                </a:solidFill>
              </a:rPr>
              <a:t>Use of Instructional Resources/Materials (Curriculums Used Across the System for Literacy, Math, Science and History)</a:t>
            </a:r>
            <a:endParaRPr dirty="0"/>
          </a:p>
          <a:p>
            <a:pPr marL="457178" indent="-457178">
              <a:lnSpc>
                <a:spcPct val="100000"/>
              </a:lnSpc>
              <a:buSzPts val="1867"/>
            </a:pPr>
            <a:r>
              <a:rPr lang="en-US" sz="1867" b="1" dirty="0">
                <a:solidFill>
                  <a:schemeClr val="accent6"/>
                </a:solidFill>
              </a:rPr>
              <a:t>Student Performance (Academic Achievement, Acceleration, CCR, Grad Rate, etc.) and closing gaps based on disaggregation of student achievement data.</a:t>
            </a:r>
            <a:endParaRPr sz="2000" dirty="0"/>
          </a:p>
          <a:p>
            <a:pPr marL="457178" indent="-457178">
              <a:lnSpc>
                <a:spcPct val="100000"/>
              </a:lnSpc>
              <a:buSzPts val="1867"/>
            </a:pPr>
            <a:r>
              <a:rPr lang="en-US" sz="1867" b="1" dirty="0">
                <a:solidFill>
                  <a:schemeClr val="accent6"/>
                </a:solidFill>
              </a:rPr>
              <a:t>Multi-tiered System of Support Implementation (Quality Tier I Instruction, Early Warning Indicators addressing attendance, behavior and course performance, and Interventions)</a:t>
            </a:r>
            <a:endParaRPr dirty="0"/>
          </a:p>
          <a:p>
            <a:pPr marL="457178" indent="-457178">
              <a:lnSpc>
                <a:spcPct val="150000"/>
              </a:lnSpc>
              <a:buSzPts val="1867"/>
            </a:pPr>
            <a:r>
              <a:rPr lang="en-US" sz="1867" b="1" dirty="0">
                <a:solidFill>
                  <a:schemeClr val="accent6"/>
                </a:solidFill>
              </a:rPr>
              <a:t>Fiscal and Human Resources</a:t>
            </a:r>
            <a:endParaRPr dirty="0"/>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457178" indent="-338626">
              <a:lnSpc>
                <a:spcPct val="150000"/>
              </a:lnSpc>
              <a:buSzPts val="1867"/>
              <a:buNone/>
            </a:pPr>
            <a:endParaRPr sz="1867" b="1" dirty="0">
              <a:solidFill>
                <a:schemeClr val="accent6"/>
              </a:solidFill>
            </a:endParaRPr>
          </a:p>
          <a:p>
            <a:pPr marL="0" indent="0">
              <a:buSzPts val="2133"/>
              <a:buNone/>
            </a:pPr>
            <a:endParaRPr sz="2133" b="1" dirty="0">
              <a:solidFill>
                <a:schemeClr val="accent6"/>
              </a:solidFill>
            </a:endParaRPr>
          </a:p>
          <a:p>
            <a:pPr marL="457178" indent="-304782">
              <a:buSzPts val="2400"/>
              <a:buNone/>
            </a:pPr>
            <a:endParaRPr sz="2400" b="1" dirty="0">
              <a:solidFill>
                <a:schemeClr val="accent6"/>
              </a:solidFill>
            </a:endParaRPr>
          </a:p>
          <a:p>
            <a:pPr marL="0" indent="0">
              <a:spcBef>
                <a:spcPts val="1600"/>
              </a:spcBef>
              <a:buNone/>
            </a:pPr>
            <a:endParaRPr dirty="0"/>
          </a:p>
        </p:txBody>
      </p:sp>
      <p:sp>
        <p:nvSpPr>
          <p:cNvPr id="176" name="Google Shape;176;p8"/>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13</a:t>
            </a:fld>
            <a:endParaRPr kern="0"/>
          </a:p>
        </p:txBody>
      </p:sp>
      <p:sp>
        <p:nvSpPr>
          <p:cNvPr id="177" name="Google Shape;177;p8"/>
          <p:cNvSpPr txBox="1"/>
          <p:nvPr/>
        </p:nvSpPr>
        <p:spPr>
          <a:xfrm>
            <a:off x="64549" y="113207"/>
            <a:ext cx="11007000" cy="600591"/>
          </a:xfrm>
          <a:prstGeom prst="rect">
            <a:avLst/>
          </a:prstGeom>
          <a:noFill/>
          <a:ln>
            <a:noFill/>
          </a:ln>
        </p:spPr>
        <p:txBody>
          <a:bodyPr spcFirstLastPara="1" wrap="square" lIns="121900" tIns="121900" rIns="121900" bIns="121900" anchor="ctr" anchorCtr="0">
            <a:noAutofit/>
          </a:bodyPr>
          <a:lstStyle/>
          <a:p>
            <a:pPr defTabSz="1219170">
              <a:lnSpc>
                <a:spcPct val="115000"/>
              </a:lnSpc>
              <a:buClr>
                <a:srgbClr val="797979"/>
              </a:buClr>
              <a:buSzPts val="2667"/>
            </a:pPr>
            <a:r>
              <a:rPr lang="en-US" sz="2667" b="1" kern="0">
                <a:solidFill>
                  <a:srgbClr val="1071BD"/>
                </a:solidFill>
                <a:latin typeface="Arial"/>
                <a:cs typeface="Arial"/>
                <a:sym typeface="Arial"/>
              </a:rPr>
              <a:t>Data Analysis Key Finding: GAPS</a:t>
            </a:r>
            <a:endParaRPr sz="1400" kern="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4BF114D7-D273-495B-A6E4-21662E00039C}"/>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(4 Slides)</a:t>
            </a:r>
            <a:endParaRPr sz="1400" kern="0" dirty="0">
              <a:solidFill>
                <a:srgbClr val="000000"/>
              </a:solidFill>
              <a:latin typeface="Arial"/>
              <a:cs typeface="Arial"/>
              <a:sym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dirty="0"/>
              <a:t>Summary of 1</a:t>
            </a:r>
            <a:r>
              <a:rPr lang="en-US" sz="2667" baseline="30000" dirty="0"/>
              <a:t>st</a:t>
            </a:r>
            <a:r>
              <a:rPr lang="en-US" sz="2667" dirty="0"/>
              <a:t> Quarter Benchmark/Interim Performance</a:t>
            </a:r>
            <a:endParaRPr dirty="0"/>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2000" b="1" dirty="0">
                <a:solidFill>
                  <a:schemeClr val="accent6"/>
                </a:solidFill>
              </a:rPr>
              <a:t>Identify the Interim/Benchmark Assessment being utilized.</a:t>
            </a:r>
            <a:endParaRPr dirty="0"/>
          </a:p>
        </p:txBody>
      </p:sp>
      <p:sp>
        <p:nvSpPr>
          <p:cNvPr id="224" name="Google Shape;224;p1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14</a:t>
            </a:fld>
            <a:endParaRPr kern="0"/>
          </a:p>
        </p:txBody>
      </p:sp>
      <p:graphicFrame>
        <p:nvGraphicFramePr>
          <p:cNvPr id="225" name="Google Shape;225;p14"/>
          <p:cNvGraphicFramePr/>
          <p:nvPr/>
        </p:nvGraphicFramePr>
        <p:xfrm>
          <a:off x="975130" y="3167893"/>
          <a:ext cx="8952653" cy="2523051"/>
        </p:xfrm>
        <a:graphic>
          <a:graphicData uri="http://schemas.openxmlformats.org/drawingml/2006/table">
            <a:tbl>
              <a:tblPr firstRow="1" bandRow="1">
                <a:noFill/>
              </a:tblPr>
              <a:tblGrid>
                <a:gridCol w="1457007">
                  <a:extLst>
                    <a:ext uri="{9D8B030D-6E8A-4147-A177-3AD203B41FA5}">
                      <a16:colId xmlns:a16="http://schemas.microsoft.com/office/drawing/2014/main" val="20000"/>
                    </a:ext>
                  </a:extLst>
                </a:gridCol>
                <a:gridCol w="1500797">
                  <a:extLst>
                    <a:ext uri="{9D8B030D-6E8A-4147-A177-3AD203B41FA5}">
                      <a16:colId xmlns:a16="http://schemas.microsoft.com/office/drawing/2014/main" val="20001"/>
                    </a:ext>
                  </a:extLst>
                </a:gridCol>
                <a:gridCol w="1162891">
                  <a:extLst>
                    <a:ext uri="{9D8B030D-6E8A-4147-A177-3AD203B41FA5}">
                      <a16:colId xmlns:a16="http://schemas.microsoft.com/office/drawing/2014/main" val="20002"/>
                    </a:ext>
                  </a:extLst>
                </a:gridCol>
                <a:gridCol w="1486895">
                  <a:extLst>
                    <a:ext uri="{9D8B030D-6E8A-4147-A177-3AD203B41FA5}">
                      <a16:colId xmlns:a16="http://schemas.microsoft.com/office/drawing/2014/main" val="20003"/>
                    </a:ext>
                  </a:extLst>
                </a:gridCol>
                <a:gridCol w="1152939">
                  <a:extLst>
                    <a:ext uri="{9D8B030D-6E8A-4147-A177-3AD203B41FA5}">
                      <a16:colId xmlns:a16="http://schemas.microsoft.com/office/drawing/2014/main" val="3404371964"/>
                    </a:ext>
                  </a:extLst>
                </a:gridCol>
                <a:gridCol w="1187625">
                  <a:extLst>
                    <a:ext uri="{9D8B030D-6E8A-4147-A177-3AD203B41FA5}">
                      <a16:colId xmlns:a16="http://schemas.microsoft.com/office/drawing/2014/main" val="1391348127"/>
                    </a:ext>
                  </a:extLst>
                </a:gridCol>
                <a:gridCol w="1004499">
                  <a:extLst>
                    <a:ext uri="{9D8B030D-6E8A-4147-A177-3AD203B41FA5}">
                      <a16:colId xmlns:a16="http://schemas.microsoft.com/office/drawing/2014/main" val="1147956978"/>
                    </a:ext>
                  </a:extLst>
                </a:gridCol>
              </a:tblGrid>
              <a:tr h="968551">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ELA Proficiency</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ELA Growth</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Math Proficiency</a:t>
                      </a:r>
                      <a:endParaRPr sz="1500" dirty="0"/>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Math Growth</a:t>
                      </a:r>
                      <a:endParaRPr sz="1500" b="1" i="0" u="none" strike="noStrike" cap="none" dirty="0">
                        <a:solidFill>
                          <a:schemeClr val="accent6"/>
                        </a:solidFill>
                        <a:latin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Science</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Proficiency</a:t>
                      </a:r>
                      <a:endParaRPr sz="1500" b="1" i="0" u="none" strike="noStrike" cap="none" dirty="0">
                        <a:solidFill>
                          <a:schemeClr val="accent6"/>
                        </a:solidFill>
                        <a:latin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U.S. </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History</a:t>
                      </a:r>
                      <a:endParaRPr sz="1500" b="1" i="0" u="none" strike="noStrike" cap="none" dirty="0">
                        <a:solidFill>
                          <a:schemeClr val="accent6"/>
                        </a:solidFill>
                        <a:latin typeface="Arial"/>
                        <a:cs typeface="Arial"/>
                        <a:sym typeface="Arial"/>
                      </a:endParaRPr>
                    </a:p>
                  </a:txBody>
                  <a:tcPr marL="91451" marR="91451" marT="45725" marB="45725"/>
                </a:tc>
                <a:extLst>
                  <a:ext uri="{0D108BD9-81ED-4DB2-BD59-A6C34878D82A}">
                    <a16:rowId xmlns:a16="http://schemas.microsoft.com/office/drawing/2014/main" val="10000"/>
                  </a:ext>
                </a:extLst>
              </a:tr>
              <a:tr h="762011">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2019-20</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Baseline</a:t>
                      </a:r>
                      <a:endParaRPr lang="en-US" sz="1500" dirty="0"/>
                    </a:p>
                    <a:p>
                      <a:pPr marL="0" marR="0" lvl="0" indent="0" algn="l" rtl="0">
                        <a:lnSpc>
                          <a:spcPct val="100000"/>
                        </a:lnSpc>
                        <a:spcBef>
                          <a:spcPts val="0"/>
                        </a:spcBef>
                        <a:spcAft>
                          <a:spcPts val="0"/>
                        </a:spcAft>
                        <a:buNone/>
                      </a:pPr>
                      <a:endParaRPr sz="1500" dirty="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762011">
                <a:tc>
                  <a:txBody>
                    <a:bodyPr/>
                    <a:lstStyle/>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2019-20</a:t>
                      </a:r>
                    </a:p>
                    <a:p>
                      <a:pPr marL="0" marR="0" lvl="0" indent="0" algn="l" rtl="0">
                        <a:lnSpc>
                          <a:spcPct val="100000"/>
                        </a:lnSpc>
                        <a:spcBef>
                          <a:spcPts val="0"/>
                        </a:spcBef>
                        <a:spcAft>
                          <a:spcPts val="0"/>
                        </a:spcAft>
                        <a:buNone/>
                      </a:pPr>
                      <a:r>
                        <a:rPr lang="en-US" sz="1500" b="1" i="0" u="none" strike="noStrike" cap="none" dirty="0">
                          <a:solidFill>
                            <a:schemeClr val="accent6"/>
                          </a:solidFill>
                          <a:latin typeface="Arial"/>
                          <a:cs typeface="Arial"/>
                          <a:sym typeface="Arial"/>
                        </a:rPr>
                        <a:t>Current</a:t>
                      </a:r>
                      <a:endParaRPr lang="en-US" sz="1500" dirty="0"/>
                    </a:p>
                    <a:p>
                      <a:pPr marL="0" marR="0" lvl="0" indent="0" algn="l" rtl="0">
                        <a:lnSpc>
                          <a:spcPct val="100000"/>
                        </a:lnSpc>
                        <a:spcBef>
                          <a:spcPts val="0"/>
                        </a:spcBef>
                        <a:spcAft>
                          <a:spcPts val="0"/>
                        </a:spcAft>
                        <a:buNone/>
                      </a:pPr>
                      <a:endParaRPr sz="1500" dirty="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bl>
          </a:graphicData>
        </a:graphic>
      </p:graphicFrame>
      <p:graphicFrame>
        <p:nvGraphicFramePr>
          <p:cNvPr id="3" name="Table 3">
            <a:extLst>
              <a:ext uri="{FF2B5EF4-FFF2-40B4-BE49-F238E27FC236}">
                <a16:creationId xmlns:a16="http://schemas.microsoft.com/office/drawing/2014/main" id="{8E51C3B9-46E2-448C-AD0A-6775AC17D8C1}"/>
              </a:ext>
            </a:extLst>
          </p:cNvPr>
          <p:cNvGraphicFramePr>
            <a:graphicFrameLocks noGrp="1"/>
          </p:cNvGraphicFramePr>
          <p:nvPr/>
        </p:nvGraphicFramePr>
        <p:xfrm>
          <a:off x="415600" y="1824338"/>
          <a:ext cx="9857677" cy="513345"/>
        </p:xfrm>
        <a:graphic>
          <a:graphicData uri="http://schemas.openxmlformats.org/drawingml/2006/table">
            <a:tbl>
              <a:tblPr firstRow="1" bandRow="1"/>
              <a:tblGrid>
                <a:gridCol w="9857677">
                  <a:extLst>
                    <a:ext uri="{9D8B030D-6E8A-4147-A177-3AD203B41FA5}">
                      <a16:colId xmlns:a16="http://schemas.microsoft.com/office/drawing/2014/main" val="2238114042"/>
                    </a:ext>
                  </a:extLst>
                </a:gridCol>
              </a:tblGrid>
              <a:tr h="513345">
                <a:tc>
                  <a:txBody>
                    <a:bodyPr/>
                    <a:lstStyle/>
                    <a:p>
                      <a:r>
                        <a:rPr lang="en-US" sz="1500" b="1" i="0" u="none" strike="noStrike" cap="none" dirty="0">
                          <a:solidFill>
                            <a:schemeClr val="accent6"/>
                          </a:solidFill>
                          <a:latin typeface="Arial"/>
                          <a:cs typeface="Arial"/>
                          <a:sym typeface="Arial"/>
                        </a:rPr>
                        <a:t>Name of Interim/Benchmark Assessment:</a:t>
                      </a:r>
                    </a:p>
                  </a:txBody>
                  <a:tcPr/>
                </a:tc>
                <a:extLst>
                  <a:ext uri="{0D108BD9-81ED-4DB2-BD59-A6C34878D82A}">
                    <a16:rowId xmlns:a16="http://schemas.microsoft.com/office/drawing/2014/main" val="3852390692"/>
                  </a:ext>
                </a:extLst>
              </a:tr>
            </a:tbl>
          </a:graphicData>
        </a:graphic>
      </p:graphicFrame>
      <p:graphicFrame>
        <p:nvGraphicFramePr>
          <p:cNvPr id="8" name="Table 3">
            <a:extLst>
              <a:ext uri="{FF2B5EF4-FFF2-40B4-BE49-F238E27FC236}">
                <a16:creationId xmlns:a16="http://schemas.microsoft.com/office/drawing/2014/main" id="{D33CAE26-55C4-40B6-AD00-3249BAFC5497}"/>
              </a:ext>
            </a:extLst>
          </p:cNvPr>
          <p:cNvGraphicFramePr>
            <a:graphicFrameLocks noGrp="1"/>
          </p:cNvGraphicFramePr>
          <p:nvPr/>
        </p:nvGraphicFramePr>
        <p:xfrm>
          <a:off x="415600" y="2493470"/>
          <a:ext cx="9857677" cy="465887"/>
        </p:xfrm>
        <a:graphic>
          <a:graphicData uri="http://schemas.openxmlformats.org/drawingml/2006/table">
            <a:tbl>
              <a:tblPr firstRow="1" bandRow="1"/>
              <a:tblGrid>
                <a:gridCol w="9857677">
                  <a:extLst>
                    <a:ext uri="{9D8B030D-6E8A-4147-A177-3AD203B41FA5}">
                      <a16:colId xmlns:a16="http://schemas.microsoft.com/office/drawing/2014/main" val="2238114042"/>
                    </a:ext>
                  </a:extLst>
                </a:gridCol>
              </a:tblGrid>
              <a:tr h="465887">
                <a:tc>
                  <a:txBody>
                    <a:bodyPr/>
                    <a:lstStyle/>
                    <a:p>
                      <a:pPr marR="0" algn="l" rtl="0">
                        <a:lnSpc>
                          <a:spcPct val="100000"/>
                        </a:lnSpc>
                        <a:spcBef>
                          <a:spcPts val="0"/>
                        </a:spcBef>
                        <a:spcAft>
                          <a:spcPts val="0"/>
                        </a:spcAft>
                        <a:buClr>
                          <a:srgbClr val="000000"/>
                        </a:buClr>
                        <a:buFont typeface="Arial"/>
                      </a:pPr>
                      <a:r>
                        <a:rPr lang="en-US" sz="1500" b="1" i="0" u="none" strike="noStrike" cap="none" dirty="0">
                          <a:solidFill>
                            <a:schemeClr val="accent6"/>
                          </a:solidFill>
                          <a:latin typeface="Arial"/>
                          <a:cs typeface="Arial"/>
                          <a:sym typeface="Arial"/>
                        </a:rPr>
                        <a:t>How often is the assessment administered?</a:t>
                      </a:r>
                    </a:p>
                  </a:txBody>
                  <a:tcPr/>
                </a:tc>
                <a:extLst>
                  <a:ext uri="{0D108BD9-81ED-4DB2-BD59-A6C34878D82A}">
                    <a16:rowId xmlns:a16="http://schemas.microsoft.com/office/drawing/2014/main" val="3852390692"/>
                  </a:ext>
                </a:extLst>
              </a:tr>
            </a:tbl>
          </a:graphicData>
        </a:graphic>
      </p:graphicFrame>
      <p:sp>
        <p:nvSpPr>
          <p:cNvPr id="9" name="Google Shape;154;p5">
            <a:extLst>
              <a:ext uri="{FF2B5EF4-FFF2-40B4-BE49-F238E27FC236}">
                <a16:creationId xmlns:a16="http://schemas.microsoft.com/office/drawing/2014/main" id="{8A78A20A-BD29-48D2-A883-DF828B8615F3}"/>
              </a:ext>
            </a:extLst>
          </p:cNvPr>
          <p:cNvSpPr txBox="1"/>
          <p:nvPr/>
        </p:nvSpPr>
        <p:spPr>
          <a:xfrm>
            <a:off x="9911901" y="5806646"/>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2304044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Google Shape;231;p15"/>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Summary of Key Findings</a:t>
            </a:r>
            <a:endParaRPr/>
          </a:p>
        </p:txBody>
      </p:sp>
      <p:sp>
        <p:nvSpPr>
          <p:cNvPr id="232" name="Google Shape;232;p1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15</a:t>
            </a:fld>
            <a:endParaRPr kern="0"/>
          </a:p>
        </p:txBody>
      </p:sp>
      <p:sp>
        <p:nvSpPr>
          <p:cNvPr id="233" name="Google Shape;233;p15"/>
          <p:cNvSpPr txBox="1"/>
          <p:nvPr/>
        </p:nvSpPr>
        <p:spPr>
          <a:xfrm>
            <a:off x="415600" y="1146413"/>
            <a:ext cx="11157701" cy="4522867"/>
          </a:xfrm>
          <a:prstGeom prst="rect">
            <a:avLst/>
          </a:prstGeom>
          <a:noFill/>
          <a:ln>
            <a:noFill/>
          </a:ln>
        </p:spPr>
        <p:txBody>
          <a:bodyPr spcFirstLastPara="1" wrap="square" lIns="91425" tIns="45700" rIns="91425" bIns="45700" anchor="t" anchorCtr="0">
            <a:noAutofit/>
          </a:bodyPr>
          <a:lstStyle/>
          <a:p>
            <a:pPr defTabSz="1219170"/>
            <a:r>
              <a:rPr lang="en-US" sz="2133" b="1" kern="0" dirty="0">
                <a:solidFill>
                  <a:srgbClr val="1071BD"/>
                </a:solidFill>
                <a:latin typeface="Arial"/>
                <a:cs typeface="Arial"/>
                <a:sym typeface="Arial"/>
              </a:rPr>
              <a:t>Describe how the findings from this analysis will inform the school's actions in the provision of </a:t>
            </a:r>
            <a:r>
              <a:rPr lang="en-US" sz="2133" b="1" u="sng" kern="0" dirty="0">
                <a:solidFill>
                  <a:srgbClr val="1071BD"/>
                </a:solidFill>
                <a:latin typeface="Arial"/>
                <a:cs typeface="Arial"/>
                <a:sym typeface="Arial"/>
              </a:rPr>
              <a:t>equitable access</a:t>
            </a:r>
            <a:r>
              <a:rPr lang="en-US" sz="2133" b="1" kern="0" dirty="0">
                <a:solidFill>
                  <a:srgbClr val="1071BD"/>
                </a:solidFill>
                <a:latin typeface="Arial"/>
                <a:cs typeface="Arial"/>
                <a:sym typeface="Arial"/>
              </a:rPr>
              <a:t> to a quality instructional program for ALL student sub-groups in your school (effective teachers, instructional practices, professional learning, and the utilization of supplemental funding).</a:t>
            </a:r>
          </a:p>
          <a:p>
            <a:pPr defTabSz="1219170"/>
            <a:endParaRPr lang="en-US" sz="2133" b="1" kern="0" dirty="0">
              <a:solidFill>
                <a:srgbClr val="1071BD"/>
              </a:solidFill>
              <a:latin typeface="Arial"/>
              <a:cs typeface="Arial"/>
              <a:sym typeface="Arial"/>
            </a:endParaRPr>
          </a:p>
          <a:p>
            <a:pPr defTabSz="1219170"/>
            <a:r>
              <a:rPr lang="en-US" sz="2133" b="1" kern="0" dirty="0">
                <a:solidFill>
                  <a:srgbClr val="1071BD"/>
                </a:solidFill>
                <a:latin typeface="Arial"/>
                <a:cs typeface="Arial"/>
                <a:sym typeface="Arial"/>
              </a:rPr>
              <a:t>Describe how the district is addressing the academic outcomes of the lowest performing subgroups in the school.</a:t>
            </a: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algn="ctr" defTabSz="1219170">
              <a:buClr>
                <a:srgbClr val="000000"/>
              </a:buClr>
              <a:buSzPts val="2400"/>
            </a:pPr>
            <a:endParaRPr sz="2400" kern="0" dirty="0">
              <a:solidFill>
                <a:srgbClr val="000000"/>
              </a:solidFill>
              <a:latin typeface="Arial"/>
              <a:cs typeface="Arial"/>
              <a:sym typeface="Arial"/>
            </a:endParaRPr>
          </a:p>
          <a:p>
            <a:pPr defTabSz="1219170">
              <a:buClr>
                <a:srgbClr val="000000"/>
              </a:buClr>
              <a:buSzPts val="2400"/>
            </a:pPr>
            <a:r>
              <a:rPr lang="en-US" sz="2400" i="1" kern="0" dirty="0">
                <a:solidFill>
                  <a:srgbClr val="1071BD"/>
                </a:solidFill>
                <a:latin typeface="Arial"/>
                <a:cs typeface="Arial"/>
                <a:sym typeface="Arial"/>
              </a:rPr>
              <a:t> </a:t>
            </a:r>
            <a:endParaRPr sz="1400" kern="0" dirty="0">
              <a:solidFill>
                <a:srgbClr val="000000"/>
              </a:solidFill>
              <a:latin typeface="Arial"/>
              <a:cs typeface="Arial"/>
              <a:sym typeface="Arial"/>
            </a:endParaRPr>
          </a:p>
        </p:txBody>
      </p:sp>
      <p:sp>
        <p:nvSpPr>
          <p:cNvPr id="5" name="Google Shape;154;p5">
            <a:extLst>
              <a:ext uri="{FF2B5EF4-FFF2-40B4-BE49-F238E27FC236}">
                <a16:creationId xmlns:a16="http://schemas.microsoft.com/office/drawing/2014/main" id="{AACEC5C7-32FC-41D6-8645-CA0F2C93DF2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37"/>
        <p:cNvGrpSpPr/>
        <p:nvPr/>
      </p:nvGrpSpPr>
      <p:grpSpPr>
        <a:xfrm>
          <a:off x="0" y="0"/>
          <a:ext cx="0" cy="0"/>
          <a:chOff x="0" y="0"/>
          <a:chExt cx="0" cy="0"/>
        </a:xfrm>
      </p:grpSpPr>
      <p:sp>
        <p:nvSpPr>
          <p:cNvPr id="238" name="Google Shape;238;p16"/>
          <p:cNvSpPr txBox="1">
            <a:spLocks noGrp="1"/>
          </p:cNvSpPr>
          <p:nvPr>
            <p:ph type="body" idx="1"/>
          </p:nvPr>
        </p:nvSpPr>
        <p:spPr>
          <a:prstGeom prst="rect">
            <a:avLst/>
          </a:prstGeom>
          <a:noFill/>
          <a:ln>
            <a:noFill/>
          </a:ln>
        </p:spPr>
        <p:txBody>
          <a:bodyPr spcFirstLastPara="1" wrap="square" lIns="91425" tIns="91425" rIns="91425" bIns="91425" anchor="ctr" anchorCtr="0">
            <a:noAutofit/>
          </a:bodyPr>
          <a:lstStyle/>
          <a:p>
            <a:pPr marL="0" indent="0">
              <a:buSzPts val="2667"/>
            </a:pPr>
            <a:r>
              <a:rPr lang="en-US" sz="2667"/>
              <a:t>Action Plan for Improving Student Outcomes</a:t>
            </a:r>
            <a:endParaRPr/>
          </a:p>
        </p:txBody>
      </p:sp>
      <p:sp>
        <p:nvSpPr>
          <p:cNvPr id="239" name="Google Shape;239;p16"/>
          <p:cNvSpPr txBox="1">
            <a:spLocks noGrp="1"/>
          </p:cNvSpPr>
          <p:nvPr>
            <p:ph type="body" idx="2"/>
          </p:nvPr>
        </p:nvSpPr>
        <p:spPr>
          <a:xfrm>
            <a:off x="554183" y="991739"/>
            <a:ext cx="11059887" cy="4835447"/>
          </a:xfrm>
          <a:prstGeom prst="rect">
            <a:avLst/>
          </a:prstGeom>
          <a:noFill/>
          <a:ln>
            <a:noFill/>
          </a:ln>
        </p:spPr>
        <p:txBody>
          <a:bodyPr spcFirstLastPara="1" wrap="square" lIns="91425" tIns="91425" rIns="91425" bIns="91425" anchor="t" anchorCtr="0">
            <a:noAutofit/>
          </a:bodyPr>
          <a:lstStyle/>
          <a:p>
            <a:pPr marL="0" indent="0">
              <a:buNone/>
            </a:pPr>
            <a:endParaRPr dirty="0"/>
          </a:p>
          <a:p>
            <a:pPr marL="0" indent="0">
              <a:spcBef>
                <a:spcPts val="1600"/>
              </a:spcBef>
              <a:buNone/>
            </a:pPr>
            <a:endParaRPr dirty="0"/>
          </a:p>
        </p:txBody>
      </p:sp>
      <p:sp>
        <p:nvSpPr>
          <p:cNvPr id="240" name="Google Shape;240;p16"/>
          <p:cNvSpPr txBox="1">
            <a:spLocks noGrp="1"/>
          </p:cNvSpPr>
          <p:nvPr>
            <p:ph type="sldNum" idx="12"/>
          </p:nvPr>
        </p:nvSpPr>
        <p:spPr>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16</a:t>
            </a:fld>
            <a:endParaRPr kern="0"/>
          </a:p>
        </p:txBody>
      </p:sp>
      <p:sp>
        <p:nvSpPr>
          <p:cNvPr id="241" name="Google Shape;241;p16"/>
          <p:cNvSpPr/>
          <p:nvPr/>
        </p:nvSpPr>
        <p:spPr>
          <a:xfrm>
            <a:off x="117452" y="993490"/>
            <a:ext cx="11828888" cy="1158415"/>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000"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Address specific next steps based on the data analysis in the table provided.</a:t>
            </a:r>
          </a:p>
          <a:p>
            <a:pPr defTabSz="1219170">
              <a:buClr>
                <a:srgbClr val="000000"/>
              </a:buClr>
              <a:buSzPts val="2400"/>
            </a:pPr>
            <a:r>
              <a:rPr lang="en-US" sz="1600" b="1" kern="0" dirty="0">
                <a:solidFill>
                  <a:srgbClr val="1071BD"/>
                </a:solidFill>
                <a:latin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6"/>
                  </a:ext>
                </a:extLst>
              </a:rPr>
              <a:t>(Please address a minimum of 1 strategy per domain)</a:t>
            </a:r>
            <a:endParaRPr sz="1600" kern="0" dirty="0">
              <a:solidFill>
                <a:srgbClr val="000000"/>
              </a:solidFill>
              <a:latin typeface="Arial"/>
              <a:cs typeface="Arial"/>
              <a:sym typeface="Arial"/>
            </a:endParaRPr>
          </a:p>
          <a:p>
            <a:pPr defTabSz="1219170">
              <a:buClr>
                <a:srgbClr val="000000"/>
              </a:buClr>
              <a:buSzPts val="2400"/>
            </a:pPr>
            <a:endParaRPr sz="2400" b="1" kern="0" dirty="0">
              <a:solidFill>
                <a:srgbClr val="1071BD"/>
              </a:solidFill>
              <a:latin typeface="Arial"/>
              <a:cs typeface="Arial"/>
              <a:sym typeface="Arial"/>
            </a:endParaRPr>
          </a:p>
        </p:txBody>
      </p:sp>
      <p:graphicFrame>
        <p:nvGraphicFramePr>
          <p:cNvPr id="242" name="Google Shape;242;p16"/>
          <p:cNvGraphicFramePr/>
          <p:nvPr/>
        </p:nvGraphicFramePr>
        <p:xfrm>
          <a:off x="373893" y="1750131"/>
          <a:ext cx="11240176" cy="4415751"/>
        </p:xfrm>
        <a:graphic>
          <a:graphicData uri="http://schemas.openxmlformats.org/drawingml/2006/table">
            <a:tbl>
              <a:tblPr firstRow="1" bandRow="1">
                <a:noFill/>
              </a:tblPr>
              <a:tblGrid>
                <a:gridCol w="2110825">
                  <a:extLst>
                    <a:ext uri="{9D8B030D-6E8A-4147-A177-3AD203B41FA5}">
                      <a16:colId xmlns:a16="http://schemas.microsoft.com/office/drawing/2014/main" val="20000"/>
                    </a:ext>
                  </a:extLst>
                </a:gridCol>
                <a:gridCol w="1970200">
                  <a:extLst>
                    <a:ext uri="{9D8B030D-6E8A-4147-A177-3AD203B41FA5}">
                      <a16:colId xmlns:a16="http://schemas.microsoft.com/office/drawing/2014/main" val="20001"/>
                    </a:ext>
                  </a:extLst>
                </a:gridCol>
                <a:gridCol w="2137800">
                  <a:extLst>
                    <a:ext uri="{9D8B030D-6E8A-4147-A177-3AD203B41FA5}">
                      <a16:colId xmlns:a16="http://schemas.microsoft.com/office/drawing/2014/main" val="20002"/>
                    </a:ext>
                  </a:extLst>
                </a:gridCol>
                <a:gridCol w="1672551">
                  <a:extLst>
                    <a:ext uri="{9D8B030D-6E8A-4147-A177-3AD203B41FA5}">
                      <a16:colId xmlns:a16="http://schemas.microsoft.com/office/drawing/2014/main" val="20003"/>
                    </a:ext>
                  </a:extLst>
                </a:gridCol>
                <a:gridCol w="1562675">
                  <a:extLst>
                    <a:ext uri="{9D8B030D-6E8A-4147-A177-3AD203B41FA5}">
                      <a16:colId xmlns:a16="http://schemas.microsoft.com/office/drawing/2014/main" val="20004"/>
                    </a:ext>
                  </a:extLst>
                </a:gridCol>
                <a:gridCol w="1786125">
                  <a:extLst>
                    <a:ext uri="{9D8B030D-6E8A-4147-A177-3AD203B41FA5}">
                      <a16:colId xmlns:a16="http://schemas.microsoft.com/office/drawing/2014/main" val="20005"/>
                    </a:ext>
                  </a:extLst>
                </a:gridCol>
              </a:tblGrid>
              <a:tr h="592505">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Domain</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cs typeface="Arial"/>
                          <a:sym typeface="Arial"/>
                        </a:rPr>
                        <a:t>Priority S</a:t>
                      </a:r>
                      <a:r>
                        <a:rPr lang="en-US" sz="1500" b="1" i="0" u="none" strike="noStrike" cap="none" dirty="0">
                          <a:solidFill>
                            <a:schemeClr val="accent6"/>
                          </a:solidFill>
                          <a:latin typeface="Arial"/>
                          <a:ea typeface="Arial"/>
                          <a:cs typeface="Arial"/>
                          <a:sym typeface="Arial"/>
                        </a:rPr>
                        <a:t>trate</a:t>
                      </a:r>
                      <a:r>
                        <a:rPr lang="en-US" sz="1500" b="1" i="0" u="none" strike="noStrike" cap="none" dirty="0">
                          <a:solidFill>
                            <a:schemeClr val="accent6"/>
                          </a:solidFill>
                          <a:latin typeface="Arial"/>
                          <a:cs typeface="Arial"/>
                          <a:sym typeface="Arial"/>
                        </a:rPr>
                        <a:t>gy</a:t>
                      </a: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cs typeface="Arial"/>
                          <a:sym typeface="Arial"/>
                        </a:rPr>
                        <a:t>Expected Outcome</a:t>
                      </a:r>
                      <a:endParaRPr sz="1500" b="1" i="0" u="none" strike="noStrike" cap="none">
                        <a:solidFill>
                          <a:schemeClr val="accent6"/>
                        </a:solidFill>
                        <a:latin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Position Responsible </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Next </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Steps</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Timeframe</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634848">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Transformational</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Leadership</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1"/>
                  </a:ext>
                </a:extLst>
              </a:tr>
              <a:tr h="1142720">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Instructional Transformation</a:t>
                      </a:r>
                      <a:endParaRPr sz="1500" b="1" i="0" u="none" strike="noStrike" cap="none">
                        <a:solidFill>
                          <a:schemeClr val="accent6"/>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(Instruction and Assessment)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2"/>
                  </a:ext>
                </a:extLst>
              </a:tr>
              <a:tr h="522063">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a:solidFill>
                            <a:schemeClr val="accent6"/>
                          </a:solidFill>
                          <a:latin typeface="Arial"/>
                          <a:ea typeface="Arial"/>
                          <a:cs typeface="Arial"/>
                          <a:sym typeface="Arial"/>
                        </a:rPr>
                        <a:t>Talent Development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3"/>
                  </a:ext>
                </a:extLst>
              </a:tr>
              <a:tr h="1523615">
                <a:tc>
                  <a:txBody>
                    <a:bodyPr/>
                    <a:lstStyle/>
                    <a:p>
                      <a:pPr marL="0" marR="0" lvl="0" indent="0" algn="l" rtl="0">
                        <a:lnSpc>
                          <a:spcPct val="100000"/>
                        </a:lnSpc>
                        <a:spcBef>
                          <a:spcPts val="0"/>
                        </a:spcBef>
                        <a:spcAft>
                          <a:spcPts val="0"/>
                        </a:spcAft>
                        <a:buClr>
                          <a:srgbClr val="000000"/>
                        </a:buClr>
                        <a:buSzPts val="1600"/>
                        <a:buFont typeface="Arial"/>
                        <a:buNone/>
                      </a:pPr>
                      <a:r>
                        <a:rPr lang="en-US" sz="1500" b="1" i="0" u="none" strike="noStrike" cap="none" dirty="0">
                          <a:solidFill>
                            <a:schemeClr val="accent6"/>
                          </a:solidFill>
                          <a:latin typeface="Arial"/>
                          <a:ea typeface="Arial"/>
                          <a:cs typeface="Arial"/>
                          <a:sym typeface="Arial"/>
                        </a:rPr>
                        <a:t>Cultural Shift (Equity, Culturally Responsive Teaching, Parent and Community Engagement)</a:t>
                      </a:r>
                      <a:endParaRPr sz="15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cs typeface="Arial"/>
                        <a:sym typeface="Arial"/>
                      </a:endParaRPr>
                    </a:p>
                  </a:txBody>
                  <a:tcPr marL="121925" marR="121925" marT="60951" marB="60951"/>
                </a:tc>
                <a:extLst>
                  <a:ext uri="{0D108BD9-81ED-4DB2-BD59-A6C34878D82A}">
                    <a16:rowId xmlns:a16="http://schemas.microsoft.com/office/drawing/2014/main" val="10004"/>
                  </a:ext>
                </a:extLst>
              </a:tr>
            </a:tbl>
          </a:graphicData>
        </a:graphic>
      </p:graphicFrame>
      <p:sp>
        <p:nvSpPr>
          <p:cNvPr id="8" name="Google Shape;154;p5">
            <a:extLst>
              <a:ext uri="{FF2B5EF4-FFF2-40B4-BE49-F238E27FC236}">
                <a16:creationId xmlns:a16="http://schemas.microsoft.com/office/drawing/2014/main" id="{E2053C88-2524-4369-9C23-4E04FB606ACF}"/>
              </a:ext>
            </a:extLst>
          </p:cNvPr>
          <p:cNvSpPr txBox="1"/>
          <p:nvPr/>
        </p:nvSpPr>
        <p:spPr>
          <a:xfrm>
            <a:off x="9707608" y="6176290"/>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(2 Slides)</a:t>
            </a:r>
            <a:endParaRPr sz="1400" kern="0" dirty="0">
              <a:solidFill>
                <a:srgbClr val="000000"/>
              </a:solidFill>
              <a:latin typeface="Arial"/>
              <a:cs typeface="Arial"/>
              <a:sym typeface="Arial"/>
            </a:endParaRPr>
          </a:p>
        </p:txBody>
      </p:sp>
    </p:spTree>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11"/>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3200"/>
            </a:pPr>
            <a:r>
              <a:rPr lang="en-US" sz="3200" dirty="0"/>
              <a:t>Resource Analysis: Budget</a:t>
            </a:r>
            <a:endParaRPr dirty="0"/>
          </a:p>
        </p:txBody>
      </p:sp>
      <p:sp>
        <p:nvSpPr>
          <p:cNvPr id="199" name="Google Shape;199;p11"/>
          <p:cNvSpPr txBox="1">
            <a:spLocks noGrp="1"/>
          </p:cNvSpPr>
          <p:nvPr>
            <p:ph type="body" idx="2"/>
          </p:nvPr>
        </p:nvSpPr>
        <p:spPr>
          <a:xfrm>
            <a:off x="257503" y="968944"/>
            <a:ext cx="11676997" cy="5703245"/>
          </a:xfrm>
          <a:prstGeom prst="rect">
            <a:avLst/>
          </a:prstGeom>
          <a:noFill/>
          <a:ln>
            <a:noFill/>
          </a:ln>
        </p:spPr>
        <p:txBody>
          <a:bodyPr spcFirstLastPara="1" wrap="square" lIns="91425" tIns="91425" rIns="91425" bIns="91425" anchor="t" anchorCtr="0">
            <a:noAutofit/>
          </a:bodyPr>
          <a:lstStyle/>
          <a:p>
            <a:pPr marL="0" indent="0">
              <a:buSzPts val="2667"/>
              <a:buNone/>
            </a:pPr>
            <a:r>
              <a:rPr lang="en-US" sz="26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0"/>
                  </a:ext>
                </a:extLst>
              </a:rPr>
              <a:t>Complete the table below.</a:t>
            </a:r>
            <a:endParaRPr dirty="0"/>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a:p>
            <a:pPr marL="0" indent="0">
              <a:spcBef>
                <a:spcPts val="1600"/>
              </a:spcBef>
              <a:buNone/>
            </a:pPr>
            <a:endParaRPr dirty="0">
              <a:highlight>
                <a:srgbClr val="FFFF00"/>
              </a:highlight>
            </a:endParaRPr>
          </a:p>
        </p:txBody>
      </p:sp>
      <p:sp>
        <p:nvSpPr>
          <p:cNvPr id="200" name="Google Shape;200;p11"/>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17</a:t>
            </a:fld>
            <a:endParaRPr kern="0"/>
          </a:p>
        </p:txBody>
      </p:sp>
      <p:graphicFrame>
        <p:nvGraphicFramePr>
          <p:cNvPr id="201" name="Google Shape;201;p11"/>
          <p:cNvGraphicFramePr/>
          <p:nvPr/>
        </p:nvGraphicFramePr>
        <p:xfrm>
          <a:off x="476124" y="1901441"/>
          <a:ext cx="11239726" cy="3085602"/>
        </p:xfrm>
        <a:graphic>
          <a:graphicData uri="http://schemas.openxmlformats.org/drawingml/2006/table">
            <a:tbl>
              <a:tblPr firstRow="1" bandRow="1">
                <a:noFill/>
              </a:tblPr>
              <a:tblGrid>
                <a:gridCol w="2194551">
                  <a:extLst>
                    <a:ext uri="{9D8B030D-6E8A-4147-A177-3AD203B41FA5}">
                      <a16:colId xmlns:a16="http://schemas.microsoft.com/office/drawing/2014/main" val="20000"/>
                    </a:ext>
                  </a:extLst>
                </a:gridCol>
                <a:gridCol w="2259100">
                  <a:extLst>
                    <a:ext uri="{9D8B030D-6E8A-4147-A177-3AD203B41FA5}">
                      <a16:colId xmlns:a16="http://schemas.microsoft.com/office/drawing/2014/main" val="20001"/>
                    </a:ext>
                  </a:extLst>
                </a:gridCol>
                <a:gridCol w="3559100">
                  <a:extLst>
                    <a:ext uri="{9D8B030D-6E8A-4147-A177-3AD203B41FA5}">
                      <a16:colId xmlns:a16="http://schemas.microsoft.com/office/drawing/2014/main" val="20002"/>
                    </a:ext>
                  </a:extLst>
                </a:gridCol>
                <a:gridCol w="3226975">
                  <a:extLst>
                    <a:ext uri="{9D8B030D-6E8A-4147-A177-3AD203B41FA5}">
                      <a16:colId xmlns:a16="http://schemas.microsoft.com/office/drawing/2014/main" val="20003"/>
                    </a:ext>
                  </a:extLst>
                </a:gridCol>
              </a:tblGrid>
              <a:tr h="56894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Source</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Per Pupil Amount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Use/Activity</a:t>
                      </a:r>
                      <a:endParaRPr sz="1500"/>
                    </a:p>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Anticipated Outcome</a:t>
                      </a: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District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1"/>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Title I</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2"/>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IDEA</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3"/>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School Improvement</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4"/>
                  </a:ext>
                </a:extLst>
              </a:tr>
              <a:tr h="501300">
                <a:tc>
                  <a:txBody>
                    <a:bodyPr/>
                    <a:lstStyle/>
                    <a:p>
                      <a:pPr marL="0" marR="0" lvl="0" indent="0" algn="l"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Total</a:t>
                      </a: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5"/>
                  </a:ext>
                </a:extLst>
              </a:tr>
            </a:tbl>
          </a:graphicData>
        </a:graphic>
      </p:graphicFrame>
      <p:sp>
        <p:nvSpPr>
          <p:cNvPr id="6" name="Google Shape;154;p5">
            <a:extLst>
              <a:ext uri="{FF2B5EF4-FFF2-40B4-BE49-F238E27FC236}">
                <a16:creationId xmlns:a16="http://schemas.microsoft.com/office/drawing/2014/main" id="{6FADE03F-1C85-412D-BF9B-69380A99871B}"/>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3"/>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14" name="Google Shape;214;p13"/>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1867" b="1">
                <a:solidFill>
                  <a:schemeClr val="accent6"/>
                </a:solidFill>
              </a:rPr>
              <a:t>Does the school currently have external providers that support the instructional practices of the school? If yes, identify those providers, their scope of work, the frequency of services, the number of years used between 2016-17 and 2019-20, </a:t>
            </a:r>
            <a:r>
              <a:rPr lang="en-US" sz="1867" b="1">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2"/>
                  </a:ext>
                </a:extLst>
              </a:rPr>
              <a:t>and the process used to measure provider efficacy (Complete the Chart Below)</a:t>
            </a:r>
            <a:endParaRPr/>
          </a:p>
        </p:txBody>
      </p:sp>
      <p:sp>
        <p:nvSpPr>
          <p:cNvPr id="215" name="Google Shape;215;p13"/>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18</a:t>
            </a:fld>
            <a:endParaRPr kern="0"/>
          </a:p>
        </p:txBody>
      </p:sp>
      <p:graphicFrame>
        <p:nvGraphicFramePr>
          <p:cNvPr id="216" name="Google Shape;216;p13"/>
          <p:cNvGraphicFramePr/>
          <p:nvPr/>
        </p:nvGraphicFramePr>
        <p:xfrm>
          <a:off x="664441" y="2887482"/>
          <a:ext cx="10456426" cy="2260654"/>
        </p:xfrm>
        <a:graphic>
          <a:graphicData uri="http://schemas.openxmlformats.org/drawingml/2006/table">
            <a:tbl>
              <a:tblPr firstRow="1" bandRow="1">
                <a:noFill/>
              </a:tblPr>
              <a:tblGrid>
                <a:gridCol w="976251">
                  <a:extLst>
                    <a:ext uri="{9D8B030D-6E8A-4147-A177-3AD203B41FA5}">
                      <a16:colId xmlns:a16="http://schemas.microsoft.com/office/drawing/2014/main" val="20000"/>
                    </a:ext>
                  </a:extLst>
                </a:gridCol>
                <a:gridCol w="2072675">
                  <a:extLst>
                    <a:ext uri="{9D8B030D-6E8A-4147-A177-3AD203B41FA5}">
                      <a16:colId xmlns:a16="http://schemas.microsoft.com/office/drawing/2014/main" val="20001"/>
                    </a:ext>
                  </a:extLst>
                </a:gridCol>
                <a:gridCol w="1855585">
                  <a:extLst>
                    <a:ext uri="{9D8B030D-6E8A-4147-A177-3AD203B41FA5}">
                      <a16:colId xmlns:a16="http://schemas.microsoft.com/office/drawing/2014/main" val="20002"/>
                    </a:ext>
                  </a:extLst>
                </a:gridCol>
                <a:gridCol w="1606860">
                  <a:extLst>
                    <a:ext uri="{9D8B030D-6E8A-4147-A177-3AD203B41FA5}">
                      <a16:colId xmlns:a16="http://schemas.microsoft.com/office/drawing/2014/main" val="20003"/>
                    </a:ext>
                  </a:extLst>
                </a:gridCol>
                <a:gridCol w="2541555">
                  <a:extLst>
                    <a:ext uri="{9D8B030D-6E8A-4147-A177-3AD203B41FA5}">
                      <a16:colId xmlns:a16="http://schemas.microsoft.com/office/drawing/2014/main" val="20004"/>
                    </a:ext>
                  </a:extLst>
                </a:gridCol>
                <a:gridCol w="1403500">
                  <a:extLst>
                    <a:ext uri="{9D8B030D-6E8A-4147-A177-3AD203B41FA5}">
                      <a16:colId xmlns:a16="http://schemas.microsoft.com/office/drawing/2014/main" val="20005"/>
                    </a:ext>
                  </a:extLst>
                </a:gridCol>
              </a:tblGrid>
              <a:tr h="762011">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External Provider (Consultant Group)</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Area of Support/Expected Outcome</a:t>
                      </a:r>
                      <a:endParaRPr sz="1500" dirty="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Frequency of Support</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dirty="0">
                          <a:solidFill>
                            <a:schemeClr val="accent6"/>
                          </a:solidFill>
                          <a:latin typeface="Arial"/>
                          <a:ea typeface="Arial"/>
                          <a:cs typeface="Arial"/>
                          <a:sym typeface="Arial"/>
                        </a:rPr>
                        <a:t>Performance Outcome (Proficiency)/(Growth)</a:t>
                      </a:r>
                      <a:endParaRPr sz="1500" dirty="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3"/>
                            </a:ext>
                          </a:extLst>
                        </a:rPr>
                        <a:t>Cost </a:t>
                      </a:r>
                      <a:endParaRPr sz="1500"/>
                    </a:p>
                  </a:txBody>
                  <a:tcPr marL="91451" marR="91451" marT="45725" marB="45725"/>
                </a:tc>
                <a:extLst>
                  <a:ext uri="{0D108BD9-81ED-4DB2-BD59-A6C34878D82A}">
                    <a16:rowId xmlns:a16="http://schemas.microsoft.com/office/drawing/2014/main" val="10000"/>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2019-20</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2018-19</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2017-18</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3"/>
                  </a:ext>
                </a:extLst>
              </a:tr>
              <a:tr h="370851">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2016-17</a:t>
                      </a:r>
                      <a:endParaRPr sz="1500"/>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4"/>
                  </a:ext>
                </a:extLst>
              </a:tr>
            </a:tbl>
          </a:graphicData>
        </a:graphic>
      </p:graphicFrame>
      <p:sp>
        <p:nvSpPr>
          <p:cNvPr id="7" name="Google Shape;154;p5">
            <a:extLst>
              <a:ext uri="{FF2B5EF4-FFF2-40B4-BE49-F238E27FC236}">
                <a16:creationId xmlns:a16="http://schemas.microsoft.com/office/drawing/2014/main" id="{C76C47DE-4B22-4A39-8D84-8B49B64B7D3B}"/>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32021956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spcBef>
                <a:spcPts val="1600"/>
              </a:spcBef>
              <a:buClr>
                <a:srgbClr val="0070C0"/>
              </a:buClr>
              <a:buSzPts val="1867"/>
              <a:buNone/>
            </a:pPr>
            <a:r>
              <a:rPr lang="en-US" sz="2000" b="1" dirty="0">
                <a:solidFill>
                  <a:schemeClr val="accent6"/>
                </a:solidFill>
              </a:rPr>
              <a:t>Does the district currently have partnerships with regional educational service agencies (i.e. RESA) or other educational service groups? If yes, identify those providers, their scope of work, the frequency of services, the number of years used between 2016-17 and 2019-20, and the process used to measure provider effic</a:t>
            </a:r>
            <a:r>
              <a:rPr lang="en-US" sz="2000"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4"/>
                  </a:ext>
                </a:extLst>
              </a:rPr>
              <a:t>acy.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5"/>
                  </a:ext>
                </a:extLst>
              </a:rPr>
              <a:t>(Complete the Chart Below)</a:t>
            </a:r>
            <a:endParaRPr dirty="0"/>
          </a:p>
        </p:txBody>
      </p:sp>
      <p:sp>
        <p:nvSpPr>
          <p:cNvPr id="224" name="Google Shape;224;p1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19</a:t>
            </a:fld>
            <a:endParaRPr kern="0"/>
          </a:p>
        </p:txBody>
      </p:sp>
      <p:graphicFrame>
        <p:nvGraphicFramePr>
          <p:cNvPr id="225" name="Google Shape;225;p14"/>
          <p:cNvGraphicFramePr/>
          <p:nvPr/>
        </p:nvGraphicFramePr>
        <p:xfrm>
          <a:off x="613188" y="2962786"/>
          <a:ext cx="10402675" cy="2260654"/>
        </p:xfrm>
        <a:graphic>
          <a:graphicData uri="http://schemas.openxmlformats.org/drawingml/2006/table">
            <a:tbl>
              <a:tblPr firstRow="1" bandRow="1">
                <a:noFill/>
              </a:tblPr>
              <a:tblGrid>
                <a:gridCol w="922475">
                  <a:extLst>
                    <a:ext uri="{9D8B030D-6E8A-4147-A177-3AD203B41FA5}">
                      <a16:colId xmlns:a16="http://schemas.microsoft.com/office/drawing/2014/main" val="20000"/>
                    </a:ext>
                  </a:extLst>
                </a:gridCol>
                <a:gridCol w="1798553">
                  <a:extLst>
                    <a:ext uri="{9D8B030D-6E8A-4147-A177-3AD203B41FA5}">
                      <a16:colId xmlns:a16="http://schemas.microsoft.com/office/drawing/2014/main" val="20001"/>
                    </a:ext>
                  </a:extLst>
                </a:gridCol>
                <a:gridCol w="1890747">
                  <a:extLst>
                    <a:ext uri="{9D8B030D-6E8A-4147-A177-3AD203B41FA5}">
                      <a16:colId xmlns:a16="http://schemas.microsoft.com/office/drawing/2014/main" val="20002"/>
                    </a:ext>
                  </a:extLst>
                </a:gridCol>
                <a:gridCol w="1337225">
                  <a:extLst>
                    <a:ext uri="{9D8B030D-6E8A-4147-A177-3AD203B41FA5}">
                      <a16:colId xmlns:a16="http://schemas.microsoft.com/office/drawing/2014/main" val="20003"/>
                    </a:ext>
                  </a:extLst>
                </a:gridCol>
                <a:gridCol w="2818500">
                  <a:extLst>
                    <a:ext uri="{9D8B030D-6E8A-4147-A177-3AD203B41FA5}">
                      <a16:colId xmlns:a16="http://schemas.microsoft.com/office/drawing/2014/main" val="20004"/>
                    </a:ext>
                  </a:extLst>
                </a:gridCol>
                <a:gridCol w="1635175">
                  <a:extLst>
                    <a:ext uri="{9D8B030D-6E8A-4147-A177-3AD203B41FA5}">
                      <a16:colId xmlns:a16="http://schemas.microsoft.com/office/drawing/2014/main" val="20005"/>
                    </a:ext>
                  </a:extLst>
                </a:gridCol>
              </a:tblGrid>
              <a:tr h="762011">
                <a:tc>
                  <a:txBody>
                    <a:bodyPr/>
                    <a:lstStyle/>
                    <a:p>
                      <a:pPr marL="0" marR="0" lvl="0" indent="0" algn="ctr"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RESA(s)</a:t>
                      </a:r>
                      <a:endParaRPr sz="1500"/>
                    </a:p>
                    <a:p>
                      <a:pPr marL="0" marR="0" lvl="0" indent="0" algn="ctr" rtl="0">
                        <a:lnSpc>
                          <a:spcPct val="100000"/>
                        </a:lnSpc>
                        <a:spcBef>
                          <a:spcPts val="0"/>
                        </a:spcBef>
                        <a:spcAft>
                          <a:spcPts val="0"/>
                        </a:spcAft>
                        <a:buClr>
                          <a:srgbClr val="000000"/>
                        </a:buClr>
                        <a:buSzPts val="2500"/>
                        <a:buFont typeface="Arial"/>
                        <a:buNone/>
                      </a:pPr>
                      <a:r>
                        <a:rPr lang="en-US" sz="1500" b="1" i="0" u="none" strike="noStrike" cap="none">
                          <a:solidFill>
                            <a:schemeClr val="accent6"/>
                          </a:solidFill>
                          <a:latin typeface="Arial"/>
                          <a:ea typeface="Arial"/>
                          <a:cs typeface="Arial"/>
                          <a:sym typeface="Arial"/>
                        </a:rPr>
                        <a:t>(PREPS, SRESA, GCEIC, RCU)</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Area of Support/Expected Outcome</a:t>
                      </a:r>
                      <a:endParaRPr sz="1500" dirty="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Frequency of Support</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Performance Outcome (Proficiency)/(Growth)</a:t>
                      </a:r>
                      <a:endParaRPr sz="1500"/>
                    </a:p>
                  </a:txBody>
                  <a:tcPr marL="91451" marR="91451" marT="45725" marB="45725"/>
                </a:tc>
                <a:tc>
                  <a:txBody>
                    <a:bodyPr/>
                    <a:lstStyle/>
                    <a:p>
                      <a:pPr marL="0" marR="0" lvl="0" indent="0" algn="ctr" rtl="0">
                        <a:lnSpc>
                          <a:spcPct val="100000"/>
                        </a:lnSpc>
                        <a:spcBef>
                          <a:spcPts val="0"/>
                        </a:spcBef>
                        <a:spcAft>
                          <a:spcPts val="0"/>
                        </a:spcAft>
                        <a:buNone/>
                      </a:pPr>
                      <a:r>
                        <a:rPr lang="en-US" sz="1500" b="1" i="0" u="none" strike="noStrike" cap="none" dirty="0">
                          <a:solidFill>
                            <a:schemeClr val="accent6"/>
                          </a:solidFill>
                          <a:latin typeface="Arial"/>
                          <a:ea typeface="Arial"/>
                          <a:cs typeface="Arial"/>
                          <a:sym typeface="Arial"/>
                        </a:rPr>
                        <a:t>Cost </a:t>
                      </a:r>
                      <a:endParaRPr sz="1500" dirty="0"/>
                    </a:p>
                  </a:txBody>
                  <a:tcPr marL="91451" marR="91451" marT="45725" marB="45725"/>
                </a:tc>
                <a:extLst>
                  <a:ext uri="{0D108BD9-81ED-4DB2-BD59-A6C34878D82A}">
                    <a16:rowId xmlns:a16="http://schemas.microsoft.com/office/drawing/2014/main" val="10000"/>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2019-20</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1"/>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2018-19</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2"/>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2017-18</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3"/>
                  </a:ext>
                </a:extLst>
              </a:tr>
              <a:tr h="370851">
                <a:tc>
                  <a:txBody>
                    <a:bodyPr/>
                    <a:lstStyle/>
                    <a:p>
                      <a:pPr marL="0" marR="0" lvl="0" indent="0" algn="l" rtl="0">
                        <a:lnSpc>
                          <a:spcPct val="100000"/>
                        </a:lnSpc>
                        <a:spcBef>
                          <a:spcPts val="0"/>
                        </a:spcBef>
                        <a:spcAft>
                          <a:spcPts val="0"/>
                        </a:spcAft>
                        <a:buNone/>
                      </a:pPr>
                      <a:r>
                        <a:rPr lang="en-US" sz="1500" b="1" i="0" u="none" strike="noStrike" cap="none">
                          <a:solidFill>
                            <a:schemeClr val="accent6"/>
                          </a:solidFill>
                          <a:latin typeface="Arial"/>
                          <a:ea typeface="Arial"/>
                          <a:cs typeface="Arial"/>
                          <a:sym typeface="Arial"/>
                        </a:rPr>
                        <a:t>2016-17</a:t>
                      </a:r>
                      <a:endParaRPr sz="1500"/>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a:solidFill>
                          <a:schemeClr val="accent6"/>
                        </a:solidFill>
                        <a:latin typeface="Arial"/>
                        <a:ea typeface="Arial"/>
                        <a:cs typeface="Arial"/>
                        <a:sym typeface="Arial"/>
                      </a:endParaRPr>
                    </a:p>
                  </a:txBody>
                  <a:tcPr marL="91451" marR="91451" marT="45725" marB="45725"/>
                </a:tc>
                <a:tc>
                  <a:txBody>
                    <a:bodyPr/>
                    <a:lstStyle/>
                    <a:p>
                      <a:pPr marL="0" marR="0" lvl="0" indent="0" algn="l" rtl="0">
                        <a:lnSpc>
                          <a:spcPct val="100000"/>
                        </a:lnSpc>
                        <a:spcBef>
                          <a:spcPts val="0"/>
                        </a:spcBef>
                        <a:spcAft>
                          <a:spcPts val="0"/>
                        </a:spcAft>
                        <a:buNone/>
                      </a:pPr>
                      <a:endParaRPr sz="1500" b="1" i="0" u="none" strike="noStrike" cap="none" dirty="0">
                        <a:solidFill>
                          <a:schemeClr val="accent6"/>
                        </a:solidFill>
                        <a:latin typeface="Arial"/>
                        <a:ea typeface="Arial"/>
                        <a:cs typeface="Arial"/>
                        <a:sym typeface="Arial"/>
                      </a:endParaRPr>
                    </a:p>
                  </a:txBody>
                  <a:tcPr marL="91451" marR="91451" marT="45725" marB="45725"/>
                </a:tc>
                <a:extLst>
                  <a:ext uri="{0D108BD9-81ED-4DB2-BD59-A6C34878D82A}">
                    <a16:rowId xmlns:a16="http://schemas.microsoft.com/office/drawing/2014/main" val="10004"/>
                  </a:ext>
                </a:extLst>
              </a:tr>
            </a:tbl>
          </a:graphicData>
        </a:graphic>
      </p:graphicFrame>
      <p:sp>
        <p:nvSpPr>
          <p:cNvPr id="7" name="Google Shape;154;p5">
            <a:extLst>
              <a:ext uri="{FF2B5EF4-FFF2-40B4-BE49-F238E27FC236}">
                <a16:creationId xmlns:a16="http://schemas.microsoft.com/office/drawing/2014/main" id="{7B9A4F50-E30D-4ABD-ADCC-3ADFBF0360AF}"/>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220877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2"/>
          <p:cNvSpPr/>
          <p:nvPr/>
        </p:nvSpPr>
        <p:spPr>
          <a:xfrm flipH="1">
            <a:off x="6699349" y="1684708"/>
            <a:ext cx="661995" cy="624971"/>
          </a:xfrm>
          <a:prstGeom prst="wedgeRoundRectCallout">
            <a:avLst>
              <a:gd name="adj1" fmla="val -6820"/>
              <a:gd name="adj2" fmla="val 70230"/>
              <a:gd name="adj3" fmla="val 16667"/>
            </a:avLst>
          </a:prstGeom>
          <a:solidFill>
            <a:srgbClr val="68C8C3"/>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nvGrpSpPr>
          <p:cNvPr id="94" name="Google Shape;94;p2"/>
          <p:cNvGrpSpPr/>
          <p:nvPr/>
        </p:nvGrpSpPr>
        <p:grpSpPr>
          <a:xfrm>
            <a:off x="4327272" y="1697193"/>
            <a:ext cx="1645920" cy="4709376"/>
            <a:chOff x="4327272" y="1564673"/>
            <a:chExt cx="1645920" cy="4709376"/>
          </a:xfrm>
        </p:grpSpPr>
        <p:sp>
          <p:nvSpPr>
            <p:cNvPr id="95" name="Google Shape;95;p2"/>
            <p:cNvSpPr/>
            <p:nvPr/>
          </p:nvSpPr>
          <p:spPr>
            <a:xfrm>
              <a:off x="432727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Child Has Access</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to a High- Quality Early Childhood Program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96" name="Google Shape;96;p2"/>
            <p:cNvSpPr/>
            <p:nvPr/>
          </p:nvSpPr>
          <p:spPr>
            <a:xfrm flipH="1">
              <a:off x="4819235" y="1564673"/>
              <a:ext cx="661994" cy="624970"/>
            </a:xfrm>
            <a:prstGeom prst="wedgeRoundRectCallout">
              <a:avLst>
                <a:gd name="adj1" fmla="val -6820"/>
                <a:gd name="adj2" fmla="val 70230"/>
                <a:gd name="adj3" fmla="val 16667"/>
              </a:avLst>
            </a:prstGeom>
            <a:solidFill>
              <a:srgbClr val="F7C547"/>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97" name="Google Shape;97;p2"/>
            <p:cNvSpPr txBox="1"/>
            <p:nvPr/>
          </p:nvSpPr>
          <p:spPr>
            <a:xfrm>
              <a:off x="4759293" y="1572284"/>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3</a:t>
              </a:r>
              <a:endParaRPr sz="1400" kern="0">
                <a:solidFill>
                  <a:srgbClr val="000000"/>
                </a:solidFill>
                <a:latin typeface="Arial"/>
                <a:cs typeface="Arial"/>
                <a:sym typeface="Arial"/>
              </a:endParaRPr>
            </a:p>
          </p:txBody>
        </p:sp>
        <p:pic>
          <p:nvPicPr>
            <p:cNvPr id="98" name="Google Shape;98;p2"/>
            <p:cNvPicPr preferRelativeResize="0"/>
            <p:nvPr/>
          </p:nvPicPr>
          <p:blipFill rotWithShape="1">
            <a:blip r:embed="rId3">
              <a:alphaModFix/>
            </a:blip>
            <a:srcRect/>
            <a:stretch/>
          </p:blipFill>
          <p:spPr>
            <a:xfrm>
              <a:off x="4693032" y="5359649"/>
              <a:ext cx="914400" cy="914400"/>
            </a:xfrm>
            <a:prstGeom prst="rect">
              <a:avLst/>
            </a:prstGeom>
            <a:noFill/>
            <a:ln>
              <a:noFill/>
            </a:ln>
          </p:spPr>
        </p:pic>
      </p:grpSp>
      <p:grpSp>
        <p:nvGrpSpPr>
          <p:cNvPr id="99" name="Google Shape;99;p2"/>
          <p:cNvGrpSpPr/>
          <p:nvPr/>
        </p:nvGrpSpPr>
        <p:grpSpPr>
          <a:xfrm>
            <a:off x="542963" y="1741773"/>
            <a:ext cx="1645920" cy="4946291"/>
            <a:chOff x="542962" y="1609253"/>
            <a:chExt cx="1645920" cy="4946291"/>
          </a:xfrm>
        </p:grpSpPr>
        <p:sp>
          <p:nvSpPr>
            <p:cNvPr id="100" name="Google Shape;100;p2"/>
            <p:cNvSpPr/>
            <p:nvPr/>
          </p:nvSpPr>
          <p:spPr>
            <a:xfrm>
              <a:off x="54296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All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Students Proficient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and Showing Growth in All Assessed</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Areas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01" name="Google Shape;101;p2"/>
            <p:cNvSpPr/>
            <p:nvPr/>
          </p:nvSpPr>
          <p:spPr>
            <a:xfrm flipH="1">
              <a:off x="1034925" y="1609253"/>
              <a:ext cx="661994" cy="624970"/>
            </a:xfrm>
            <a:prstGeom prst="wedgeRoundRectCallout">
              <a:avLst>
                <a:gd name="adj1" fmla="val -6820"/>
                <a:gd name="adj2" fmla="val 70230"/>
                <a:gd name="adj3" fmla="val 16667"/>
              </a:avLst>
            </a:prstGeom>
            <a:solidFill>
              <a:srgbClr val="FF214B"/>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02" name="Google Shape;102;p2"/>
            <p:cNvSpPr txBox="1"/>
            <p:nvPr/>
          </p:nvSpPr>
          <p:spPr>
            <a:xfrm>
              <a:off x="974983" y="1617681"/>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1</a:t>
              </a:r>
              <a:endParaRPr sz="1400" kern="0">
                <a:solidFill>
                  <a:srgbClr val="000000"/>
                </a:solidFill>
                <a:latin typeface="Arial"/>
                <a:cs typeface="Arial"/>
                <a:sym typeface="Arial"/>
              </a:endParaRPr>
            </a:p>
          </p:txBody>
        </p:sp>
        <p:pic>
          <p:nvPicPr>
            <p:cNvPr id="103" name="Google Shape;103;p2"/>
            <p:cNvPicPr preferRelativeResize="0"/>
            <p:nvPr/>
          </p:nvPicPr>
          <p:blipFill rotWithShape="1">
            <a:blip r:embed="rId4">
              <a:alphaModFix/>
            </a:blip>
            <a:srcRect/>
            <a:stretch/>
          </p:blipFill>
          <p:spPr>
            <a:xfrm>
              <a:off x="610103" y="5043906"/>
              <a:ext cx="1511638" cy="1511638"/>
            </a:xfrm>
            <a:prstGeom prst="rect">
              <a:avLst/>
            </a:prstGeom>
            <a:noFill/>
            <a:ln>
              <a:noFill/>
            </a:ln>
          </p:spPr>
        </p:pic>
      </p:grpSp>
      <p:grpSp>
        <p:nvGrpSpPr>
          <p:cNvPr id="104" name="Google Shape;104;p2"/>
          <p:cNvGrpSpPr/>
          <p:nvPr/>
        </p:nvGrpSpPr>
        <p:grpSpPr>
          <a:xfrm>
            <a:off x="6219427" y="1684705"/>
            <a:ext cx="1645920" cy="4807035"/>
            <a:chOff x="6219427" y="1552186"/>
            <a:chExt cx="1645920" cy="4807034"/>
          </a:xfrm>
        </p:grpSpPr>
        <p:sp>
          <p:nvSpPr>
            <p:cNvPr id="105" name="Google Shape;105;p2"/>
            <p:cNvSpPr/>
            <p:nvPr/>
          </p:nvSpPr>
          <p:spPr>
            <a:xfrm>
              <a:off x="6219427"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School Has Effective Teachers and Leaders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06" name="Google Shape;106;p2"/>
            <p:cNvSpPr/>
            <p:nvPr/>
          </p:nvSpPr>
          <p:spPr>
            <a:xfrm flipH="1">
              <a:off x="6711390" y="1552187"/>
              <a:ext cx="661994" cy="624970"/>
            </a:xfrm>
            <a:prstGeom prst="wedgeRoundRectCallout">
              <a:avLst>
                <a:gd name="adj1" fmla="val -6820"/>
                <a:gd name="adj2" fmla="val 70230"/>
                <a:gd name="adj3" fmla="val 16667"/>
              </a:avLst>
            </a:prstGeom>
            <a:solidFill>
              <a:srgbClr val="2ACBC1"/>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07" name="Google Shape;107;p2"/>
            <p:cNvSpPr txBox="1"/>
            <p:nvPr/>
          </p:nvSpPr>
          <p:spPr>
            <a:xfrm>
              <a:off x="6651448" y="1552186"/>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4</a:t>
              </a:r>
              <a:endParaRPr sz="1400" kern="0">
                <a:solidFill>
                  <a:srgbClr val="000000"/>
                </a:solidFill>
                <a:latin typeface="Arial"/>
                <a:cs typeface="Arial"/>
                <a:sym typeface="Arial"/>
              </a:endParaRPr>
            </a:p>
          </p:txBody>
        </p:sp>
        <p:pic>
          <p:nvPicPr>
            <p:cNvPr id="108" name="Google Shape;108;p2"/>
            <p:cNvPicPr preferRelativeResize="0"/>
            <p:nvPr/>
          </p:nvPicPr>
          <p:blipFill rotWithShape="1">
            <a:blip r:embed="rId5">
              <a:alphaModFix/>
            </a:blip>
            <a:srcRect/>
            <a:stretch/>
          </p:blipFill>
          <p:spPr>
            <a:xfrm>
              <a:off x="6500017" y="5274479"/>
              <a:ext cx="1084741" cy="1084741"/>
            </a:xfrm>
            <a:prstGeom prst="rect">
              <a:avLst/>
            </a:prstGeom>
            <a:noFill/>
            <a:ln>
              <a:noFill/>
            </a:ln>
          </p:spPr>
        </p:pic>
      </p:grpSp>
      <p:grpSp>
        <p:nvGrpSpPr>
          <p:cNvPr id="109" name="Google Shape;109;p2"/>
          <p:cNvGrpSpPr/>
          <p:nvPr/>
        </p:nvGrpSpPr>
        <p:grpSpPr>
          <a:xfrm>
            <a:off x="2435117" y="1741775"/>
            <a:ext cx="1645920" cy="4730565"/>
            <a:chOff x="2435117" y="1609253"/>
            <a:chExt cx="1645920" cy="4730565"/>
          </a:xfrm>
        </p:grpSpPr>
        <p:sp>
          <p:nvSpPr>
            <p:cNvPr id="110" name="Google Shape;110;p2"/>
            <p:cNvSpPr/>
            <p:nvPr/>
          </p:nvSpPr>
          <p:spPr>
            <a:xfrm>
              <a:off x="2435117"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Student Graduates</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 from High School and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is Ready for College and Career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11" name="Google Shape;111;p2"/>
            <p:cNvSpPr/>
            <p:nvPr/>
          </p:nvSpPr>
          <p:spPr>
            <a:xfrm flipH="1">
              <a:off x="2927080" y="1609253"/>
              <a:ext cx="661994" cy="624970"/>
            </a:xfrm>
            <a:prstGeom prst="wedgeRoundRectCallout">
              <a:avLst>
                <a:gd name="adj1" fmla="val -6820"/>
                <a:gd name="adj2" fmla="val 70230"/>
                <a:gd name="adj3" fmla="val 16667"/>
              </a:avLst>
            </a:prstGeom>
            <a:solidFill>
              <a:srgbClr val="FCA007"/>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12" name="Google Shape;112;p2"/>
            <p:cNvSpPr txBox="1"/>
            <p:nvPr/>
          </p:nvSpPr>
          <p:spPr>
            <a:xfrm>
              <a:off x="2867138" y="1629350"/>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2</a:t>
              </a:r>
              <a:endParaRPr sz="1400" kern="0">
                <a:solidFill>
                  <a:srgbClr val="000000"/>
                </a:solidFill>
                <a:latin typeface="Arial"/>
                <a:cs typeface="Arial"/>
                <a:sym typeface="Arial"/>
              </a:endParaRPr>
            </a:p>
          </p:txBody>
        </p:sp>
        <p:pic>
          <p:nvPicPr>
            <p:cNvPr id="113" name="Google Shape;113;p2"/>
            <p:cNvPicPr preferRelativeResize="0"/>
            <p:nvPr/>
          </p:nvPicPr>
          <p:blipFill rotWithShape="1">
            <a:blip r:embed="rId6">
              <a:alphaModFix/>
            </a:blip>
            <a:srcRect/>
            <a:stretch/>
          </p:blipFill>
          <p:spPr>
            <a:xfrm>
              <a:off x="2753178" y="5274479"/>
              <a:ext cx="1009798" cy="1065339"/>
            </a:xfrm>
            <a:prstGeom prst="rect">
              <a:avLst/>
            </a:prstGeom>
            <a:noFill/>
            <a:ln>
              <a:noFill/>
            </a:ln>
          </p:spPr>
        </p:pic>
      </p:grpSp>
      <p:grpSp>
        <p:nvGrpSpPr>
          <p:cNvPr id="114" name="Google Shape;114;p2"/>
          <p:cNvGrpSpPr/>
          <p:nvPr/>
        </p:nvGrpSpPr>
        <p:grpSpPr>
          <a:xfrm>
            <a:off x="10003735" y="1684709"/>
            <a:ext cx="1645920" cy="4694143"/>
            <a:chOff x="10003735" y="1552187"/>
            <a:chExt cx="1645920" cy="4694142"/>
          </a:xfrm>
        </p:grpSpPr>
        <p:sp>
          <p:nvSpPr>
            <p:cNvPr id="115" name="Google Shape;115;p2"/>
            <p:cNvSpPr/>
            <p:nvPr/>
          </p:nvSpPr>
          <p:spPr>
            <a:xfrm>
              <a:off x="10003735"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School and District is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Rated “C” or Higher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16" name="Google Shape;116;p2"/>
            <p:cNvSpPr/>
            <p:nvPr/>
          </p:nvSpPr>
          <p:spPr>
            <a:xfrm flipH="1">
              <a:off x="10495698" y="1552187"/>
              <a:ext cx="661994" cy="624970"/>
            </a:xfrm>
            <a:prstGeom prst="wedgeRoundRectCallout">
              <a:avLst>
                <a:gd name="adj1" fmla="val -6820"/>
                <a:gd name="adj2" fmla="val 70230"/>
                <a:gd name="adj3" fmla="val 16667"/>
              </a:avLst>
            </a:prstGeom>
            <a:solidFill>
              <a:srgbClr val="BC4570"/>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17" name="Google Shape;117;p2"/>
            <p:cNvSpPr txBox="1"/>
            <p:nvPr/>
          </p:nvSpPr>
          <p:spPr>
            <a:xfrm>
              <a:off x="10435756" y="1552187"/>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6</a:t>
              </a:r>
              <a:endParaRPr sz="1400" kern="0">
                <a:solidFill>
                  <a:srgbClr val="000000"/>
                </a:solidFill>
                <a:latin typeface="Arial"/>
                <a:cs typeface="Arial"/>
                <a:sym typeface="Arial"/>
              </a:endParaRPr>
            </a:p>
          </p:txBody>
        </p:sp>
        <p:pic>
          <p:nvPicPr>
            <p:cNvPr id="118" name="Google Shape;118;p2"/>
            <p:cNvPicPr preferRelativeResize="0"/>
            <p:nvPr/>
          </p:nvPicPr>
          <p:blipFill rotWithShape="1">
            <a:blip r:embed="rId7">
              <a:alphaModFix/>
            </a:blip>
            <a:srcRect/>
            <a:stretch/>
          </p:blipFill>
          <p:spPr>
            <a:xfrm>
              <a:off x="10383355" y="5359649"/>
              <a:ext cx="886680" cy="886680"/>
            </a:xfrm>
            <a:prstGeom prst="rect">
              <a:avLst/>
            </a:prstGeom>
            <a:noFill/>
            <a:ln>
              <a:noFill/>
            </a:ln>
          </p:spPr>
        </p:pic>
      </p:grpSp>
      <p:grpSp>
        <p:nvGrpSpPr>
          <p:cNvPr id="119" name="Google Shape;119;p2"/>
          <p:cNvGrpSpPr/>
          <p:nvPr/>
        </p:nvGrpSpPr>
        <p:grpSpPr>
          <a:xfrm>
            <a:off x="8111583" y="1684707"/>
            <a:ext cx="1645920" cy="4643316"/>
            <a:chOff x="8111582" y="1552187"/>
            <a:chExt cx="1645920" cy="4643316"/>
          </a:xfrm>
        </p:grpSpPr>
        <p:sp>
          <p:nvSpPr>
            <p:cNvPr id="120" name="Google Shape;120;p2"/>
            <p:cNvSpPr/>
            <p:nvPr/>
          </p:nvSpPr>
          <p:spPr>
            <a:xfrm>
              <a:off x="8111582" y="1921738"/>
              <a:ext cx="1645920" cy="3867742"/>
            </a:xfrm>
            <a:prstGeom prst="rect">
              <a:avLst/>
            </a:prstGeom>
            <a:solidFill>
              <a:srgbClr val="D6F3FD"/>
            </a:solidFill>
            <a:ln>
              <a:noFill/>
            </a:ln>
          </p:spPr>
          <p:txBody>
            <a:bodyPr spcFirstLastPara="1" wrap="square" lIns="91425" tIns="45700" rIns="91425" bIns="45700" anchor="ctr" anchorCtr="0">
              <a:noAutofit/>
            </a:bodyPr>
            <a:lstStyle/>
            <a:p>
              <a:pPr algn="ctr" defTabSz="1219170"/>
              <a:r>
                <a:rPr lang="en-US" sz="2000" b="1" kern="0">
                  <a:solidFill>
                    <a:srgbClr val="602B45"/>
                  </a:solidFill>
                  <a:latin typeface="Arial Narrow"/>
                  <a:ea typeface="Arial Narrow"/>
                  <a:cs typeface="Arial Narrow"/>
                  <a:sym typeface="Arial Narrow"/>
                </a:rPr>
                <a:t>Every Community Effectively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Uses a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World-Class Data System </a:t>
              </a:r>
              <a:br>
                <a:rPr lang="en-US" sz="2000" b="1" kern="0">
                  <a:solidFill>
                    <a:srgbClr val="602B45"/>
                  </a:solidFill>
                  <a:latin typeface="Arial Narrow"/>
                  <a:ea typeface="Arial Narrow"/>
                  <a:cs typeface="Arial Narrow"/>
                  <a:sym typeface="Arial Narrow"/>
                </a:rPr>
              </a:br>
              <a:r>
                <a:rPr lang="en-US" sz="2000" b="1" kern="0">
                  <a:solidFill>
                    <a:srgbClr val="602B45"/>
                  </a:solidFill>
                  <a:latin typeface="Arial Narrow"/>
                  <a:ea typeface="Arial Narrow"/>
                  <a:cs typeface="Arial Narrow"/>
                  <a:sym typeface="Arial Narrow"/>
                </a:rPr>
                <a:t>to Improve Student Outcomes </a:t>
              </a:r>
              <a:endParaRPr sz="1400" kern="0">
                <a:solidFill>
                  <a:srgbClr val="000000"/>
                </a:solidFill>
                <a:latin typeface="Arial"/>
                <a:cs typeface="Arial"/>
                <a:sym typeface="Arial"/>
              </a:endParaRPr>
            </a:p>
            <a:p>
              <a:pPr algn="ctr" defTabSz="1219170"/>
              <a:endParaRPr sz="2000" b="1" kern="0">
                <a:solidFill>
                  <a:srgbClr val="602B45"/>
                </a:solidFill>
                <a:latin typeface="Arial Narrow"/>
                <a:ea typeface="Arial Narrow"/>
                <a:cs typeface="Arial Narrow"/>
                <a:sym typeface="Arial Narrow"/>
              </a:endParaRPr>
            </a:p>
          </p:txBody>
        </p:sp>
        <p:sp>
          <p:nvSpPr>
            <p:cNvPr id="121" name="Google Shape;121;p2"/>
            <p:cNvSpPr/>
            <p:nvPr/>
          </p:nvSpPr>
          <p:spPr>
            <a:xfrm flipH="1">
              <a:off x="8603545" y="1552187"/>
              <a:ext cx="661994" cy="624970"/>
            </a:xfrm>
            <a:prstGeom prst="wedgeRoundRectCallout">
              <a:avLst>
                <a:gd name="adj1" fmla="val -6820"/>
                <a:gd name="adj2" fmla="val 70230"/>
                <a:gd name="adj3" fmla="val 16667"/>
              </a:avLst>
            </a:prstGeom>
            <a:solidFill>
              <a:srgbClr val="0BA2BB"/>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2" name="Google Shape;122;p2"/>
            <p:cNvSpPr txBox="1"/>
            <p:nvPr/>
          </p:nvSpPr>
          <p:spPr>
            <a:xfrm>
              <a:off x="8543603" y="1552187"/>
              <a:ext cx="781879" cy="584735"/>
            </a:xfrm>
            <a:prstGeom prst="rect">
              <a:avLst/>
            </a:prstGeom>
            <a:noFill/>
            <a:ln>
              <a:noFill/>
            </a:ln>
          </p:spPr>
          <p:txBody>
            <a:bodyPr spcFirstLastPara="1" wrap="square" lIns="91425" tIns="45700" rIns="91425" bIns="45700" anchor="t" anchorCtr="0">
              <a:spAutoFit/>
            </a:bodyPr>
            <a:lstStyle/>
            <a:p>
              <a:pPr algn="ctr" defTabSz="1219170"/>
              <a:r>
                <a:rPr lang="en-US" sz="3200" b="1" kern="0">
                  <a:solidFill>
                    <a:srgbClr val="FFFFFF"/>
                  </a:solidFill>
                  <a:latin typeface="Arial"/>
                  <a:cs typeface="Arial"/>
                  <a:sym typeface="Arial"/>
                </a:rPr>
                <a:t>5</a:t>
              </a:r>
              <a:endParaRPr sz="1400" kern="0">
                <a:solidFill>
                  <a:srgbClr val="000000"/>
                </a:solidFill>
                <a:latin typeface="Arial"/>
                <a:cs typeface="Arial"/>
                <a:sym typeface="Arial"/>
              </a:endParaRPr>
            </a:p>
          </p:txBody>
        </p:sp>
        <p:grpSp>
          <p:nvGrpSpPr>
            <p:cNvPr id="123" name="Google Shape;123;p2"/>
            <p:cNvGrpSpPr/>
            <p:nvPr/>
          </p:nvGrpSpPr>
          <p:grpSpPr>
            <a:xfrm>
              <a:off x="8487404" y="5354653"/>
              <a:ext cx="894277" cy="840850"/>
              <a:chOff x="8480898" y="5354653"/>
              <a:chExt cx="894277" cy="840850"/>
            </a:xfrm>
          </p:grpSpPr>
          <p:sp>
            <p:nvSpPr>
              <p:cNvPr id="124" name="Google Shape;124;p2"/>
              <p:cNvSpPr/>
              <p:nvPr/>
            </p:nvSpPr>
            <p:spPr>
              <a:xfrm>
                <a:off x="8480898" y="5938838"/>
                <a:ext cx="187558" cy="256665"/>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5" name="Google Shape;125;p2"/>
              <p:cNvSpPr/>
              <p:nvPr/>
            </p:nvSpPr>
            <p:spPr>
              <a:xfrm>
                <a:off x="8760675" y="5753100"/>
                <a:ext cx="203310" cy="442403"/>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nvGrpSpPr>
              <p:cNvPr id="126" name="Google Shape;126;p2"/>
              <p:cNvGrpSpPr/>
              <p:nvPr/>
            </p:nvGrpSpPr>
            <p:grpSpPr>
              <a:xfrm>
                <a:off x="8972172" y="5354653"/>
                <a:ext cx="403002" cy="840850"/>
                <a:chOff x="3773061" y="2486025"/>
                <a:chExt cx="232202" cy="580732"/>
              </a:xfrm>
            </p:grpSpPr>
            <p:sp>
              <p:nvSpPr>
                <p:cNvPr id="127" name="Google Shape;127;p2"/>
                <p:cNvSpPr/>
                <p:nvPr/>
              </p:nvSpPr>
              <p:spPr>
                <a:xfrm>
                  <a:off x="3832035" y="2590800"/>
                  <a:ext cx="109537" cy="475957"/>
                </a:xfrm>
                <a:prstGeom prst="roundRect">
                  <a:avLst>
                    <a:gd name="adj" fmla="val 16667"/>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sp>
              <p:nvSpPr>
                <p:cNvPr id="128" name="Google Shape;128;p2"/>
                <p:cNvSpPr/>
                <p:nvPr/>
              </p:nvSpPr>
              <p:spPr>
                <a:xfrm>
                  <a:off x="3773061" y="2486025"/>
                  <a:ext cx="232202" cy="157163"/>
                </a:xfrm>
                <a:prstGeom prst="triangle">
                  <a:avLst>
                    <a:gd name="adj" fmla="val 50000"/>
                  </a:avLst>
                </a:prstGeom>
                <a:solidFill>
                  <a:srgbClr val="2EABDC"/>
                </a:solidFill>
                <a:ln>
                  <a:noFill/>
                </a:ln>
              </p:spPr>
              <p:txBody>
                <a:bodyPr spcFirstLastPara="1" wrap="square" lIns="91425" tIns="45700" rIns="91425" bIns="45700" anchor="ctr" anchorCtr="0">
                  <a:noAutofit/>
                </a:bodyPr>
                <a:lstStyle/>
                <a:p>
                  <a:pPr algn="ctr" defTabSz="1219170"/>
                  <a:endParaRPr sz="1400" kern="0">
                    <a:solidFill>
                      <a:srgbClr val="FFFFFF"/>
                    </a:solidFill>
                    <a:latin typeface="Arial"/>
                    <a:cs typeface="Arial"/>
                    <a:sym typeface="Arial"/>
                  </a:endParaRPr>
                </a:p>
              </p:txBody>
            </p:sp>
          </p:grpSp>
        </p:grpSp>
      </p:grpSp>
      <p:sp>
        <p:nvSpPr>
          <p:cNvPr id="129" name="Google Shape;129;p2"/>
          <p:cNvSpPr txBox="1"/>
          <p:nvPr/>
        </p:nvSpPr>
        <p:spPr>
          <a:xfrm>
            <a:off x="438773" y="781560"/>
            <a:ext cx="5657227" cy="769401"/>
          </a:xfrm>
          <a:prstGeom prst="rect">
            <a:avLst/>
          </a:prstGeom>
          <a:noFill/>
          <a:ln>
            <a:noFill/>
          </a:ln>
        </p:spPr>
        <p:txBody>
          <a:bodyPr spcFirstLastPara="1" wrap="square" lIns="91425" tIns="45700" rIns="91425" bIns="45700" anchor="t" anchorCtr="0">
            <a:spAutoFit/>
          </a:bodyPr>
          <a:lstStyle/>
          <a:p>
            <a:pPr defTabSz="1219170"/>
            <a:r>
              <a:rPr lang="en-US" sz="1600" b="1" kern="0">
                <a:solidFill>
                  <a:srgbClr val="2EABDC"/>
                </a:solidFill>
                <a:latin typeface="Arial Narrow"/>
                <a:ea typeface="Arial Narrow"/>
                <a:cs typeface="Arial Narrow"/>
                <a:sym typeface="Arial Narrow"/>
              </a:rPr>
              <a:t>MISSISSIPPI STATE BOARD OF EDUCATION</a:t>
            </a:r>
            <a:endParaRPr sz="1400" kern="0">
              <a:solidFill>
                <a:srgbClr val="000000"/>
              </a:solidFill>
              <a:latin typeface="Arial"/>
              <a:cs typeface="Arial"/>
              <a:sym typeface="Arial"/>
            </a:endParaRPr>
          </a:p>
          <a:p>
            <a:pPr defTabSz="1219170"/>
            <a:r>
              <a:rPr lang="en-US" sz="2800" b="1" kern="0">
                <a:solidFill>
                  <a:srgbClr val="BC4570"/>
                </a:solidFill>
                <a:latin typeface="Arial Narrow"/>
                <a:ea typeface="Arial Narrow"/>
                <a:cs typeface="Arial Narrow"/>
                <a:sym typeface="Arial Narrow"/>
              </a:rPr>
              <a:t>STRATEGIC </a:t>
            </a:r>
            <a:r>
              <a:rPr lang="en-US" sz="2800" b="1" kern="0">
                <a:solidFill>
                  <a:srgbClr val="BC4570"/>
                </a:solidFill>
                <a:latin typeface="Arial Narrow"/>
                <a:ea typeface="Arial Narrow"/>
                <a:cs typeface="Arial Narrow"/>
                <a:sym typeface="Arial Narrow"/>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PLAN</a:t>
            </a:r>
            <a:r>
              <a:rPr lang="en-US" sz="2800" b="1" kern="0">
                <a:solidFill>
                  <a:srgbClr val="BC4570"/>
                </a:solidFill>
                <a:latin typeface="Arial Narrow"/>
                <a:ea typeface="Arial Narrow"/>
                <a:cs typeface="Arial Narrow"/>
                <a:sym typeface="Arial Narrow"/>
              </a:rPr>
              <a:t> GOALS</a:t>
            </a:r>
            <a:endParaRPr sz="1400" kern="0">
              <a:solidFill>
                <a:srgbClr val="000000"/>
              </a:solidFill>
              <a:latin typeface="Arial"/>
              <a:cs typeface="Arial"/>
              <a:sym typeface="Aria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21"/>
        <p:cNvGrpSpPr/>
        <p:nvPr/>
      </p:nvGrpSpPr>
      <p:grpSpPr>
        <a:xfrm>
          <a:off x="0" y="0"/>
          <a:ext cx="0" cy="0"/>
          <a:chOff x="0" y="0"/>
          <a:chExt cx="0" cy="0"/>
        </a:xfrm>
      </p:grpSpPr>
      <p:sp>
        <p:nvSpPr>
          <p:cNvPr id="222" name="Google Shape;222;p14"/>
          <p:cNvSpPr txBox="1">
            <a:spLocks noGrp="1"/>
          </p:cNvSpPr>
          <p:nvPr>
            <p:ph type="body" idx="1"/>
          </p:nvPr>
        </p:nvSpPr>
        <p:spPr>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23" name="Google Shape;223;p14"/>
          <p:cNvSpPr txBox="1">
            <a:spLocks noGrp="1"/>
          </p:cNvSpPr>
          <p:nvPr>
            <p:ph type="body" idx="2"/>
          </p:nvPr>
        </p:nvSpPr>
        <p:spPr>
          <a:xfrm>
            <a:off x="362715" y="1051312"/>
            <a:ext cx="11059887" cy="5005349"/>
          </a:xfrm>
          <a:prstGeom prst="rect">
            <a:avLst/>
          </a:prstGeom>
          <a:noFill/>
          <a:ln>
            <a:noFill/>
          </a:ln>
        </p:spPr>
        <p:txBody>
          <a:bodyPr spcFirstLastPara="1" wrap="square" lIns="91425" tIns="91425" rIns="91425" bIns="91425" anchor="t" anchorCtr="0">
            <a:noAutofit/>
          </a:bodyPr>
          <a:lstStyle/>
          <a:p>
            <a:pPr marL="0" indent="0">
              <a:buNone/>
            </a:pPr>
            <a:r>
              <a:rPr lang="en-US" sz="2133" b="1" dirty="0">
                <a:solidFill>
                  <a:schemeClr val="accent6"/>
                </a:solidFill>
              </a:rPr>
              <a:t>Briefly describe the return on investment in terms of improved student performance based on the analysis of external provider and regional educational service agency supports provided to the school.</a:t>
            </a:r>
          </a:p>
          <a:p>
            <a:pPr marL="0" indent="0">
              <a:spcBef>
                <a:spcPts val="1600"/>
              </a:spcBef>
              <a:buClr>
                <a:srgbClr val="0070C0"/>
              </a:buClr>
              <a:buSzPts val="1867"/>
              <a:buNone/>
            </a:pPr>
            <a:endParaRPr lang="en-US" sz="2000" b="1" dirty="0">
              <a:solidFill>
                <a:schemeClr val="accent6"/>
              </a:solidFill>
            </a:endParaRPr>
          </a:p>
          <a:p>
            <a:pPr marL="0" indent="0">
              <a:spcBef>
                <a:spcPts val="1600"/>
              </a:spcBef>
              <a:buClr>
                <a:srgbClr val="0070C0"/>
              </a:buClr>
              <a:buSzPts val="1867"/>
              <a:buNone/>
            </a:pPr>
            <a:endParaRPr lang="en-US" sz="2000" b="1" dirty="0">
              <a:solidFill>
                <a:schemeClr val="accent6"/>
              </a:solidFill>
            </a:endParaRPr>
          </a:p>
          <a:p>
            <a:pPr marL="0" indent="0">
              <a:spcBef>
                <a:spcPts val="1600"/>
              </a:spcBef>
              <a:buClr>
                <a:srgbClr val="0070C0"/>
              </a:buClr>
              <a:buSzPts val="1867"/>
              <a:buNone/>
            </a:pPr>
            <a:endParaRPr dirty="0"/>
          </a:p>
        </p:txBody>
      </p:sp>
      <p:sp>
        <p:nvSpPr>
          <p:cNvPr id="224" name="Google Shape;224;p14"/>
          <p:cNvSpPr txBox="1">
            <a:spLocks noGrp="1"/>
          </p:cNvSpPr>
          <p:nvPr>
            <p:ph type="sldNum" idx="12"/>
          </p:nvPr>
        </p:nvSpPr>
        <p:spPr>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20</a:t>
            </a:fld>
            <a:endParaRPr kern="0"/>
          </a:p>
        </p:txBody>
      </p:sp>
      <p:sp>
        <p:nvSpPr>
          <p:cNvPr id="7" name="Google Shape;154;p5">
            <a:extLst>
              <a:ext uri="{FF2B5EF4-FFF2-40B4-BE49-F238E27FC236}">
                <a16:creationId xmlns:a16="http://schemas.microsoft.com/office/drawing/2014/main" id="{4370C50E-5764-4C10-8E73-D6DF0F61093A}"/>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416982899"/>
      </p:ext>
    </p:extLst>
  </p:cSld>
  <p:clrMapOvr>
    <a:overrideClrMapping bg1="lt1" tx1="dk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12"/>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Resource Analysis: District Supports</a:t>
            </a:r>
            <a:endParaRPr/>
          </a:p>
        </p:txBody>
      </p:sp>
      <p:sp>
        <p:nvSpPr>
          <p:cNvPr id="207" name="Google Shape;207;p12"/>
          <p:cNvSpPr txBox="1">
            <a:spLocks noGrp="1"/>
          </p:cNvSpPr>
          <p:nvPr>
            <p:ph type="body" idx="2"/>
          </p:nvPr>
        </p:nvSpPr>
        <p:spPr>
          <a:xfrm>
            <a:off x="362715" y="1051312"/>
            <a:ext cx="11059887" cy="4498699"/>
          </a:xfrm>
          <a:prstGeom prst="rect">
            <a:avLst/>
          </a:prstGeom>
          <a:noFill/>
          <a:ln>
            <a:noFill/>
          </a:ln>
        </p:spPr>
        <p:txBody>
          <a:bodyPr spcFirstLastPara="1" wrap="square" lIns="91425" tIns="91425" rIns="91425" bIns="91425" anchor="t" anchorCtr="0">
            <a:noAutofit/>
          </a:bodyPr>
          <a:lstStyle/>
          <a:p>
            <a:pPr marL="0" indent="0">
              <a:buClr>
                <a:srgbClr val="0070C0"/>
              </a:buClr>
              <a:buSzPts val="1867"/>
              <a:buNone/>
            </a:pP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Briefly describe the type of </a:t>
            </a:r>
            <a:r>
              <a:rPr lang="en-US" sz="1867" b="1">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support the </a:t>
            </a:r>
            <a:r>
              <a:rPr lang="en-US" sz="1867"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1"/>
                  </a:ext>
                </a:extLst>
              </a:rPr>
              <a:t>district provide to the school to improve performance outcomes during the 2019-20 school year?</a:t>
            </a:r>
            <a:endParaRPr dirty="0"/>
          </a:p>
          <a:p>
            <a:pPr marL="0" indent="0">
              <a:spcBef>
                <a:spcPts val="1600"/>
              </a:spcBef>
              <a:buSzPts val="1867"/>
              <a:buNone/>
            </a:pPr>
            <a:endParaRPr sz="1867"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lang="en-US" sz="2400" i="1" dirty="0">
              <a:solidFill>
                <a:schemeClr val="accent6"/>
              </a:solidFill>
            </a:endParaRPr>
          </a:p>
          <a:p>
            <a:pPr marL="0" indent="0" algn="ctr">
              <a:spcBef>
                <a:spcPts val="1600"/>
              </a:spcBef>
              <a:buSzPts val="2400"/>
              <a:buNone/>
            </a:pPr>
            <a:endParaRPr dirty="0"/>
          </a:p>
          <a:p>
            <a:pPr marL="457178" indent="-304782">
              <a:spcBef>
                <a:spcPts val="1600"/>
              </a:spcBef>
              <a:buSzPts val="2400"/>
              <a:buNone/>
            </a:pPr>
            <a:endParaRPr sz="2400" dirty="0"/>
          </a:p>
          <a:p>
            <a:pPr marL="0" indent="0">
              <a:spcBef>
                <a:spcPts val="1600"/>
              </a:spcBef>
              <a:buNone/>
            </a:pPr>
            <a:endParaRPr dirty="0"/>
          </a:p>
        </p:txBody>
      </p:sp>
      <p:sp>
        <p:nvSpPr>
          <p:cNvPr id="208" name="Google Shape;208;p12"/>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21</a:t>
            </a:fld>
            <a:endParaRPr kern="0"/>
          </a:p>
        </p:txBody>
      </p:sp>
      <p:sp>
        <p:nvSpPr>
          <p:cNvPr id="5" name="Google Shape;154;p5">
            <a:extLst>
              <a:ext uri="{FF2B5EF4-FFF2-40B4-BE49-F238E27FC236}">
                <a16:creationId xmlns:a16="http://schemas.microsoft.com/office/drawing/2014/main" id="{AE711D07-274F-4264-9915-96BF54166490}"/>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532158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17"/>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Planning for Long-Term Sustainability</a:t>
            </a:r>
            <a:endParaRPr/>
          </a:p>
        </p:txBody>
      </p:sp>
      <p:sp>
        <p:nvSpPr>
          <p:cNvPr id="249" name="Google Shape;249;p17"/>
          <p:cNvSpPr txBox="1">
            <a:spLocks noGrp="1"/>
          </p:cNvSpPr>
          <p:nvPr>
            <p:ph type="body" idx="2"/>
          </p:nvPr>
        </p:nvSpPr>
        <p:spPr>
          <a:xfrm>
            <a:off x="362715" y="1051311"/>
            <a:ext cx="11059887" cy="4991680"/>
          </a:xfrm>
          <a:prstGeom prst="rect">
            <a:avLst/>
          </a:prstGeom>
          <a:noFill/>
          <a:ln>
            <a:noFill/>
          </a:ln>
        </p:spPr>
        <p:txBody>
          <a:bodyPr spcFirstLastPara="1" wrap="square" lIns="91425" tIns="91425" rIns="91425" bIns="91425" anchor="t" anchorCtr="0">
            <a:noAutofit/>
          </a:bodyPr>
          <a:lstStyle/>
          <a:p>
            <a:pPr marL="457178" indent="-457178">
              <a:buSzPts val="2400"/>
            </a:pPr>
            <a:endParaRPr lang="en-US" sz="2400" b="1" dirty="0">
              <a:solidFill>
                <a:schemeClr val="accent6"/>
              </a:solidFill>
            </a:endParaRPr>
          </a:p>
          <a:p>
            <a:pPr marL="457178" indent="-457178">
              <a:buSzPts val="2400"/>
            </a:pPr>
            <a:r>
              <a:rPr lang="en-US" sz="2400" b="1" dirty="0">
                <a:solidFill>
                  <a:schemeClr val="accent6"/>
                </a:solidFill>
              </a:rPr>
              <a:t>What are your strategies to sustain improvement efforts created through your plan?</a:t>
            </a:r>
            <a:endParaRPr dirty="0"/>
          </a:p>
          <a:p>
            <a:pPr marL="457178" indent="-457178">
              <a:spcBef>
                <a:spcPts val="1600"/>
              </a:spcBef>
              <a:buSzPts val="2400"/>
            </a:pPr>
            <a:r>
              <a:rPr lang="en-US" sz="2400" b="1" dirty="0">
                <a:solidFill>
                  <a:schemeClr val="accent6"/>
                </a:solidFill>
              </a:rPr>
              <a:t>Which MDE Resources have you utilized to support your work?</a:t>
            </a:r>
            <a:endParaRPr dirty="0"/>
          </a:p>
          <a:p>
            <a:pPr marL="457178" indent="-457178">
              <a:spcBef>
                <a:spcPts val="1600"/>
              </a:spcBef>
              <a:buSzPts val="2400"/>
            </a:pPr>
            <a:r>
              <a:rPr lang="en-US" sz="2400" b="1" dirty="0">
                <a:solidFill>
                  <a:schemeClr val="accent6"/>
                </a:solidFill>
                <a:extLst>
                  <a: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7"/>
                  </a:ext>
                </a:extLst>
              </a:rPr>
              <a:t>Which MDE Resources did you find the most helpful and impactful?</a:t>
            </a:r>
          </a:p>
          <a:p>
            <a:pPr marL="457178" indent="-457178">
              <a:spcBef>
                <a:spcPts val="1600"/>
              </a:spcBef>
              <a:buSzPts val="2400"/>
            </a:pPr>
            <a:r>
              <a:rPr lang="en-US" sz="2400" b="1" dirty="0">
                <a:solidFill>
                  <a:schemeClr val="accent6"/>
                </a:solidFill>
                <a:extLst>
                  <a: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textRoundtripDataId="17"/>
                  </a:ext>
                </a:extLst>
              </a:rPr>
              <a:t>What is the most feasible and effective way that the MDE can support you with the gaps identified through this root cause analysis?</a:t>
            </a:r>
          </a:p>
          <a:p>
            <a:pPr marL="457178" indent="-304782">
              <a:spcBef>
                <a:spcPts val="1600"/>
              </a:spcBef>
              <a:buSzPts val="2400"/>
              <a:buNone/>
            </a:pPr>
            <a:endParaRPr sz="2400" b="1" dirty="0">
              <a:solidFill>
                <a:schemeClr val="accent6"/>
              </a:solidFill>
            </a:endParaRPr>
          </a:p>
          <a:p>
            <a:pPr marL="0" indent="0">
              <a:spcBef>
                <a:spcPts val="1600"/>
              </a:spcBef>
              <a:buSzPts val="2400"/>
              <a:buNone/>
            </a:pPr>
            <a:endParaRPr sz="2400" dirty="0"/>
          </a:p>
          <a:p>
            <a:pPr marL="457178" indent="-304782">
              <a:spcBef>
                <a:spcPts val="1600"/>
              </a:spcBef>
              <a:buSzPts val="2400"/>
              <a:buNone/>
            </a:pPr>
            <a:endParaRPr sz="2400" dirty="0"/>
          </a:p>
          <a:p>
            <a:pPr marL="457178" indent="-304782">
              <a:spcBef>
                <a:spcPts val="1600"/>
              </a:spcBef>
              <a:buSzPts val="2400"/>
              <a:buNone/>
            </a:pPr>
            <a:endParaRPr sz="2400" dirty="0"/>
          </a:p>
          <a:p>
            <a:pPr marL="0" indent="0">
              <a:spcBef>
                <a:spcPts val="1600"/>
              </a:spcBef>
              <a:buNone/>
            </a:pPr>
            <a:endParaRPr dirty="0"/>
          </a:p>
        </p:txBody>
      </p:sp>
      <p:sp>
        <p:nvSpPr>
          <p:cNvPr id="250" name="Google Shape;250;p17"/>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22</a:t>
            </a:fld>
            <a:endParaRPr kern="0"/>
          </a:p>
        </p:txBody>
      </p:sp>
      <p:sp>
        <p:nvSpPr>
          <p:cNvPr id="5" name="Google Shape;154;p5">
            <a:extLst>
              <a:ext uri="{FF2B5EF4-FFF2-40B4-BE49-F238E27FC236}">
                <a16:creationId xmlns:a16="http://schemas.microsoft.com/office/drawing/2014/main" id="{23280573-1EFD-47BE-842B-337CFB63A480}"/>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4"/>
        <p:cNvGrpSpPr/>
        <p:nvPr/>
      </p:nvGrpSpPr>
      <p:grpSpPr>
        <a:xfrm>
          <a:off x="0" y="0"/>
          <a:ext cx="0" cy="0"/>
          <a:chOff x="0" y="0"/>
          <a:chExt cx="0" cy="0"/>
        </a:xfrm>
      </p:grpSpPr>
      <p:sp>
        <p:nvSpPr>
          <p:cNvPr id="255" name="Google Shape;255;p18"/>
          <p:cNvSpPr txBox="1">
            <a:spLocks noGrp="1"/>
          </p:cNvSpPr>
          <p:nvPr>
            <p:ph type="body" idx="1"/>
          </p:nvPr>
        </p:nvSpPr>
        <p:spPr>
          <a:xfrm>
            <a:off x="535519" y="2269067"/>
            <a:ext cx="7469716" cy="1140884"/>
          </a:xfrm>
          <a:prstGeom prst="rect">
            <a:avLst/>
          </a:prstGeom>
          <a:noFill/>
          <a:ln>
            <a:noFill/>
          </a:ln>
        </p:spPr>
        <p:txBody>
          <a:bodyPr spcFirstLastPara="1" wrap="square" lIns="91425" tIns="91425" rIns="91425" bIns="91425" anchor="ctr" anchorCtr="0">
            <a:noAutofit/>
          </a:bodyPr>
          <a:lstStyle/>
          <a:p>
            <a:pPr marL="0" indent="0">
              <a:buSzPts val="3733"/>
            </a:pPr>
            <a:r>
              <a:rPr lang="en-US" sz="3733" dirty="0"/>
              <a:t>Questions from State Team</a:t>
            </a:r>
            <a:endParaRPr dirty="0"/>
          </a:p>
        </p:txBody>
      </p:sp>
      <p:sp>
        <p:nvSpPr>
          <p:cNvPr id="256" name="Google Shape;256;p18"/>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23</a:t>
            </a:fld>
            <a:endParaRPr kern="0"/>
          </a:p>
        </p:txBody>
      </p:sp>
      <p:sp>
        <p:nvSpPr>
          <p:cNvPr id="257" name="Google Shape;257;p18"/>
          <p:cNvSpPr txBox="1"/>
          <p:nvPr/>
        </p:nvSpPr>
        <p:spPr>
          <a:xfrm>
            <a:off x="822421" y="4890221"/>
            <a:ext cx="10113568" cy="1200329"/>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000000"/>
                </a:solidFill>
                <a:latin typeface="Arial"/>
                <a:cs typeface="Arial"/>
                <a:sym typeface="Arial"/>
              </a:rPr>
              <a:t>(List the </a:t>
            </a:r>
            <a:r>
              <a:rPr lang="en-US" sz="2400" u="sng" kern="0">
                <a:solidFill>
                  <a:srgbClr val="000000"/>
                </a:solidFill>
                <a:latin typeface="Arial"/>
                <a:cs typeface="Arial"/>
                <a:sym typeface="Arial"/>
              </a:rPr>
              <a:t>name and title </a:t>
            </a:r>
            <a:r>
              <a:rPr lang="en-US" sz="2400" kern="0">
                <a:solidFill>
                  <a:srgbClr val="000000"/>
                </a:solidFill>
                <a:latin typeface="Arial"/>
                <a:cs typeface="Arial"/>
                <a:sym typeface="Arial"/>
              </a:rPr>
              <a:t>of each school and district team member who is present  at the interview so that clarifying questions may be directed to specific individuals)</a:t>
            </a:r>
            <a:endParaRPr sz="1400" kern="0">
              <a:solidFill>
                <a:srgbClr val="000000"/>
              </a:solidFill>
              <a:latin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3"/>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lgn="ctr">
              <a:buSzPts val="4200"/>
            </a:pPr>
            <a:r>
              <a:rPr lang="en-US"/>
              <a:t>Name of District </a:t>
            </a:r>
            <a:endParaRPr/>
          </a:p>
        </p:txBody>
      </p:sp>
      <p:sp>
        <p:nvSpPr>
          <p:cNvPr id="135" name="Google Shape;135;p3"/>
          <p:cNvSpPr txBox="1">
            <a:spLocks noGrp="1"/>
          </p:cNvSpPr>
          <p:nvPr>
            <p:ph type="body" idx="2"/>
          </p:nvPr>
        </p:nvSpPr>
        <p:spPr>
          <a:xfrm>
            <a:off x="554183" y="907313"/>
            <a:ext cx="11059887" cy="4913043"/>
          </a:xfrm>
          <a:prstGeom prst="rect">
            <a:avLst/>
          </a:prstGeom>
          <a:noFill/>
          <a:ln>
            <a:noFill/>
          </a:ln>
        </p:spPr>
        <p:txBody>
          <a:bodyPr spcFirstLastPara="1" wrap="square" lIns="91425" tIns="91425" rIns="91425" bIns="91425" anchor="t" anchorCtr="0">
            <a:noAutofit/>
          </a:bodyPr>
          <a:lstStyle/>
          <a:p>
            <a:pPr marL="0" indent="0" algn="ctr">
              <a:buNone/>
            </a:pPr>
            <a:endParaRPr dirty="0">
              <a:solidFill>
                <a:schemeClr val="accent6"/>
              </a:solidFill>
            </a:endParaRPr>
          </a:p>
          <a:p>
            <a:pPr marL="0" indent="0" algn="ctr">
              <a:buNone/>
            </a:pPr>
            <a:r>
              <a:rPr lang="en-US" dirty="0">
                <a:solidFill>
                  <a:schemeClr val="accent6"/>
                </a:solidFill>
              </a:rPr>
              <a:t>School’s Vision</a:t>
            </a:r>
            <a:endParaRPr dirty="0"/>
          </a:p>
          <a:p>
            <a:pPr marL="0" indent="0" algn="ctr">
              <a:buNone/>
            </a:pPr>
            <a:r>
              <a:rPr lang="en-US" dirty="0">
                <a:solidFill>
                  <a:schemeClr val="accent6"/>
                </a:solidFill>
              </a:rPr>
              <a:t>School’s Mission</a:t>
            </a:r>
            <a:endParaRPr dirty="0"/>
          </a:p>
          <a:p>
            <a:pPr marL="0" indent="0" algn="ctr">
              <a:buNone/>
            </a:pPr>
            <a:r>
              <a:rPr lang="en-US" dirty="0">
                <a:solidFill>
                  <a:schemeClr val="accent6"/>
                </a:solidFill>
              </a:rPr>
              <a:t>School’s Goals</a:t>
            </a:r>
            <a:endParaRPr dirty="0"/>
          </a:p>
          <a:p>
            <a:pPr marL="0" indent="0" algn="ctr">
              <a:spcBef>
                <a:spcPts val="1600"/>
              </a:spcBef>
              <a:buNone/>
            </a:pPr>
            <a:endParaRPr dirty="0">
              <a:solidFill>
                <a:schemeClr val="accent6"/>
              </a:solidFill>
            </a:endParaRPr>
          </a:p>
          <a:p>
            <a:pPr marL="0" indent="0" algn="ctr">
              <a:spcBef>
                <a:spcPts val="1600"/>
              </a:spcBef>
              <a:buNone/>
            </a:pPr>
            <a:endParaRPr dirty="0">
              <a:solidFill>
                <a:schemeClr val="accent6"/>
              </a:solidFill>
            </a:endParaRPr>
          </a:p>
          <a:p>
            <a:pPr marL="0" indent="0" algn="ctr">
              <a:spcBef>
                <a:spcPts val="1600"/>
              </a:spcBef>
              <a:buNone/>
            </a:pPr>
            <a:endParaRPr lang="en-US" sz="1600" dirty="0">
              <a:solidFill>
                <a:schemeClr val="accent6"/>
              </a:solidFill>
            </a:endParaRPr>
          </a:p>
          <a:p>
            <a:pPr marL="0" indent="0" algn="ctr">
              <a:spcBef>
                <a:spcPts val="1600"/>
              </a:spcBef>
              <a:buNone/>
            </a:pPr>
            <a:endParaRPr lang="en-US" sz="1600" dirty="0">
              <a:solidFill>
                <a:schemeClr val="accent6"/>
              </a:solidFill>
            </a:endParaRPr>
          </a:p>
          <a:p>
            <a:pPr marL="0" indent="0" algn="ctr">
              <a:spcBef>
                <a:spcPts val="1600"/>
              </a:spcBef>
              <a:buNone/>
            </a:pPr>
            <a:r>
              <a:rPr lang="en-US" sz="1600" dirty="0">
                <a:solidFill>
                  <a:schemeClr val="accent6"/>
                </a:solidFill>
              </a:rPr>
              <a:t>									</a:t>
            </a:r>
          </a:p>
          <a:p>
            <a:pPr marL="0" indent="0" algn="ctr">
              <a:spcBef>
                <a:spcPts val="1600"/>
              </a:spcBef>
              <a:buNone/>
            </a:pPr>
            <a:r>
              <a:rPr lang="en-US" sz="1600" dirty="0"/>
              <a:t>                                                  </a:t>
            </a:r>
            <a:endParaRPr sz="1600" dirty="0"/>
          </a:p>
          <a:p>
            <a:pPr marL="0" indent="0" algn="ctr">
              <a:spcBef>
                <a:spcPts val="1600"/>
              </a:spcBef>
              <a:buNone/>
            </a:pPr>
            <a:endParaRPr dirty="0">
              <a:solidFill>
                <a:schemeClr val="accent6"/>
              </a:solidFill>
            </a:endParaRPr>
          </a:p>
        </p:txBody>
      </p:sp>
      <p:sp>
        <p:nvSpPr>
          <p:cNvPr id="136" name="Google Shape;136;p3"/>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3</a:t>
            </a:fld>
            <a:endParaRPr kern="0"/>
          </a:p>
        </p:txBody>
      </p:sp>
      <p:sp>
        <p:nvSpPr>
          <p:cNvPr id="5" name="Google Shape;154;p5">
            <a:extLst>
              <a:ext uri="{FF2B5EF4-FFF2-40B4-BE49-F238E27FC236}">
                <a16:creationId xmlns:a16="http://schemas.microsoft.com/office/drawing/2014/main" id="{00EDAFAA-D03D-4C63-B1DA-0CA74961B31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School Snapshot</a:t>
            </a:r>
            <a:endParaRPr/>
          </a:p>
        </p:txBody>
      </p:sp>
      <p:sp>
        <p:nvSpPr>
          <p:cNvPr id="142" name="Google Shape;142;p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4</a:t>
            </a:fld>
            <a:endParaRPr kern="0"/>
          </a:p>
        </p:txBody>
      </p:sp>
      <p:graphicFrame>
        <p:nvGraphicFramePr>
          <p:cNvPr id="143" name="Google Shape;143;p4"/>
          <p:cNvGraphicFramePr/>
          <p:nvPr/>
        </p:nvGraphicFramePr>
        <p:xfrm>
          <a:off x="1010285" y="1579264"/>
          <a:ext cx="9133252" cy="2003607"/>
        </p:xfrm>
        <a:graphic>
          <a:graphicData uri="http://schemas.openxmlformats.org/drawingml/2006/table">
            <a:tbl>
              <a:tblPr firstRow="1" bandRow="1">
                <a:noFill/>
              </a:tblPr>
              <a:tblGrid>
                <a:gridCol w="2867225">
                  <a:extLst>
                    <a:ext uri="{9D8B030D-6E8A-4147-A177-3AD203B41FA5}">
                      <a16:colId xmlns:a16="http://schemas.microsoft.com/office/drawing/2014/main" val="20000"/>
                    </a:ext>
                  </a:extLst>
                </a:gridCol>
                <a:gridCol w="1183700">
                  <a:extLst>
                    <a:ext uri="{9D8B030D-6E8A-4147-A177-3AD203B41FA5}">
                      <a16:colId xmlns:a16="http://schemas.microsoft.com/office/drawing/2014/main" val="20001"/>
                    </a:ext>
                  </a:extLst>
                </a:gridCol>
                <a:gridCol w="1514251">
                  <a:extLst>
                    <a:ext uri="{9D8B030D-6E8A-4147-A177-3AD203B41FA5}">
                      <a16:colId xmlns:a16="http://schemas.microsoft.com/office/drawing/2014/main" val="20002"/>
                    </a:ext>
                  </a:extLst>
                </a:gridCol>
                <a:gridCol w="1585025">
                  <a:extLst>
                    <a:ext uri="{9D8B030D-6E8A-4147-A177-3AD203B41FA5}">
                      <a16:colId xmlns:a16="http://schemas.microsoft.com/office/drawing/2014/main" val="20003"/>
                    </a:ext>
                  </a:extLst>
                </a:gridCol>
                <a:gridCol w="1983051">
                  <a:extLst>
                    <a:ext uri="{9D8B030D-6E8A-4147-A177-3AD203B41FA5}">
                      <a16:colId xmlns:a16="http://schemas.microsoft.com/office/drawing/2014/main" val="20004"/>
                    </a:ext>
                  </a:extLst>
                </a:gridCol>
              </a:tblGrid>
              <a:tr h="304781">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Attendance Data Trend</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2016-17</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2017-18</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2018-19</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lt1"/>
                        </a:buClr>
                        <a:buSzPts val="1300"/>
                        <a:buFont typeface="Arial"/>
                        <a:buNone/>
                      </a:pPr>
                      <a:r>
                        <a:rPr lang="en-US" sz="1200" b="1" i="0" u="none" strike="noStrike" cap="none">
                          <a:solidFill>
                            <a:schemeClr val="accent6"/>
                          </a:solidFill>
                          <a:latin typeface="Arial"/>
                          <a:ea typeface="Arial"/>
                          <a:cs typeface="Arial"/>
                          <a:sym typeface="Arial"/>
                        </a:rPr>
                        <a:t>2019-20 (current)</a:t>
                      </a:r>
                      <a:endParaRPr sz="12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983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u="none" strike="noStrike" cap="none">
                          <a:solidFill>
                            <a:schemeClr val="accent6"/>
                          </a:solidFill>
                        </a:rPr>
                        <a:t>Average Daily Attendance (ADA)</a:t>
                      </a: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1"/>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latin typeface="Arial"/>
                          <a:ea typeface="Arial"/>
                          <a:cs typeface="Arial"/>
                          <a:sym typeface="Arial"/>
                        </a:rPr>
                        <a:t>Teacher Attendance Rate</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2"/>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rPr>
                        <a:t>Chronic </a:t>
                      </a:r>
                      <a:r>
                        <a:rPr lang="en-US" sz="1200" b="1" i="0" u="none" strike="noStrike" cap="none">
                          <a:solidFill>
                            <a:schemeClr val="accent6"/>
                          </a:solidFill>
                          <a:latin typeface="Arial"/>
                          <a:ea typeface="Arial"/>
                          <a:cs typeface="Arial"/>
                          <a:sym typeface="Arial"/>
                        </a:rPr>
                        <a:t>Absenteeism Rate</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extLst>
                  <a:ext uri="{0D108BD9-81ED-4DB2-BD59-A6C34878D82A}">
                    <a16:rowId xmlns:a16="http://schemas.microsoft.com/office/drawing/2014/main" val="10003"/>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a:solidFill>
                            <a:schemeClr val="accent6"/>
                          </a:solidFill>
                          <a:latin typeface="Arial"/>
                          <a:ea typeface="Arial"/>
                          <a:cs typeface="Arial"/>
                          <a:sym typeface="Arial"/>
                        </a:rPr>
                        <a:t>Enrollment</a:t>
                      </a:r>
                      <a:endParaRPr sz="12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dirty="0"/>
                    </a:p>
                  </a:txBody>
                  <a:tcPr marL="121925" marR="121925" marT="60951" marB="60951"/>
                </a:tc>
                <a:extLst>
                  <a:ext uri="{0D108BD9-81ED-4DB2-BD59-A6C34878D82A}">
                    <a16:rowId xmlns:a16="http://schemas.microsoft.com/office/drawing/2014/main" val="10004"/>
                  </a:ext>
                </a:extLst>
              </a:tr>
              <a:tr h="325125">
                <a:tc>
                  <a:txBody>
                    <a:bodyPr/>
                    <a:lstStyle/>
                    <a:p>
                      <a:pPr marL="0" marR="0" lvl="0" indent="0" algn="l" rtl="0">
                        <a:lnSpc>
                          <a:spcPct val="100000"/>
                        </a:lnSpc>
                        <a:spcBef>
                          <a:spcPts val="0"/>
                        </a:spcBef>
                        <a:spcAft>
                          <a:spcPts val="0"/>
                        </a:spcAft>
                        <a:buClr>
                          <a:schemeClr val="accent6"/>
                        </a:buClr>
                        <a:buSzPts val="1300"/>
                        <a:buFont typeface="Arial"/>
                        <a:buNone/>
                      </a:pPr>
                      <a:r>
                        <a:rPr lang="en-US" sz="1200" b="1" i="0" u="none" strike="noStrike" cap="none" dirty="0">
                          <a:solidFill>
                            <a:schemeClr val="accent6"/>
                          </a:solidFill>
                          <a:latin typeface="Arial"/>
                          <a:ea typeface="Arial"/>
                          <a:cs typeface="Arial"/>
                          <a:sym typeface="Arial"/>
                        </a:rPr>
                        <a:t>Grade Configuration of School</a:t>
                      </a:r>
                      <a:endParaRPr sz="12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200" u="none" strike="noStrike" cap="none" dirty="0"/>
                    </a:p>
                  </a:txBody>
                  <a:tcPr marL="121925" marR="121925" marT="60951" marB="60951"/>
                </a:tc>
                <a:extLst>
                  <a:ext uri="{0D108BD9-81ED-4DB2-BD59-A6C34878D82A}">
                    <a16:rowId xmlns:a16="http://schemas.microsoft.com/office/drawing/2014/main" val="2796172775"/>
                  </a:ext>
                </a:extLst>
              </a:tr>
            </a:tbl>
          </a:graphicData>
        </a:graphic>
      </p:graphicFrame>
      <p:sp>
        <p:nvSpPr>
          <p:cNvPr id="7" name="Google Shape;154;p5">
            <a:extLst>
              <a:ext uri="{FF2B5EF4-FFF2-40B4-BE49-F238E27FC236}">
                <a16:creationId xmlns:a16="http://schemas.microsoft.com/office/drawing/2014/main" id="{C275AA58-30ED-4505-9F92-4987413507A8}"/>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p4"/>
          <p:cNvSpPr txBox="1">
            <a:spLocks noGrp="1"/>
          </p:cNvSpPr>
          <p:nvPr>
            <p:ph type="body" idx="1"/>
          </p:nvPr>
        </p:nvSpPr>
        <p:spPr>
          <a:xfrm>
            <a:off x="415600" y="42043"/>
            <a:ext cx="11007000" cy="600591"/>
          </a:xfrm>
          <a:prstGeom prst="rect">
            <a:avLst/>
          </a:prstGeom>
          <a:noFill/>
          <a:ln>
            <a:noFill/>
          </a:ln>
        </p:spPr>
        <p:txBody>
          <a:bodyPr spcFirstLastPara="1" wrap="square" lIns="91425" tIns="91425" rIns="91425" bIns="91425" anchor="ctr" anchorCtr="0">
            <a:noAutofit/>
          </a:bodyPr>
          <a:lstStyle/>
          <a:p>
            <a:pPr marL="0" indent="0">
              <a:buSzPts val="2667"/>
            </a:pPr>
            <a:r>
              <a:rPr lang="en-US" sz="2667"/>
              <a:t>School Snapshot</a:t>
            </a:r>
            <a:endParaRPr/>
          </a:p>
        </p:txBody>
      </p:sp>
      <p:sp>
        <p:nvSpPr>
          <p:cNvPr id="142" name="Google Shape;142;p4"/>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5</a:t>
            </a:fld>
            <a:endParaRPr kern="0"/>
          </a:p>
        </p:txBody>
      </p:sp>
      <p:sp>
        <p:nvSpPr>
          <p:cNvPr id="145" name="Google Shape;145;p4"/>
          <p:cNvSpPr txBox="1"/>
          <p:nvPr/>
        </p:nvSpPr>
        <p:spPr>
          <a:xfrm>
            <a:off x="644056" y="1226488"/>
            <a:ext cx="10778544" cy="4545499"/>
          </a:xfrm>
          <a:prstGeom prst="rect">
            <a:avLst/>
          </a:prstGeom>
          <a:noFill/>
          <a:ln>
            <a:noFill/>
          </a:ln>
        </p:spPr>
        <p:txBody>
          <a:bodyPr spcFirstLastPara="1" wrap="square" lIns="91425" tIns="45700" rIns="91425" bIns="45700" anchor="t" anchorCtr="0">
            <a:spAutoFit/>
          </a:bodyPr>
          <a:lstStyle/>
          <a:p>
            <a:pPr defTabSz="1219170"/>
            <a:r>
              <a:rPr lang="en-US" sz="1867" b="1" kern="0" dirty="0">
                <a:solidFill>
                  <a:srgbClr val="1071BD"/>
                </a:solidFill>
                <a:latin typeface="Arial"/>
                <a:cs typeface="Arial"/>
                <a:sym typeface="Arial"/>
              </a:rPr>
              <a:t>Briefly address the school’s strategy/response to address the attendance data trends provided in the chart and the next steps to address Chronic Absenteeism in the school.</a:t>
            </a:r>
            <a:endParaRPr sz="1400" kern="0" dirty="0">
              <a:solidFill>
                <a:srgbClr val="000000"/>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Student ADA and Chronic Absenteeism:</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endParaRPr lang="en-US"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Teacher Attendance:</a:t>
            </a:r>
            <a:endParaRPr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lang="en-US" sz="1400" kern="0" dirty="0">
              <a:solidFill>
                <a:srgbClr val="000000"/>
              </a:solidFill>
              <a:latin typeface="Arial"/>
              <a:cs typeface="Arial"/>
              <a:sym typeface="Arial"/>
            </a:endParaRPr>
          </a:p>
          <a:p>
            <a:pPr defTabSz="1219170"/>
            <a:endParaRPr sz="1400" kern="0" dirty="0">
              <a:solidFill>
                <a:srgbClr val="000000"/>
              </a:solidFill>
              <a:latin typeface="Arial"/>
              <a:cs typeface="Arial"/>
              <a:sym typeface="Arial"/>
            </a:endParaRPr>
          </a:p>
        </p:txBody>
      </p:sp>
      <p:sp>
        <p:nvSpPr>
          <p:cNvPr id="7" name="Google Shape;154;p5">
            <a:extLst>
              <a:ext uri="{FF2B5EF4-FFF2-40B4-BE49-F238E27FC236}">
                <a16:creationId xmlns:a16="http://schemas.microsoft.com/office/drawing/2014/main" id="{26B8E111-97E2-45A7-89C5-C6149169F7C2}"/>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48196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a:p>
          <a:p>
            <a:pPr marL="0" indent="0">
              <a:spcBef>
                <a:spcPts val="1600"/>
              </a:spcBef>
              <a:buSzPts val="2667"/>
            </a:pPr>
            <a:r>
              <a:rPr lang="en-US" sz="2667"/>
              <a:t>School Snapshot</a:t>
            </a:r>
            <a:endParaRPr/>
          </a:p>
          <a:p>
            <a:pPr marL="0" indent="0">
              <a:spcBef>
                <a:spcPts val="1600"/>
              </a:spcBef>
              <a:buSzPts val="3200"/>
            </a:pPr>
            <a:endParaRPr sz="320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a:solidFill>
                <a:schemeClr val="accent6"/>
              </a:solidFill>
            </a:endParaRPr>
          </a:p>
          <a:p>
            <a:pPr marL="0" indent="0">
              <a:buNone/>
            </a:pPr>
            <a:endParaRPr>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6</a:t>
            </a:fld>
            <a:endParaRPr kern="0"/>
          </a:p>
        </p:txBody>
      </p:sp>
      <p:graphicFrame>
        <p:nvGraphicFramePr>
          <p:cNvPr id="153" name="Google Shape;153;p5"/>
          <p:cNvGraphicFramePr/>
          <p:nvPr/>
        </p:nvGraphicFramePr>
        <p:xfrm>
          <a:off x="268942" y="1136404"/>
          <a:ext cx="10768401" cy="2797285"/>
        </p:xfrm>
        <a:graphic>
          <a:graphicData uri="http://schemas.openxmlformats.org/drawingml/2006/table">
            <a:tbl>
              <a:tblPr firstRow="1" bandRow="1">
                <a:noFill/>
              </a:tblPr>
              <a:tblGrid>
                <a:gridCol w="3267425">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gridCol w="2134051">
                  <a:extLst>
                    <a:ext uri="{9D8B030D-6E8A-4147-A177-3AD203B41FA5}">
                      <a16:colId xmlns:a16="http://schemas.microsoft.com/office/drawing/2014/main" val="20004"/>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AREA</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2016-17</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2017-18</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2018-19</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a:solidFill>
                            <a:schemeClr val="accent6"/>
                          </a:solidFill>
                          <a:latin typeface="Arial"/>
                          <a:ea typeface="Arial"/>
                          <a:cs typeface="Arial"/>
                          <a:sym typeface="Arial"/>
                        </a:rPr>
                        <a:t>2019-20</a:t>
                      </a:r>
                      <a:endParaRPr sz="1300" b="1" i="0" u="none" strike="noStrike" cap="none">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Certified Teachers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Limited Service Teachers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a:solidFill>
                            <a:schemeClr val="accent6"/>
                          </a:solidFill>
                          <a:latin typeface="Arial"/>
                          <a:ea typeface="Arial"/>
                          <a:cs typeface="Arial"/>
                          <a:sym typeface="Arial"/>
                        </a:rPr>
                        <a:t>Number of Administrators</a:t>
                      </a:r>
                      <a:endParaRPr sz="1300" b="1" i="0" u="none" strike="noStrike" cap="none">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45421">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Teacher Turnover Rate (percent)</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5"/>
                  </a:ext>
                </a:extLst>
              </a:tr>
              <a:tr h="401600">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Percent of Teachers rated ≥ 3</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t>TBD</a:t>
                      </a:r>
                      <a:endParaRPr sz="1300" u="none" strike="noStrike" cap="none" dirty="0"/>
                    </a:p>
                  </a:txBody>
                  <a:tcPr marL="121925" marR="121925" marT="60951" marB="60951"/>
                </a:tc>
                <a:extLst>
                  <a:ext uri="{0D108BD9-81ED-4DB2-BD59-A6C34878D82A}">
                    <a16:rowId xmlns:a16="http://schemas.microsoft.com/office/drawing/2014/main" val="10006"/>
                  </a:ext>
                </a:extLst>
              </a:tr>
              <a:tr h="345421">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Accountability Rating &amp; Score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r>
                        <a:rPr lang="en-US" sz="1300" u="none" strike="noStrike" cap="none" dirty="0"/>
                        <a:t>TBD</a:t>
                      </a:r>
                      <a:endParaRPr sz="1300" u="none" strike="noStrike" cap="none" dirty="0"/>
                    </a:p>
                  </a:txBody>
                  <a:tcPr marL="121925" marR="121925" marT="60951" marB="60951"/>
                </a:tc>
                <a:extLst>
                  <a:ext uri="{0D108BD9-81ED-4DB2-BD59-A6C34878D82A}">
                    <a16:rowId xmlns:a16="http://schemas.microsoft.com/office/drawing/2014/main" val="10007"/>
                  </a:ext>
                </a:extLst>
              </a:tr>
            </a:tbl>
          </a:graphicData>
        </a:graphic>
      </p:graphicFrame>
      <p:sp>
        <p:nvSpPr>
          <p:cNvPr id="154" name="Google Shape;154;p5"/>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18802454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6"/>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a:p>
          <a:p>
            <a:pPr marL="0" indent="0">
              <a:spcBef>
                <a:spcPts val="1600"/>
              </a:spcBef>
              <a:buSzPts val="2667"/>
            </a:pPr>
            <a:r>
              <a:rPr lang="en-US" sz="2667"/>
              <a:t>School Snapshot</a:t>
            </a:r>
            <a:endParaRPr/>
          </a:p>
          <a:p>
            <a:pPr marL="0" indent="0">
              <a:spcBef>
                <a:spcPts val="1600"/>
              </a:spcBef>
              <a:buSzPts val="3200"/>
            </a:pPr>
            <a:endParaRPr sz="3200"/>
          </a:p>
        </p:txBody>
      </p:sp>
      <p:sp>
        <p:nvSpPr>
          <p:cNvPr id="160" name="Google Shape;160;p6"/>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a:solidFill>
                <a:schemeClr val="accent6"/>
              </a:solidFill>
            </a:endParaRPr>
          </a:p>
          <a:p>
            <a:pPr marL="0" indent="0">
              <a:buNone/>
            </a:pPr>
            <a:endParaRPr>
              <a:highlight>
                <a:srgbClr val="FFFF00"/>
              </a:highlight>
            </a:endParaRPr>
          </a:p>
        </p:txBody>
      </p:sp>
      <p:sp>
        <p:nvSpPr>
          <p:cNvPr id="161" name="Google Shape;161;p6"/>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7</a:t>
            </a:fld>
            <a:endParaRPr kern="0"/>
          </a:p>
        </p:txBody>
      </p:sp>
      <p:sp>
        <p:nvSpPr>
          <p:cNvPr id="162" name="Google Shape;162;p6"/>
          <p:cNvSpPr txBox="1"/>
          <p:nvPr/>
        </p:nvSpPr>
        <p:spPr>
          <a:xfrm>
            <a:off x="10074304" y="5598621"/>
            <a:ext cx="1864483" cy="539788"/>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dirty="0">
                <a:solidFill>
                  <a:srgbClr val="1071BD"/>
                </a:solidFill>
                <a:latin typeface="Arial"/>
                <a:cs typeface="Arial"/>
                <a:sym typeface="Arial"/>
              </a:rPr>
              <a:t>(1 Slide)</a:t>
            </a:r>
            <a:endParaRPr sz="1400" kern="0" dirty="0">
              <a:solidFill>
                <a:srgbClr val="000000"/>
              </a:solidFill>
              <a:latin typeface="Arial"/>
              <a:cs typeface="Arial"/>
              <a:sym typeface="Arial"/>
            </a:endParaRPr>
          </a:p>
        </p:txBody>
      </p:sp>
      <p:sp>
        <p:nvSpPr>
          <p:cNvPr id="163" name="Google Shape;163;p6"/>
          <p:cNvSpPr/>
          <p:nvPr/>
        </p:nvSpPr>
        <p:spPr>
          <a:xfrm>
            <a:off x="586321" y="1378437"/>
            <a:ext cx="10345272" cy="4402127"/>
          </a:xfrm>
          <a:prstGeom prst="rect">
            <a:avLst/>
          </a:prstGeom>
          <a:noFill/>
          <a:ln>
            <a:noFill/>
          </a:ln>
        </p:spPr>
        <p:txBody>
          <a:bodyPr spcFirstLastPara="1" wrap="square" lIns="91425" tIns="45700" rIns="91425" bIns="45700" anchor="t" anchorCtr="0">
            <a:spAutoFit/>
          </a:bodyPr>
          <a:lstStyle/>
          <a:p>
            <a:pPr defTabSz="1219170"/>
            <a:r>
              <a:rPr lang="en-US" sz="1867" b="1" kern="0" dirty="0">
                <a:solidFill>
                  <a:srgbClr val="1071BD"/>
                </a:solidFill>
                <a:latin typeface="Arial"/>
                <a:cs typeface="Arial"/>
                <a:sym typeface="Arial"/>
              </a:rPr>
              <a:t>Briefly address the school’s strategy/response to the staffing data trends provided in the chart on the previous slide.</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Recruitment</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r>
              <a:rPr lang="en-US" sz="1867" b="1" kern="0" dirty="0">
                <a:solidFill>
                  <a:srgbClr val="1071BD"/>
                </a:solidFill>
                <a:latin typeface="Arial"/>
                <a:cs typeface="Arial"/>
                <a:sym typeface="Arial"/>
              </a:rPr>
              <a:t>Retention</a:t>
            </a:r>
            <a:endParaRPr sz="1400" kern="0" dirty="0">
              <a:solidFill>
                <a:srgbClr val="000000"/>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a:p>
            <a:pPr defTabSz="1219170"/>
            <a:endParaRPr sz="1867" b="1" kern="0" dirty="0">
              <a:solidFill>
                <a:srgbClr val="1071BD"/>
              </a:solidFill>
              <a:latin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dirty="0"/>
          </a:p>
          <a:p>
            <a:pPr marL="0" indent="0">
              <a:spcBef>
                <a:spcPts val="1600"/>
              </a:spcBef>
              <a:buSzPts val="2667"/>
            </a:pPr>
            <a:r>
              <a:rPr lang="en-US" sz="2667" dirty="0"/>
              <a:t>School Snapshot (MAAP) Kindergarten – 8</a:t>
            </a:r>
            <a:r>
              <a:rPr lang="en-US" sz="2667" baseline="30000" dirty="0"/>
              <a:t>th</a:t>
            </a:r>
            <a:r>
              <a:rPr lang="en-US" sz="2667" dirty="0"/>
              <a:t> Grade</a:t>
            </a:r>
            <a:endParaRPr dirty="0"/>
          </a:p>
          <a:p>
            <a:pPr marL="0" indent="0">
              <a:spcBef>
                <a:spcPts val="1600"/>
              </a:spcBef>
              <a:buSzPts val="3200"/>
            </a:pPr>
            <a:endParaRPr sz="3200" dirty="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dirty="0">
              <a:solidFill>
                <a:schemeClr val="accent6"/>
              </a:solidFill>
            </a:endParaRPr>
          </a:p>
          <a:p>
            <a:pPr marL="0" indent="0">
              <a:buNone/>
            </a:pPr>
            <a:endParaRPr dirty="0">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8</a:t>
            </a:fld>
            <a:endParaRPr kern="0"/>
          </a:p>
        </p:txBody>
      </p:sp>
      <p:graphicFrame>
        <p:nvGraphicFramePr>
          <p:cNvPr id="153" name="Google Shape;153;p5"/>
          <p:cNvGraphicFramePr/>
          <p:nvPr/>
        </p:nvGraphicFramePr>
        <p:xfrm>
          <a:off x="902972" y="1723547"/>
          <a:ext cx="8525425" cy="2406871"/>
        </p:xfrm>
        <a:graphic>
          <a:graphicData uri="http://schemas.openxmlformats.org/drawingml/2006/table">
            <a:tbl>
              <a:tblPr firstRow="1" bandRow="1">
                <a:noFill/>
              </a:tblPr>
              <a:tblGrid>
                <a:gridCol w="3158500">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Subject Area</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p>
                      <a:pPr marL="0" marR="0" lvl="0" indent="0" algn="ctr" defTabSz="914400" rtl="0" eaLnBrk="1" fontAlgn="auto" latinLnBrk="0" hangingPunct="1">
                        <a:lnSpc>
                          <a:spcPct val="100000"/>
                        </a:lnSpc>
                        <a:spcBef>
                          <a:spcPts val="0"/>
                        </a:spcBef>
                        <a:spcAft>
                          <a:spcPts val="0"/>
                        </a:spcAft>
                        <a:buClr>
                          <a:srgbClr val="000000"/>
                        </a:buClr>
                        <a:buSzPts val="1300"/>
                        <a:buFont typeface="Arial"/>
                        <a:buNone/>
                        <a:tabLst/>
                        <a:defRPr/>
                      </a:pPr>
                      <a:endParaRPr sz="13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Math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Science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3</a:t>
                      </a:r>
                      <a:r>
                        <a:rPr lang="en-US" sz="1300" b="1" i="0" u="none" strike="noStrike" cap="none" baseline="30000" dirty="0">
                          <a:solidFill>
                            <a:schemeClr val="accent6"/>
                          </a:solidFill>
                          <a:latin typeface="Arial"/>
                          <a:ea typeface="Arial"/>
                          <a:cs typeface="Arial"/>
                          <a:sym typeface="Arial"/>
                        </a:rPr>
                        <a:t>rd</a:t>
                      </a:r>
                      <a:r>
                        <a:rPr lang="en-US" sz="1300" b="1" i="0" u="none" strike="noStrike" cap="none" dirty="0">
                          <a:solidFill>
                            <a:schemeClr val="accent6"/>
                          </a:solidFill>
                          <a:latin typeface="Arial"/>
                          <a:ea typeface="Arial"/>
                          <a:cs typeface="Arial"/>
                          <a:sym typeface="Arial"/>
                        </a:rPr>
                        <a:t> Grade ELA Pass Rate</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5"/>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K-Readiness Post Assessment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4287303300"/>
                  </a:ext>
                </a:extLst>
              </a:tr>
            </a:tbl>
          </a:graphicData>
        </a:graphic>
      </p:graphicFrame>
      <p:sp>
        <p:nvSpPr>
          <p:cNvPr id="7" name="Google Shape;154;p5">
            <a:extLst>
              <a:ext uri="{FF2B5EF4-FFF2-40B4-BE49-F238E27FC236}">
                <a16:creationId xmlns:a16="http://schemas.microsoft.com/office/drawing/2014/main" id="{8250CF84-C654-420D-A666-5BC96924D131}"/>
              </a:ext>
            </a:extLst>
          </p:cNvPr>
          <p:cNvSpPr txBox="1"/>
          <p:nvPr/>
        </p:nvSpPr>
        <p:spPr>
          <a:xfrm>
            <a:off x="9810975" y="5598621"/>
            <a:ext cx="2127811" cy="500031"/>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spTree>
    <p:extLst>
      <p:ext uri="{BB962C8B-B14F-4D97-AF65-F5344CB8AC3E}">
        <p14:creationId xmlns:p14="http://schemas.microsoft.com/office/powerpoint/2010/main" val="2280964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p5"/>
          <p:cNvSpPr txBox="1">
            <a:spLocks noGrp="1"/>
          </p:cNvSpPr>
          <p:nvPr>
            <p:ph type="body" idx="1"/>
          </p:nvPr>
        </p:nvSpPr>
        <p:spPr>
          <a:xfrm>
            <a:off x="0" y="1"/>
            <a:ext cx="12192000" cy="642632"/>
          </a:xfrm>
          <a:prstGeom prst="rect">
            <a:avLst/>
          </a:prstGeom>
          <a:noFill/>
          <a:ln>
            <a:noFill/>
          </a:ln>
        </p:spPr>
        <p:txBody>
          <a:bodyPr spcFirstLastPara="1" wrap="square" lIns="91425" tIns="91425" rIns="91425" bIns="91425" anchor="ctr" anchorCtr="0">
            <a:noAutofit/>
          </a:bodyPr>
          <a:lstStyle/>
          <a:p>
            <a:pPr marL="0" indent="0">
              <a:buSzPts val="3200"/>
            </a:pPr>
            <a:endParaRPr sz="3200" dirty="0"/>
          </a:p>
          <a:p>
            <a:pPr marL="0" indent="0">
              <a:spcBef>
                <a:spcPts val="1600"/>
              </a:spcBef>
              <a:buSzPts val="2667"/>
            </a:pPr>
            <a:r>
              <a:rPr lang="en-US" sz="2667" dirty="0"/>
              <a:t>School Snapshot (MAAP)</a:t>
            </a:r>
            <a:endParaRPr dirty="0"/>
          </a:p>
          <a:p>
            <a:pPr marL="0" indent="0">
              <a:spcBef>
                <a:spcPts val="1600"/>
              </a:spcBef>
              <a:buSzPts val="3200"/>
            </a:pPr>
            <a:endParaRPr sz="3200" dirty="0"/>
          </a:p>
        </p:txBody>
      </p:sp>
      <p:sp>
        <p:nvSpPr>
          <p:cNvPr id="151" name="Google Shape;151;p5"/>
          <p:cNvSpPr txBox="1">
            <a:spLocks noGrp="1"/>
          </p:cNvSpPr>
          <p:nvPr>
            <p:ph type="body" idx="2"/>
          </p:nvPr>
        </p:nvSpPr>
        <p:spPr>
          <a:xfrm>
            <a:off x="253215" y="849012"/>
            <a:ext cx="11224472" cy="5978957"/>
          </a:xfrm>
          <a:prstGeom prst="rect">
            <a:avLst/>
          </a:prstGeom>
          <a:noFill/>
          <a:ln>
            <a:noFill/>
          </a:ln>
        </p:spPr>
        <p:txBody>
          <a:bodyPr spcFirstLastPara="1" wrap="square" lIns="91425" tIns="91425" rIns="91425" bIns="91425" anchor="t" anchorCtr="0">
            <a:noAutofit/>
          </a:bodyPr>
          <a:lstStyle/>
          <a:p>
            <a:pPr marL="0" lvl="1" indent="0">
              <a:spcBef>
                <a:spcPts val="0"/>
              </a:spcBef>
              <a:buSzPts val="533"/>
            </a:pPr>
            <a:endParaRPr sz="533" b="1" dirty="0">
              <a:solidFill>
                <a:schemeClr val="accent6"/>
              </a:solidFill>
            </a:endParaRPr>
          </a:p>
          <a:p>
            <a:pPr marL="0" indent="0">
              <a:buNone/>
            </a:pPr>
            <a:endParaRPr dirty="0">
              <a:highlight>
                <a:srgbClr val="FFFF00"/>
              </a:highlight>
            </a:endParaRPr>
          </a:p>
        </p:txBody>
      </p:sp>
      <p:sp>
        <p:nvSpPr>
          <p:cNvPr id="152" name="Google Shape;152;p5"/>
          <p:cNvSpPr txBox="1">
            <a:spLocks noGrp="1"/>
          </p:cNvSpPr>
          <p:nvPr>
            <p:ph type="sldNum" idx="12"/>
          </p:nvPr>
        </p:nvSpPr>
        <p:spPr>
          <a:xfrm>
            <a:off x="11308111" y="6516410"/>
            <a:ext cx="731600" cy="311561"/>
          </a:xfrm>
          <a:prstGeom prst="rect">
            <a:avLst/>
          </a:prstGeom>
          <a:noFill/>
          <a:ln>
            <a:noFill/>
          </a:ln>
        </p:spPr>
        <p:txBody>
          <a:bodyPr spcFirstLastPara="1" wrap="square" lIns="91425" tIns="91425" rIns="91425" bIns="91425" anchor="b" anchorCtr="0">
            <a:noAutofit/>
          </a:bodyPr>
          <a:lstStyle/>
          <a:p>
            <a:pPr defTabSz="1219170"/>
            <a:fld id="{00000000-1234-1234-1234-123412341234}" type="slidenum">
              <a:rPr lang="en-US" kern="0"/>
              <a:pPr defTabSz="1219170"/>
              <a:t>9</a:t>
            </a:fld>
            <a:endParaRPr kern="0"/>
          </a:p>
        </p:txBody>
      </p:sp>
      <p:graphicFrame>
        <p:nvGraphicFramePr>
          <p:cNvPr id="153" name="Google Shape;153;p5"/>
          <p:cNvGraphicFramePr/>
          <p:nvPr/>
        </p:nvGraphicFramePr>
        <p:xfrm>
          <a:off x="902969" y="1163182"/>
          <a:ext cx="8525425" cy="2406871"/>
        </p:xfrm>
        <a:graphic>
          <a:graphicData uri="http://schemas.openxmlformats.org/drawingml/2006/table">
            <a:tbl>
              <a:tblPr firstRow="1" bandRow="1">
                <a:noFill/>
              </a:tblPr>
              <a:tblGrid>
                <a:gridCol w="3158500">
                  <a:extLst>
                    <a:ext uri="{9D8B030D-6E8A-4147-A177-3AD203B41FA5}">
                      <a16:colId xmlns:a16="http://schemas.microsoft.com/office/drawing/2014/main" val="20000"/>
                    </a:ext>
                  </a:extLst>
                </a:gridCol>
                <a:gridCol w="1710025">
                  <a:extLst>
                    <a:ext uri="{9D8B030D-6E8A-4147-A177-3AD203B41FA5}">
                      <a16:colId xmlns:a16="http://schemas.microsoft.com/office/drawing/2014/main" val="20001"/>
                    </a:ext>
                  </a:extLst>
                </a:gridCol>
                <a:gridCol w="1690125">
                  <a:extLst>
                    <a:ext uri="{9D8B030D-6E8A-4147-A177-3AD203B41FA5}">
                      <a16:colId xmlns:a16="http://schemas.microsoft.com/office/drawing/2014/main" val="20002"/>
                    </a:ext>
                  </a:extLst>
                </a:gridCol>
                <a:gridCol w="1966775">
                  <a:extLst>
                    <a:ext uri="{9D8B030D-6E8A-4147-A177-3AD203B41FA5}">
                      <a16:colId xmlns:a16="http://schemas.microsoft.com/office/drawing/2014/main" val="20003"/>
                    </a:ext>
                  </a:extLst>
                </a:gridCol>
              </a:tblGrid>
              <a:tr h="643175">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Subject Area</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p>
                      <a:pPr marL="0" marR="0" lvl="0" indent="0" algn="ctr" defTabSz="914400" rtl="0" eaLnBrk="1" fontAlgn="auto" latinLnBrk="0" hangingPunct="1">
                        <a:lnSpc>
                          <a:spcPct val="100000"/>
                        </a:lnSpc>
                        <a:spcBef>
                          <a:spcPts val="0"/>
                        </a:spcBef>
                        <a:spcAft>
                          <a:spcPts val="0"/>
                        </a:spcAft>
                        <a:buClr>
                          <a:srgbClr val="000000"/>
                        </a:buClr>
                        <a:buSzPts val="1300"/>
                        <a:buFont typeface="Arial"/>
                        <a:buNone/>
                        <a:tabLst/>
                        <a:defRPr/>
                      </a:pPr>
                      <a:endParaRPr sz="1300" b="1" i="0" u="none" strike="noStrike" cap="none" dirty="0">
                        <a:solidFill>
                          <a:schemeClr val="accent6"/>
                        </a:solidFill>
                        <a:latin typeface="Arial"/>
                        <a:ea typeface="Arial"/>
                        <a:cs typeface="Arial"/>
                        <a:sym typeface="Arial"/>
                      </a:endParaRPr>
                    </a:p>
                  </a:txBody>
                  <a:tcPr marL="121925" marR="121925" marT="60951" marB="60951"/>
                </a:tc>
                <a:extLst>
                  <a:ext uri="{0D108BD9-81ED-4DB2-BD59-A6C34878D82A}">
                    <a16:rowId xmlns:a16="http://schemas.microsoft.com/office/drawing/2014/main" val="10000"/>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2"/>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Algebra I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3"/>
                  </a:ext>
                </a:extLst>
              </a:tr>
              <a:tr h="345421">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Biology I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dirty="0"/>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extLst>
                  <a:ext uri="{0D108BD9-81ED-4DB2-BD59-A6C34878D82A}">
                    <a16:rowId xmlns:a16="http://schemas.microsoft.com/office/drawing/2014/main" val="10004"/>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U.S. History Proficiency</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10005"/>
                  </a:ext>
                </a:extLst>
              </a:tr>
              <a:tr h="356095">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Graduation Rate</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pPr marL="0" marR="0" lvl="0" indent="0" algn="ctr" rtl="0">
                        <a:lnSpc>
                          <a:spcPct val="100000"/>
                        </a:lnSpc>
                        <a:spcBef>
                          <a:spcPts val="0"/>
                        </a:spcBef>
                        <a:spcAft>
                          <a:spcPts val="0"/>
                        </a:spcAft>
                        <a:buClr>
                          <a:schemeClr val="accent6"/>
                        </a:buClr>
                        <a:buSzPts val="1300"/>
                        <a:buFont typeface="Arial"/>
                        <a:buNone/>
                      </a:pPr>
                      <a:endParaRPr sz="15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a:p>
                  </a:txBody>
                  <a:tcPr marL="121925" marR="121925" marT="60951" marB="60951"/>
                </a:tc>
                <a:tc>
                  <a:txBody>
                    <a:bodyPr/>
                    <a:lstStyle/>
                    <a:p>
                      <a:pPr marL="0" marR="0" lvl="0" indent="0" algn="l" rtl="0">
                        <a:lnSpc>
                          <a:spcPct val="100000"/>
                        </a:lnSpc>
                        <a:spcBef>
                          <a:spcPts val="0"/>
                        </a:spcBef>
                        <a:spcAft>
                          <a:spcPts val="0"/>
                        </a:spcAft>
                        <a:buClr>
                          <a:srgbClr val="000000"/>
                        </a:buClr>
                        <a:buSzPts val="1300"/>
                        <a:buFont typeface="Arial"/>
                        <a:buNone/>
                      </a:pPr>
                      <a:endParaRPr sz="1300" u="none" strike="noStrike" cap="none" dirty="0"/>
                    </a:p>
                  </a:txBody>
                  <a:tcPr marL="121925" marR="121925" marT="60951" marB="60951"/>
                </a:tc>
                <a:extLst>
                  <a:ext uri="{0D108BD9-81ED-4DB2-BD59-A6C34878D82A}">
                    <a16:rowId xmlns:a16="http://schemas.microsoft.com/office/drawing/2014/main" val="2399762206"/>
                  </a:ext>
                </a:extLst>
              </a:tr>
            </a:tbl>
          </a:graphicData>
        </a:graphic>
      </p:graphicFrame>
      <p:sp>
        <p:nvSpPr>
          <p:cNvPr id="154" name="Google Shape;154;p5"/>
          <p:cNvSpPr txBox="1"/>
          <p:nvPr/>
        </p:nvSpPr>
        <p:spPr>
          <a:xfrm>
            <a:off x="9810975" y="5598620"/>
            <a:ext cx="2127811" cy="830997"/>
          </a:xfrm>
          <a:prstGeom prst="rect">
            <a:avLst/>
          </a:prstGeom>
          <a:noFill/>
          <a:ln>
            <a:noFill/>
          </a:ln>
        </p:spPr>
        <p:txBody>
          <a:bodyPr spcFirstLastPara="1" wrap="square" lIns="91425" tIns="45700" rIns="91425" bIns="45700" anchor="t" anchorCtr="0">
            <a:noAutofit/>
          </a:bodyPr>
          <a:lstStyle/>
          <a:p>
            <a:pPr defTabSz="1219170">
              <a:buClr>
                <a:srgbClr val="000000"/>
              </a:buClr>
              <a:buSzPts val="2400"/>
            </a:pPr>
            <a:r>
              <a:rPr lang="en-US" sz="2400" kern="0">
                <a:solidFill>
                  <a:srgbClr val="1071BD"/>
                </a:solidFill>
                <a:latin typeface="Arial"/>
                <a:cs typeface="Arial"/>
                <a:sym typeface="Arial"/>
              </a:rPr>
              <a:t>(1 Slide)</a:t>
            </a:r>
            <a:endParaRPr sz="1400" kern="0">
              <a:solidFill>
                <a:srgbClr val="000000"/>
              </a:solidFill>
              <a:latin typeface="Arial"/>
              <a:cs typeface="Arial"/>
              <a:sym typeface="Arial"/>
            </a:endParaRPr>
          </a:p>
        </p:txBody>
      </p:sp>
      <p:graphicFrame>
        <p:nvGraphicFramePr>
          <p:cNvPr id="2" name="Table 2">
            <a:extLst>
              <a:ext uri="{FF2B5EF4-FFF2-40B4-BE49-F238E27FC236}">
                <a16:creationId xmlns:a16="http://schemas.microsoft.com/office/drawing/2014/main" id="{B73853AC-3B78-40F2-A3C5-3628481FBC6C}"/>
              </a:ext>
            </a:extLst>
          </p:cNvPr>
          <p:cNvGraphicFramePr>
            <a:graphicFrameLocks noGrp="1"/>
          </p:cNvGraphicFramePr>
          <p:nvPr/>
        </p:nvGraphicFramePr>
        <p:xfrm>
          <a:off x="902969" y="3838491"/>
          <a:ext cx="8525427" cy="1981200"/>
        </p:xfrm>
        <a:graphic>
          <a:graphicData uri="http://schemas.openxmlformats.org/drawingml/2006/table">
            <a:tbl>
              <a:tblPr firstRow="1" bandRow="1"/>
              <a:tblGrid>
                <a:gridCol w="3166111">
                  <a:extLst>
                    <a:ext uri="{9D8B030D-6E8A-4147-A177-3AD203B41FA5}">
                      <a16:colId xmlns:a16="http://schemas.microsoft.com/office/drawing/2014/main" val="3649179370"/>
                    </a:ext>
                  </a:extLst>
                </a:gridCol>
                <a:gridCol w="1680211">
                  <a:extLst>
                    <a:ext uri="{9D8B030D-6E8A-4147-A177-3AD203B41FA5}">
                      <a16:colId xmlns:a16="http://schemas.microsoft.com/office/drawing/2014/main" val="1608656267"/>
                    </a:ext>
                  </a:extLst>
                </a:gridCol>
                <a:gridCol w="1691640">
                  <a:extLst>
                    <a:ext uri="{9D8B030D-6E8A-4147-A177-3AD203B41FA5}">
                      <a16:colId xmlns:a16="http://schemas.microsoft.com/office/drawing/2014/main" val="697776663"/>
                    </a:ext>
                  </a:extLst>
                </a:gridCol>
                <a:gridCol w="1987465">
                  <a:extLst>
                    <a:ext uri="{9D8B030D-6E8A-4147-A177-3AD203B41FA5}">
                      <a16:colId xmlns:a16="http://schemas.microsoft.com/office/drawing/2014/main" val="1420357779"/>
                    </a:ext>
                  </a:extLst>
                </a:gridCol>
              </a:tblGrid>
              <a:tr h="497840">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cs typeface="Arial"/>
                          <a:sym typeface="Arial"/>
                        </a:rPr>
                        <a:t>Subject Area </a:t>
                      </a:r>
                    </a:p>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cs typeface="Arial"/>
                          <a:sym typeface="Arial"/>
                        </a:rPr>
                        <a:t>Retesters (Percent/Number)</a:t>
                      </a:r>
                    </a:p>
                  </a:txBody>
                  <a:tcPr/>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2016-17</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2017-18</a:t>
                      </a:r>
                    </a:p>
                  </a:txBody>
                  <a:tcPr marL="121925" marR="121925" marT="60951" marB="60951"/>
                </a:tc>
                <a:tc>
                  <a:txBody>
                    <a:bodyPr/>
                    <a:lstStyle/>
                    <a:p>
                      <a:pPr marL="0" marR="0" lvl="0" indent="0" algn="ctr"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2018-19</a:t>
                      </a:r>
                    </a:p>
                  </a:txBody>
                  <a:tcPr marL="121925" marR="121925" marT="60951" marB="60951"/>
                </a:tc>
                <a:extLst>
                  <a:ext uri="{0D108BD9-81ED-4DB2-BD59-A6C34878D82A}">
                    <a16:rowId xmlns:a16="http://schemas.microsoft.com/office/drawing/2014/main" val="1088984880"/>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ELA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1189413278"/>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Algebra I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3202073585"/>
                  </a:ext>
                </a:extLst>
              </a:tr>
              <a:tr h="370840">
                <a:tc>
                  <a:txBody>
                    <a:bodyPr/>
                    <a:lstStyle/>
                    <a:p>
                      <a:pPr marL="0" marR="0" lvl="0" indent="0" algn="l" rtl="0">
                        <a:lnSpc>
                          <a:spcPct val="100000"/>
                        </a:lnSpc>
                        <a:spcBef>
                          <a:spcPts val="0"/>
                        </a:spcBef>
                        <a:spcAft>
                          <a:spcPts val="0"/>
                        </a:spcAft>
                        <a:buClr>
                          <a:schemeClr val="accent6"/>
                        </a:buClr>
                        <a:buSzPts val="1300"/>
                        <a:buFont typeface="Arial"/>
                        <a:buNone/>
                      </a:pPr>
                      <a:r>
                        <a:rPr lang="en-US" sz="1300" b="1" i="0" u="none" strike="noStrike" cap="none" dirty="0">
                          <a:solidFill>
                            <a:schemeClr val="accent6"/>
                          </a:solidFill>
                          <a:latin typeface="Arial"/>
                          <a:ea typeface="Arial"/>
                          <a:cs typeface="Arial"/>
                          <a:sym typeface="Arial"/>
                        </a:rPr>
                        <a:t>Biology I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58138525"/>
                  </a:ext>
                </a:extLst>
              </a:tr>
              <a:tr h="370840">
                <a:tc>
                  <a:txBody>
                    <a:bodyPr/>
                    <a:lstStyle/>
                    <a:p>
                      <a:pPr marL="0" marR="0" lvl="0" indent="0" algn="l" rtl="0">
                        <a:lnSpc>
                          <a:spcPct val="100000"/>
                        </a:lnSpc>
                        <a:spcBef>
                          <a:spcPts val="0"/>
                        </a:spcBef>
                        <a:spcAft>
                          <a:spcPts val="0"/>
                        </a:spcAft>
                        <a:buClr>
                          <a:srgbClr val="000000"/>
                        </a:buClr>
                        <a:buSzPts val="1300"/>
                        <a:buFont typeface="Arial"/>
                        <a:buNone/>
                      </a:pPr>
                      <a:r>
                        <a:rPr lang="en-US" sz="1300" b="1" i="0" u="none" strike="noStrike" cap="none" dirty="0">
                          <a:solidFill>
                            <a:schemeClr val="accent6"/>
                          </a:solidFill>
                          <a:latin typeface="Arial"/>
                          <a:ea typeface="Arial"/>
                          <a:cs typeface="Arial"/>
                          <a:sym typeface="Arial"/>
                        </a:rPr>
                        <a:t>U.S. History </a:t>
                      </a:r>
                      <a:endParaRPr sz="1300" b="1" i="0" u="none" strike="noStrike" cap="none" dirty="0">
                        <a:solidFill>
                          <a:schemeClr val="accent6"/>
                        </a:solidFill>
                        <a:latin typeface="Arial"/>
                        <a:ea typeface="Arial"/>
                        <a:cs typeface="Arial"/>
                        <a:sym typeface="Arial"/>
                      </a:endParaRPr>
                    </a:p>
                  </a:txBody>
                  <a:tcPr marL="121925" marR="121925" marT="60951" marB="60951"/>
                </a:tc>
                <a:tc>
                  <a:txBody>
                    <a:bodyPr/>
                    <a:lstStyle/>
                    <a:p>
                      <a:endParaRPr lang="en-US" sz="1500" dirty="0"/>
                    </a:p>
                  </a:txBody>
                  <a:tcPr/>
                </a:tc>
                <a:tc>
                  <a:txBody>
                    <a:bodyPr/>
                    <a:lstStyle/>
                    <a:p>
                      <a:endParaRPr lang="en-US" sz="1500" dirty="0"/>
                    </a:p>
                  </a:txBody>
                  <a:tcPr/>
                </a:tc>
                <a:tc>
                  <a:txBody>
                    <a:bodyPr/>
                    <a:lstStyle/>
                    <a:p>
                      <a:endParaRPr lang="en-US" sz="1500" dirty="0"/>
                    </a:p>
                  </a:txBody>
                  <a:tcPr/>
                </a:tc>
                <a:extLst>
                  <a:ext uri="{0D108BD9-81ED-4DB2-BD59-A6C34878D82A}">
                    <a16:rowId xmlns:a16="http://schemas.microsoft.com/office/drawing/2014/main" val="3497922184"/>
                  </a:ext>
                </a:extLst>
              </a:tr>
            </a:tbl>
          </a:graphicData>
        </a:graphic>
      </p:graphicFrame>
    </p:spTree>
    <p:extLst>
      <p:ext uri="{BB962C8B-B14F-4D97-AF65-F5344CB8AC3E}">
        <p14:creationId xmlns:p14="http://schemas.microsoft.com/office/powerpoint/2010/main" val="1281284514"/>
      </p:ext>
    </p:extLst>
  </p:cSld>
  <p:clrMapOvr>
    <a:masterClrMapping/>
  </p:clrMapOvr>
</p:sld>
</file>

<file path=ppt/theme/theme1.xml><?xml version="1.0" encoding="utf-8"?>
<a:theme xmlns:a="http://schemas.openxmlformats.org/drawingml/2006/main" name="simple-light-2">
  <a:themeElements>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DE_blank template" id="{A72772A2-276F-5A4A-AF91-CCDCB75C27E9}" vid="{D5DF34BD-99C2-DE4E-BC83-08FF9AC5206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ppt/theme/themeOverride2.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ppt/theme/themeOverride3.xml><?xml version="1.0" encoding="utf-8"?>
<a:themeOverride xmlns:a="http://schemas.openxmlformats.org/drawingml/2006/main">
  <a:clrScheme name="MDE Template_NEW 1">
    <a:dk1>
      <a:srgbClr val="000000"/>
    </a:dk1>
    <a:lt1>
      <a:srgbClr val="FFFFFF"/>
    </a:lt1>
    <a:dk2>
      <a:srgbClr val="797979"/>
    </a:dk2>
    <a:lt2>
      <a:srgbClr val="B0D357"/>
    </a:lt2>
    <a:accent1>
      <a:srgbClr val="B7618C"/>
    </a:accent1>
    <a:accent2>
      <a:srgbClr val="CC0000"/>
    </a:accent2>
    <a:accent3>
      <a:srgbClr val="78909C"/>
    </a:accent3>
    <a:accent4>
      <a:srgbClr val="FFAB40"/>
    </a:accent4>
    <a:accent5>
      <a:srgbClr val="68C7C3"/>
    </a:accent5>
    <a:accent6>
      <a:srgbClr val="1071BD"/>
    </a:accent6>
    <a:hlink>
      <a:srgbClr val="5EAADE"/>
    </a:hlink>
    <a:folHlink>
      <a:srgbClr val="005392"/>
    </a:folHlink>
  </a:clrScheme>
</a:themeOverride>
</file>

<file path=docProps/app.xml><?xml version="1.0" encoding="utf-8"?>
<Properties xmlns="http://schemas.openxmlformats.org/officeDocument/2006/extended-properties" xmlns:vt="http://schemas.openxmlformats.org/officeDocument/2006/docPropsVTypes">
  <Template/>
  <TotalTime>369</TotalTime>
  <Words>2979</Words>
  <Application>Microsoft Office PowerPoint</Application>
  <PresentationFormat>Widescreen</PresentationFormat>
  <Paragraphs>427</Paragraphs>
  <Slides>23</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Narrow</vt:lpstr>
      <vt:lpstr>Calibri</vt:lpstr>
      <vt:lpstr>simple-light-2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Sonja Robertson</dc:creator>
  <cp:lastModifiedBy>Sonja Robertson</cp:lastModifiedBy>
  <cp:revision>6</cp:revision>
  <cp:lastPrinted>2019-10-10T12:49:00Z</cp:lastPrinted>
  <dcterms:created xsi:type="dcterms:W3CDTF">2019-10-08T21:18:01Z</dcterms:created>
  <dcterms:modified xsi:type="dcterms:W3CDTF">2019-10-10T17:17:16Z</dcterms:modified>
</cp:coreProperties>
</file>