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6" r:id="rId2"/>
  </p:sldMasterIdLst>
  <p:notesMasterIdLst>
    <p:notesMasterId r:id="rId33"/>
  </p:notesMasterIdLst>
  <p:handoutMasterIdLst>
    <p:handoutMasterId r:id="rId34"/>
  </p:handoutMasterIdLst>
  <p:sldIdLst>
    <p:sldId id="297" r:id="rId3"/>
    <p:sldId id="290" r:id="rId4"/>
    <p:sldId id="428" r:id="rId5"/>
    <p:sldId id="303" r:id="rId6"/>
    <p:sldId id="429" r:id="rId7"/>
    <p:sldId id="430" r:id="rId8"/>
    <p:sldId id="431" r:id="rId9"/>
    <p:sldId id="435" r:id="rId10"/>
    <p:sldId id="432" r:id="rId11"/>
    <p:sldId id="433" r:id="rId12"/>
    <p:sldId id="434" r:id="rId13"/>
    <p:sldId id="436" r:id="rId14"/>
    <p:sldId id="437" r:id="rId15"/>
    <p:sldId id="438" r:id="rId16"/>
    <p:sldId id="439" r:id="rId17"/>
    <p:sldId id="440" r:id="rId18"/>
    <p:sldId id="445" r:id="rId19"/>
    <p:sldId id="441" r:id="rId20"/>
    <p:sldId id="446" r:id="rId21"/>
    <p:sldId id="447" r:id="rId22"/>
    <p:sldId id="448" r:id="rId23"/>
    <p:sldId id="449" r:id="rId24"/>
    <p:sldId id="450" r:id="rId25"/>
    <p:sldId id="442" r:id="rId26"/>
    <p:sldId id="444" r:id="rId27"/>
    <p:sldId id="452" r:id="rId28"/>
    <p:sldId id="453" r:id="rId29"/>
    <p:sldId id="454" r:id="rId30"/>
    <p:sldId id="451" r:id="rId31"/>
    <p:sldId id="302"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4"/>
    <p:restoredTop sz="94633"/>
  </p:normalViewPr>
  <p:slideViewPr>
    <p:cSldViewPr snapToGrid="0" snapToObjects="1">
      <p:cViewPr varScale="1">
        <p:scale>
          <a:sx n="83" d="100"/>
          <a:sy n="83" d="100"/>
        </p:scale>
        <p:origin x="104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58358-716F-B541-B8E3-B6CD7F3CCC11}" type="datetimeFigureOut">
              <a:rPr lang="en-US" smtClean="0"/>
              <a:t>7/31/2019</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52388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1116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8781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8732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4521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5441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16"/>
        <p:cNvGrpSpPr/>
        <p:nvPr/>
      </p:nvGrpSpPr>
      <p:grpSpPr>
        <a:xfrm>
          <a:off x="0" y="0"/>
          <a:ext cx="0" cy="0"/>
          <a:chOff x="0" y="0"/>
          <a:chExt cx="0" cy="0"/>
        </a:xfrm>
      </p:grpSpPr>
      <p:sp>
        <p:nvSpPr>
          <p:cNvPr id="5" name="Shape 85"/>
          <p:cNvSpPr/>
          <p:nvPr userDrawn="1"/>
        </p:nvSpPr>
        <p:spPr>
          <a:xfrm>
            <a:off x="3" y="0"/>
            <a:ext cx="8566951"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sz="1400"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400" dirty="0"/>
          </a:p>
        </p:txBody>
      </p:sp>
      <p:pic>
        <p:nvPicPr>
          <p:cNvPr id="8" name="Shape 79"/>
          <p:cNvPicPr preferRelativeResize="0"/>
          <p:nvPr userDrawn="1"/>
        </p:nvPicPr>
        <p:blipFill>
          <a:blip r:embed="rId2">
            <a:alphaModFix/>
          </a:blip>
          <a:stretch>
            <a:fillRect/>
          </a:stretch>
        </p:blipFill>
        <p:spPr>
          <a:xfrm>
            <a:off x="133554"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2" y="31533"/>
            <a:ext cx="8255251" cy="450443"/>
          </a:xfrm>
        </p:spPr>
        <p:txBody>
          <a:bodyPr anchor="ctr"/>
          <a:lstStyle>
            <a:lvl1pPr>
              <a:defRPr sz="3200" b="1">
                <a:solidFill>
                  <a:schemeClr val="accent6"/>
                </a:solidFill>
              </a:defRPr>
            </a:lvl1pPr>
          </a:lstStyle>
          <a:p>
            <a:pPr lvl="0"/>
            <a:r>
              <a:rPr lang="en-US" dirty="0"/>
              <a:t>Heading</a:t>
            </a:r>
          </a:p>
        </p:txBody>
      </p:sp>
      <p:sp>
        <p:nvSpPr>
          <p:cNvPr id="11" name="Shape 19"/>
          <p:cNvSpPr txBox="1">
            <a:spLocks noGrp="1"/>
          </p:cNvSpPr>
          <p:nvPr>
            <p:ph type="sldNum" idx="12"/>
          </p:nvPr>
        </p:nvSpPr>
        <p:spPr>
          <a:xfrm>
            <a:off x="8481083" y="4887311"/>
            <a:ext cx="548700" cy="233671"/>
          </a:xfrm>
          <a:prstGeom prst="rect">
            <a:avLst/>
          </a:prstGeom>
        </p:spPr>
        <p:txBody>
          <a:bodyPr lIns="91425" tIns="91425" rIns="91425" bIns="91425" anchor="b" anchorCtr="0">
            <a:noAutofit/>
          </a:bodyPr>
          <a:lstStyle>
            <a:lvl1pPr algn="r">
              <a:defRPr sz="1051">
                <a:solidFill>
                  <a:schemeClr val="accent3">
                    <a:lumMod val="50000"/>
                  </a:schemeClr>
                </a:solidFill>
              </a:defRPr>
            </a:lvl1pPr>
          </a:lstStyle>
          <a:p>
            <a:fld id="{00000000-1234-1234-1234-123412341234}" type="slidenum">
              <a:rPr lang="en" smtClean="0"/>
              <a:pPr/>
              <a:t>‹#›</a:t>
            </a:fld>
            <a:endParaRPr lang="en" dirty="0"/>
          </a:p>
        </p:txBody>
      </p:sp>
      <p:sp>
        <p:nvSpPr>
          <p:cNvPr id="10" name="Text Placeholder 9">
            <a:extLst>
              <a:ext uri="{FF2B5EF4-FFF2-40B4-BE49-F238E27FC236}">
                <a16:creationId xmlns:a16="http://schemas.microsoft.com/office/drawing/2014/main" id="{1DBFB4E2-775D-4B7E-B827-40620C866925}"/>
              </a:ext>
            </a:extLst>
          </p:cNvPr>
          <p:cNvSpPr>
            <a:spLocks noGrp="1"/>
          </p:cNvSpPr>
          <p:nvPr>
            <p:ph type="body" sz="quarter" idx="15"/>
          </p:nvPr>
        </p:nvSpPr>
        <p:spPr>
          <a:xfrm>
            <a:off x="311703" y="881765"/>
            <a:ext cx="8255249" cy="3722662"/>
          </a:xfrm>
        </p:spPr>
        <p:txBody>
          <a:bodyPr/>
          <a:lstStyle>
            <a:lvl1pPr marL="285737" indent="-285737">
              <a:buFont typeface="Arial" panose="020B0604020202020204" pitchFamily="34" charset="0"/>
              <a:buChar char="•"/>
              <a:defRPr sz="2400"/>
            </a:lvl1pPr>
            <a:lvl2pPr marL="460352" indent="0">
              <a:buFont typeface="Arial" panose="020B0604020202020204" pitchFamily="34" charset="0"/>
              <a:buChar char="–"/>
              <a:defRPr sz="2000"/>
            </a:lvl2pPr>
            <a:lvl3pPr marL="914354" indent="344471">
              <a:buFont typeface="Courier New" panose="02070309020205020404" pitchFamily="49" charset="0"/>
              <a:buChar char="o"/>
              <a:defRPr sz="1800"/>
            </a:lvl3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401767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A9A8-E5C6-48E6-912D-0B48F79F799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76B149-3984-4A44-9701-AF3515DE85F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76AF594-49CF-4F10-A1FE-FC045B17E6A1}"/>
              </a:ext>
            </a:extLst>
          </p:cNvPr>
          <p:cNvSpPr>
            <a:spLocks noGrp="1"/>
          </p:cNvSpPr>
          <p:nvPr>
            <p:ph type="dt" sz="half" idx="10"/>
          </p:nvPr>
        </p:nvSpPr>
        <p:spPr/>
        <p:txBody>
          <a:bodyPr/>
          <a:lstStyle/>
          <a:p>
            <a:fld id="{8D79009D-A1AD-47E0-B475-ED64FF0B3D43}" type="datetimeFigureOut">
              <a:rPr lang="en-US" smtClean="0"/>
              <a:t>7/31/2019</a:t>
            </a:fld>
            <a:endParaRPr lang="en-US" dirty="0"/>
          </a:p>
        </p:txBody>
      </p:sp>
      <p:sp>
        <p:nvSpPr>
          <p:cNvPr id="5" name="Footer Placeholder 4">
            <a:extLst>
              <a:ext uri="{FF2B5EF4-FFF2-40B4-BE49-F238E27FC236}">
                <a16:creationId xmlns:a16="http://schemas.microsoft.com/office/drawing/2014/main" id="{3AA4661E-AF4F-4AF2-BBFC-6591CF44C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B6212-D136-43E8-B4A9-9BA359FFA1A9}"/>
              </a:ext>
            </a:extLst>
          </p:cNvPr>
          <p:cNvSpPr>
            <a:spLocks noGrp="1"/>
          </p:cNvSpPr>
          <p:nvPr>
            <p:ph type="sldNum" sz="quarter" idx="12"/>
          </p:nvPr>
        </p:nvSpPr>
        <p:spPr/>
        <p:txBody>
          <a:bodyPr/>
          <a:lstStyle/>
          <a:p>
            <a:fld id="{15E994C2-78C3-427D-BDF4-B8C9744D7DA6}" type="slidenum">
              <a:rPr lang="en-US" smtClean="0"/>
              <a:t>‹#›</a:t>
            </a:fld>
            <a:endParaRPr lang="en-US" dirty="0"/>
          </a:p>
        </p:txBody>
      </p:sp>
    </p:spTree>
    <p:extLst>
      <p:ext uri="{BB962C8B-B14F-4D97-AF65-F5344CB8AC3E}">
        <p14:creationId xmlns:p14="http://schemas.microsoft.com/office/powerpoint/2010/main" val="5068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extLst>
      <p:ext uri="{BB962C8B-B14F-4D97-AF65-F5344CB8AC3E}">
        <p14:creationId xmlns:p14="http://schemas.microsoft.com/office/powerpoint/2010/main" val="315632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5435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75" r:id="rId4"/>
    <p:sldLayoutId id="2147483650" r:id="rId5"/>
    <p:sldLayoutId id="2147483674" r:id="rId6"/>
    <p:sldLayoutId id="2147483673"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65596301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nlife.ca/audio/andrew-fountain-bible-truth" TargetMode="Externa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mailto:mwinters@mdek12.org" TargetMode="External"/><Relationship Id="rId2" Type="http://schemas.openxmlformats.org/officeDocument/2006/relationships/hyperlink" Target="mailto:scoon@mdek12.org" TargetMode="External"/><Relationship Id="rId1" Type="http://schemas.openxmlformats.org/officeDocument/2006/relationships/slideLayout" Target="../slideLayouts/slideLayout7.xml"/><Relationship Id="rId6" Type="http://schemas.openxmlformats.org/officeDocument/2006/relationships/hyperlink" Target="mailto:dlatham@mdek12.org" TargetMode="External"/><Relationship Id="rId5" Type="http://schemas.openxmlformats.org/officeDocument/2006/relationships/hyperlink" Target="mailto:rdouglas@mdek12.org" TargetMode="External"/><Relationship Id="rId4" Type="http://schemas.openxmlformats.org/officeDocument/2006/relationships/hyperlink" Target="mailto:glacey@mdek12.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2749" y="490538"/>
            <a:ext cx="8245219" cy="1428351"/>
          </a:xfrm>
        </p:spPr>
        <p:txBody>
          <a:bodyPr/>
          <a:lstStyle/>
          <a:p>
            <a:r>
              <a:rPr lang="en-US" sz="3200" dirty="0"/>
              <a:t>CEIS and Significant Disproportionality </a:t>
            </a:r>
            <a:br>
              <a:rPr lang="en-US" sz="4000" dirty="0"/>
            </a:br>
            <a:endParaRPr lang="en-US" sz="4000" dirty="0"/>
          </a:p>
        </p:txBody>
      </p:sp>
      <p:sp>
        <p:nvSpPr>
          <p:cNvPr id="8" name="Text Placeholder 7"/>
          <p:cNvSpPr>
            <a:spLocks noGrp="1"/>
          </p:cNvSpPr>
          <p:nvPr>
            <p:ph type="body" sz="quarter" idx="11"/>
          </p:nvPr>
        </p:nvSpPr>
        <p:spPr>
          <a:xfrm>
            <a:off x="135172" y="2049463"/>
            <a:ext cx="4895616" cy="608012"/>
          </a:xfrm>
        </p:spPr>
        <p:txBody>
          <a:bodyPr/>
          <a:lstStyle/>
          <a:p>
            <a:r>
              <a:rPr lang="en-US" dirty="0"/>
              <a:t>Webinar Series</a:t>
            </a:r>
          </a:p>
        </p:txBody>
      </p:sp>
      <p:sp>
        <p:nvSpPr>
          <p:cNvPr id="9" name="Text Placeholder 8"/>
          <p:cNvSpPr>
            <a:spLocks noGrp="1"/>
          </p:cNvSpPr>
          <p:nvPr>
            <p:ph type="body" sz="quarter" idx="12"/>
          </p:nvPr>
        </p:nvSpPr>
        <p:spPr/>
        <p:txBody>
          <a:bodyPr/>
          <a:lstStyle/>
          <a:p>
            <a:r>
              <a:rPr lang="en-US" dirty="0"/>
              <a:t>July 31, 2019</a:t>
            </a:r>
          </a:p>
        </p:txBody>
      </p:sp>
      <p:sp>
        <p:nvSpPr>
          <p:cNvPr id="10" name="Text Placeholder 9"/>
          <p:cNvSpPr>
            <a:spLocks noGrp="1"/>
          </p:cNvSpPr>
          <p:nvPr>
            <p:ph type="body" sz="quarter" idx="14"/>
          </p:nvPr>
        </p:nvSpPr>
        <p:spPr/>
        <p:txBody>
          <a:bodyPr/>
          <a:lstStyle/>
          <a:p>
            <a:r>
              <a:rPr lang="en-US" dirty="0"/>
              <a:t>Sharon Strong Coon </a:t>
            </a:r>
          </a:p>
        </p:txBody>
      </p:sp>
      <p:sp>
        <p:nvSpPr>
          <p:cNvPr id="11" name="Text Placeholder 10"/>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BFC8D7-2AEE-994F-9B7D-A175ACBE7A74}"/>
              </a:ext>
            </a:extLst>
          </p:cNvPr>
          <p:cNvSpPr>
            <a:spLocks noGrp="1"/>
          </p:cNvSpPr>
          <p:nvPr>
            <p:ph type="body" sz="quarter" idx="13"/>
          </p:nvPr>
        </p:nvSpPr>
        <p:spPr/>
        <p:txBody>
          <a:bodyPr/>
          <a:lstStyle/>
          <a:p>
            <a:r>
              <a:rPr lang="en-US" dirty="0"/>
              <a:t>Timelines</a:t>
            </a:r>
          </a:p>
        </p:txBody>
      </p:sp>
      <p:sp>
        <p:nvSpPr>
          <p:cNvPr id="3" name="Text Placeholder 2">
            <a:extLst>
              <a:ext uri="{FF2B5EF4-FFF2-40B4-BE49-F238E27FC236}">
                <a16:creationId xmlns:a16="http://schemas.microsoft.com/office/drawing/2014/main" id="{C51BFF13-A63C-A640-B3FB-E95F1A18CC1D}"/>
              </a:ext>
            </a:extLst>
          </p:cNvPr>
          <p:cNvSpPr>
            <a:spLocks noGrp="1"/>
          </p:cNvSpPr>
          <p:nvPr>
            <p:ph type="body" sz="quarter" idx="14"/>
          </p:nvPr>
        </p:nvSpPr>
        <p:spPr>
          <a:xfrm>
            <a:off x="111318" y="755375"/>
            <a:ext cx="8599233" cy="3615014"/>
          </a:xfrm>
        </p:spPr>
        <p:txBody>
          <a:bodyPr/>
          <a:lstStyle/>
          <a:p>
            <a:pPr marL="0" indent="0">
              <a:buNone/>
            </a:pPr>
            <a:r>
              <a:rPr lang="en-US" sz="2000" dirty="0"/>
              <a:t>On May 20, 2019, The U.S. Department of Education’s Office of Special Education and Rehabilitative Services issued the guidance below.</a:t>
            </a:r>
          </a:p>
          <a:p>
            <a:pPr marL="0" indent="0">
              <a:buNone/>
            </a:pPr>
            <a:r>
              <a:rPr lang="en-US" sz="2000" i="1" dirty="0"/>
              <a:t>Pursuant to the plain language of the December 19, 2016 Equity in IDEA regulation on significant disproportionality, and in conjunction with the March 7, 2019 decision in COPAA v. Devos, the Department expects States to calculate significant disproportionality for the 2018–2019 school year using the 2016 rule’s standard methodology, or to recalculate using the 2016 rule’s standard methodology if a different methodology has already been used for this school year.</a:t>
            </a:r>
            <a:endParaRPr lang="en-US" sz="2000" dirty="0"/>
          </a:p>
          <a:p>
            <a:r>
              <a:rPr lang="en-US" sz="2000" i="1" dirty="0"/>
              <a:t> </a:t>
            </a:r>
            <a:endParaRPr lang="en-US" sz="20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CDB2283-CCF3-DA4E-93D9-B46E45B8052D}"/>
              </a:ext>
            </a:extLst>
          </p:cNvPr>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5753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71DDF-892C-0C4B-9340-DF5D2E562164}"/>
              </a:ext>
            </a:extLst>
          </p:cNvPr>
          <p:cNvSpPr>
            <a:spLocks noGrp="1"/>
          </p:cNvSpPr>
          <p:nvPr>
            <p:ph type="body" sz="quarter" idx="13"/>
          </p:nvPr>
        </p:nvSpPr>
        <p:spPr/>
        <p:txBody>
          <a:bodyPr/>
          <a:lstStyle/>
          <a:p>
            <a:r>
              <a:rPr lang="en-US" dirty="0"/>
              <a:t>Analysis Categories</a:t>
            </a:r>
          </a:p>
        </p:txBody>
      </p:sp>
      <p:sp>
        <p:nvSpPr>
          <p:cNvPr id="4" name="Slide Number Placeholder 3">
            <a:extLst>
              <a:ext uri="{FF2B5EF4-FFF2-40B4-BE49-F238E27FC236}">
                <a16:creationId xmlns:a16="http://schemas.microsoft.com/office/drawing/2014/main" id="{CCD8555A-7961-5048-AEBC-1F602E7C9133}"/>
              </a:ext>
            </a:extLst>
          </p:cNvPr>
          <p:cNvSpPr>
            <a:spLocks noGrp="1"/>
          </p:cNvSpPr>
          <p:nvPr>
            <p:ph type="sldNum" idx="12"/>
          </p:nvPr>
        </p:nvSpPr>
        <p:spPr/>
        <p:txBody>
          <a:bodyPr/>
          <a:lstStyle/>
          <a:p>
            <a:fld id="{00000000-1234-1234-1234-123412341234}" type="slidenum">
              <a:rPr lang="en" smtClean="0"/>
              <a:pPr/>
              <a:t>11</a:t>
            </a:fld>
            <a:endParaRPr lang="en" dirty="0"/>
          </a:p>
        </p:txBody>
      </p:sp>
      <p:graphicFrame>
        <p:nvGraphicFramePr>
          <p:cNvPr id="5" name="Table 4">
            <a:extLst>
              <a:ext uri="{FF2B5EF4-FFF2-40B4-BE49-F238E27FC236}">
                <a16:creationId xmlns:a16="http://schemas.microsoft.com/office/drawing/2014/main" id="{B3763403-4FFB-FD40-9232-D2308480136C}"/>
              </a:ext>
            </a:extLst>
          </p:cNvPr>
          <p:cNvGraphicFramePr>
            <a:graphicFrameLocks noGrp="1"/>
          </p:cNvGraphicFramePr>
          <p:nvPr>
            <p:extLst>
              <p:ext uri="{D42A27DB-BD31-4B8C-83A1-F6EECF244321}">
                <p14:modId xmlns:p14="http://schemas.microsoft.com/office/powerpoint/2010/main" val="4130754081"/>
              </p:ext>
            </p:extLst>
          </p:nvPr>
        </p:nvGraphicFramePr>
        <p:xfrm>
          <a:off x="1221851" y="914401"/>
          <a:ext cx="6096000" cy="2539061"/>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3902091593"/>
                    </a:ext>
                  </a:extLst>
                </a:gridCol>
                <a:gridCol w="3048000">
                  <a:extLst>
                    <a:ext uri="{9D8B030D-6E8A-4147-A177-3AD203B41FA5}">
                      <a16:colId xmlns:a16="http://schemas.microsoft.com/office/drawing/2014/main" val="1289719179"/>
                    </a:ext>
                  </a:extLst>
                </a:gridCol>
              </a:tblGrid>
              <a:tr h="369901">
                <a:tc gridSpan="2">
                  <a:txBody>
                    <a:bodyPr/>
                    <a:lstStyle/>
                    <a:p>
                      <a:pPr algn="ctr"/>
                      <a:r>
                        <a:rPr lang="en-US" dirty="0">
                          <a:solidFill>
                            <a:schemeClr val="bg1"/>
                          </a:solidFill>
                        </a:rPr>
                        <a:t>IDENTIFICATION</a:t>
                      </a:r>
                    </a:p>
                  </a:txBody>
                  <a:tcPr/>
                </a:tc>
                <a:tc hMerge="1">
                  <a:txBody>
                    <a:bodyPr/>
                    <a:lstStyle/>
                    <a:p>
                      <a:endParaRPr lang="en-US" dirty="0"/>
                    </a:p>
                  </a:txBody>
                  <a:tcPr/>
                </a:tc>
                <a:extLst>
                  <a:ext uri="{0D108BD9-81ED-4DB2-BD59-A6C34878D82A}">
                    <a16:rowId xmlns:a16="http://schemas.microsoft.com/office/drawing/2014/main" val="590268179"/>
                  </a:ext>
                </a:extLst>
              </a:tr>
              <a:tr h="370840">
                <a:tc>
                  <a:txBody>
                    <a:bodyPr/>
                    <a:lstStyle/>
                    <a:p>
                      <a:pPr algn="ctr"/>
                      <a:r>
                        <a:rPr lang="en-US" dirty="0"/>
                        <a:t>Age Range</a:t>
                      </a:r>
                    </a:p>
                  </a:txBody>
                  <a:tcPr/>
                </a:tc>
                <a:tc>
                  <a:txBody>
                    <a:bodyPr/>
                    <a:lstStyle/>
                    <a:p>
                      <a:pPr algn="ctr"/>
                      <a:r>
                        <a:rPr lang="en-US" dirty="0"/>
                        <a:t>Categories</a:t>
                      </a:r>
                    </a:p>
                  </a:txBody>
                  <a:tcPr/>
                </a:tc>
                <a:extLst>
                  <a:ext uri="{0D108BD9-81ED-4DB2-BD59-A6C34878D82A}">
                    <a16:rowId xmlns:a16="http://schemas.microsoft.com/office/drawing/2014/main" val="4157090680"/>
                  </a:ext>
                </a:extLst>
              </a:tr>
              <a:tr h="370840">
                <a:tc>
                  <a:txBody>
                    <a:bodyPr/>
                    <a:lstStyle/>
                    <a:p>
                      <a:r>
                        <a:rPr lang="en-US" dirty="0"/>
                        <a:t>Children ages 6-21</a:t>
                      </a:r>
                    </a:p>
                    <a:p>
                      <a:endParaRPr lang="en-US" dirty="0"/>
                    </a:p>
                    <a:p>
                      <a:r>
                        <a:rPr lang="en-US" dirty="0"/>
                        <a:t>Must also include children ages 3-5 by July 1 2020</a:t>
                      </a:r>
                    </a:p>
                  </a:txBody>
                  <a:tcPr/>
                </a:tc>
                <a:tc>
                  <a:txBody>
                    <a:bodyPr/>
                    <a:lstStyle/>
                    <a:p>
                      <a:pPr marL="285750" indent="-285750">
                        <a:buFont typeface="Arial" panose="020B0604020202020204" pitchFamily="34" charset="0"/>
                        <a:buChar char="•"/>
                      </a:pPr>
                      <a:r>
                        <a:rPr lang="en-US" dirty="0"/>
                        <a:t>All Disabilities</a:t>
                      </a:r>
                    </a:p>
                    <a:p>
                      <a:pPr marL="285750" indent="-285750">
                        <a:buFont typeface="Arial" panose="020B0604020202020204" pitchFamily="34" charset="0"/>
                        <a:buChar char="•"/>
                      </a:pPr>
                      <a:r>
                        <a:rPr lang="en-US" dirty="0"/>
                        <a:t>Autism</a:t>
                      </a:r>
                    </a:p>
                    <a:p>
                      <a:pPr marL="285750" indent="-285750">
                        <a:buFont typeface="Arial" panose="020B0604020202020204" pitchFamily="34" charset="0"/>
                        <a:buChar char="•"/>
                      </a:pPr>
                      <a:r>
                        <a:rPr lang="en-US" dirty="0"/>
                        <a:t>Emotional Disabilities</a:t>
                      </a:r>
                    </a:p>
                    <a:p>
                      <a:pPr marL="285750" indent="-285750">
                        <a:buFont typeface="Arial" panose="020B0604020202020204" pitchFamily="34" charset="0"/>
                        <a:buChar char="•"/>
                      </a:pPr>
                      <a:r>
                        <a:rPr lang="en-US" dirty="0"/>
                        <a:t>Intellectual Disabilities</a:t>
                      </a:r>
                    </a:p>
                    <a:p>
                      <a:pPr marL="285750" indent="-285750">
                        <a:buFont typeface="Arial" panose="020B0604020202020204" pitchFamily="34" charset="0"/>
                        <a:buChar char="•"/>
                      </a:pPr>
                      <a:r>
                        <a:rPr lang="en-US" dirty="0"/>
                        <a:t>Other Health Impairment</a:t>
                      </a:r>
                    </a:p>
                    <a:p>
                      <a:pPr marL="285750" indent="-285750">
                        <a:buFont typeface="Arial" panose="020B0604020202020204" pitchFamily="34" charset="0"/>
                        <a:buChar char="•"/>
                      </a:pPr>
                      <a:r>
                        <a:rPr lang="en-US" dirty="0"/>
                        <a:t>Specific Learning Disability</a:t>
                      </a:r>
                    </a:p>
                    <a:p>
                      <a:pPr marL="285750" indent="-285750">
                        <a:buFont typeface="Arial" panose="020B0604020202020204" pitchFamily="34" charset="0"/>
                        <a:buChar char="•"/>
                      </a:pPr>
                      <a:r>
                        <a:rPr lang="en-US" dirty="0"/>
                        <a:t>Speech or Language Impairments</a:t>
                      </a:r>
                    </a:p>
                  </a:txBody>
                  <a:tcPr/>
                </a:tc>
                <a:extLst>
                  <a:ext uri="{0D108BD9-81ED-4DB2-BD59-A6C34878D82A}">
                    <a16:rowId xmlns:a16="http://schemas.microsoft.com/office/drawing/2014/main" val="3702925338"/>
                  </a:ext>
                </a:extLst>
              </a:tr>
            </a:tbl>
          </a:graphicData>
        </a:graphic>
      </p:graphicFrame>
    </p:spTree>
    <p:extLst>
      <p:ext uri="{BB962C8B-B14F-4D97-AF65-F5344CB8AC3E}">
        <p14:creationId xmlns:p14="http://schemas.microsoft.com/office/powerpoint/2010/main" val="306042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48E8-81BF-0F49-8DBB-5D9634E0B86E}"/>
              </a:ext>
            </a:extLst>
          </p:cNvPr>
          <p:cNvSpPr>
            <a:spLocks noGrp="1"/>
          </p:cNvSpPr>
          <p:nvPr>
            <p:ph type="body" sz="quarter" idx="13"/>
          </p:nvPr>
        </p:nvSpPr>
        <p:spPr/>
        <p:txBody>
          <a:bodyPr/>
          <a:lstStyle/>
          <a:p>
            <a:r>
              <a:rPr lang="en-US" dirty="0"/>
              <a:t>Analysis Categories</a:t>
            </a:r>
          </a:p>
        </p:txBody>
      </p:sp>
      <p:sp>
        <p:nvSpPr>
          <p:cNvPr id="4" name="Slide Number Placeholder 3">
            <a:extLst>
              <a:ext uri="{FF2B5EF4-FFF2-40B4-BE49-F238E27FC236}">
                <a16:creationId xmlns:a16="http://schemas.microsoft.com/office/drawing/2014/main" id="{4F888F0C-1649-9A44-B7E0-40F16A8C6C77}"/>
              </a:ext>
            </a:extLst>
          </p:cNvPr>
          <p:cNvSpPr>
            <a:spLocks noGrp="1"/>
          </p:cNvSpPr>
          <p:nvPr>
            <p:ph type="sldNum" idx="12"/>
          </p:nvPr>
        </p:nvSpPr>
        <p:spPr/>
        <p:txBody>
          <a:bodyPr/>
          <a:lstStyle/>
          <a:p>
            <a:fld id="{00000000-1234-1234-1234-123412341234}" type="slidenum">
              <a:rPr lang="en" smtClean="0"/>
              <a:pPr/>
              <a:t>12</a:t>
            </a:fld>
            <a:endParaRPr lang="en" dirty="0"/>
          </a:p>
        </p:txBody>
      </p:sp>
      <p:graphicFrame>
        <p:nvGraphicFramePr>
          <p:cNvPr id="6" name="Table 5">
            <a:extLst>
              <a:ext uri="{FF2B5EF4-FFF2-40B4-BE49-F238E27FC236}">
                <a16:creationId xmlns:a16="http://schemas.microsoft.com/office/drawing/2014/main" id="{7C10AADF-8868-4740-92B8-684E16C8F7ED}"/>
              </a:ext>
            </a:extLst>
          </p:cNvPr>
          <p:cNvGraphicFramePr>
            <a:graphicFrameLocks noGrp="1"/>
          </p:cNvGraphicFramePr>
          <p:nvPr>
            <p:extLst>
              <p:ext uri="{D42A27DB-BD31-4B8C-83A1-F6EECF244321}">
                <p14:modId xmlns:p14="http://schemas.microsoft.com/office/powerpoint/2010/main" val="385163242"/>
              </p:ext>
            </p:extLst>
          </p:nvPr>
        </p:nvGraphicFramePr>
        <p:xfrm>
          <a:off x="1240403" y="914401"/>
          <a:ext cx="6077448" cy="2539061"/>
        </p:xfrm>
        <a:graphic>
          <a:graphicData uri="http://schemas.openxmlformats.org/drawingml/2006/table">
            <a:tbl>
              <a:tblPr firstRow="1" bandRow="1">
                <a:tableStyleId>{93296810-A885-4BE3-A3E7-6D5BEEA58F35}</a:tableStyleId>
              </a:tblPr>
              <a:tblGrid>
                <a:gridCol w="3029448">
                  <a:extLst>
                    <a:ext uri="{9D8B030D-6E8A-4147-A177-3AD203B41FA5}">
                      <a16:colId xmlns:a16="http://schemas.microsoft.com/office/drawing/2014/main" val="3902091593"/>
                    </a:ext>
                  </a:extLst>
                </a:gridCol>
                <a:gridCol w="3048000">
                  <a:extLst>
                    <a:ext uri="{9D8B030D-6E8A-4147-A177-3AD203B41FA5}">
                      <a16:colId xmlns:a16="http://schemas.microsoft.com/office/drawing/2014/main" val="1289719179"/>
                    </a:ext>
                  </a:extLst>
                </a:gridCol>
              </a:tblGrid>
              <a:tr h="369901">
                <a:tc gridSpan="2">
                  <a:txBody>
                    <a:bodyPr/>
                    <a:lstStyle/>
                    <a:p>
                      <a:pPr algn="ctr"/>
                      <a:r>
                        <a:rPr lang="en-US" dirty="0">
                          <a:solidFill>
                            <a:schemeClr val="bg1"/>
                          </a:solidFill>
                        </a:rPr>
                        <a:t>PLACEMENT</a:t>
                      </a:r>
                    </a:p>
                  </a:txBody>
                  <a:tcPr/>
                </a:tc>
                <a:tc hMerge="1">
                  <a:txBody>
                    <a:bodyPr/>
                    <a:lstStyle/>
                    <a:p>
                      <a:endParaRPr lang="en-US" dirty="0"/>
                    </a:p>
                  </a:txBody>
                  <a:tcPr/>
                </a:tc>
                <a:extLst>
                  <a:ext uri="{0D108BD9-81ED-4DB2-BD59-A6C34878D82A}">
                    <a16:rowId xmlns:a16="http://schemas.microsoft.com/office/drawing/2014/main" val="590268179"/>
                  </a:ext>
                </a:extLst>
              </a:tr>
              <a:tr h="370840">
                <a:tc>
                  <a:txBody>
                    <a:bodyPr/>
                    <a:lstStyle/>
                    <a:p>
                      <a:pPr algn="ctr"/>
                      <a:r>
                        <a:rPr lang="en-US" dirty="0"/>
                        <a:t>Age Range</a:t>
                      </a:r>
                    </a:p>
                  </a:txBody>
                  <a:tcPr/>
                </a:tc>
                <a:tc>
                  <a:txBody>
                    <a:bodyPr/>
                    <a:lstStyle/>
                    <a:p>
                      <a:pPr algn="ctr"/>
                      <a:r>
                        <a:rPr lang="en-US" dirty="0"/>
                        <a:t>Categories</a:t>
                      </a:r>
                    </a:p>
                  </a:txBody>
                  <a:tcPr/>
                </a:tc>
                <a:extLst>
                  <a:ext uri="{0D108BD9-81ED-4DB2-BD59-A6C34878D82A}">
                    <a16:rowId xmlns:a16="http://schemas.microsoft.com/office/drawing/2014/main" val="4157090680"/>
                  </a:ext>
                </a:extLst>
              </a:tr>
              <a:tr h="370840">
                <a:tc>
                  <a:txBody>
                    <a:bodyPr/>
                    <a:lstStyle/>
                    <a:p>
                      <a:r>
                        <a:rPr lang="en-US" dirty="0"/>
                        <a:t>Children ages 6-21</a:t>
                      </a:r>
                    </a:p>
                  </a:txBody>
                  <a:tcPr/>
                </a:tc>
                <a:tc>
                  <a:txBody>
                    <a:bodyPr/>
                    <a:lstStyle/>
                    <a:p>
                      <a:pPr marL="285750" indent="-285750">
                        <a:buFont typeface="Arial" panose="020B0604020202020204" pitchFamily="34" charset="0"/>
                        <a:buChar char="•"/>
                      </a:pPr>
                      <a:r>
                        <a:rPr lang="en-US" dirty="0"/>
                        <a:t>Inside a regular class for less than 40 percent of the day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Inside separate schools and residential facilities (not including homebound or hospital settings, correctional facilities or private schools)</a:t>
                      </a:r>
                    </a:p>
                  </a:txBody>
                  <a:tcPr/>
                </a:tc>
                <a:extLst>
                  <a:ext uri="{0D108BD9-81ED-4DB2-BD59-A6C34878D82A}">
                    <a16:rowId xmlns:a16="http://schemas.microsoft.com/office/drawing/2014/main" val="3702925338"/>
                  </a:ext>
                </a:extLst>
              </a:tr>
            </a:tbl>
          </a:graphicData>
        </a:graphic>
      </p:graphicFrame>
    </p:spTree>
    <p:extLst>
      <p:ext uri="{BB962C8B-B14F-4D97-AF65-F5344CB8AC3E}">
        <p14:creationId xmlns:p14="http://schemas.microsoft.com/office/powerpoint/2010/main" val="356403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9B0F7-B3A0-3445-B061-C14A728D39FE}"/>
              </a:ext>
            </a:extLst>
          </p:cNvPr>
          <p:cNvSpPr>
            <a:spLocks noGrp="1"/>
          </p:cNvSpPr>
          <p:nvPr>
            <p:ph type="body" sz="quarter" idx="13"/>
          </p:nvPr>
        </p:nvSpPr>
        <p:spPr/>
        <p:txBody>
          <a:bodyPr/>
          <a:lstStyle/>
          <a:p>
            <a:r>
              <a:rPr lang="en-US" dirty="0"/>
              <a:t>Analysis Categories</a:t>
            </a:r>
          </a:p>
        </p:txBody>
      </p:sp>
      <p:sp>
        <p:nvSpPr>
          <p:cNvPr id="4" name="Slide Number Placeholder 3">
            <a:extLst>
              <a:ext uri="{FF2B5EF4-FFF2-40B4-BE49-F238E27FC236}">
                <a16:creationId xmlns:a16="http://schemas.microsoft.com/office/drawing/2014/main" id="{391F8D67-7C8D-CA46-890A-6923C3C42925}"/>
              </a:ext>
            </a:extLst>
          </p:cNvPr>
          <p:cNvSpPr>
            <a:spLocks noGrp="1"/>
          </p:cNvSpPr>
          <p:nvPr>
            <p:ph type="sldNum" idx="12"/>
          </p:nvPr>
        </p:nvSpPr>
        <p:spPr/>
        <p:txBody>
          <a:bodyPr/>
          <a:lstStyle/>
          <a:p>
            <a:fld id="{00000000-1234-1234-1234-123412341234}" type="slidenum">
              <a:rPr lang="en" smtClean="0"/>
              <a:pPr/>
              <a:t>13</a:t>
            </a:fld>
            <a:endParaRPr lang="en" dirty="0"/>
          </a:p>
        </p:txBody>
      </p:sp>
      <p:graphicFrame>
        <p:nvGraphicFramePr>
          <p:cNvPr id="5" name="Table 4">
            <a:extLst>
              <a:ext uri="{FF2B5EF4-FFF2-40B4-BE49-F238E27FC236}">
                <a16:creationId xmlns:a16="http://schemas.microsoft.com/office/drawing/2014/main" id="{D039F484-5C0E-D347-A637-4FCB3454486C}"/>
              </a:ext>
            </a:extLst>
          </p:cNvPr>
          <p:cNvGraphicFramePr>
            <a:graphicFrameLocks noGrp="1"/>
          </p:cNvGraphicFramePr>
          <p:nvPr>
            <p:extLst>
              <p:ext uri="{D42A27DB-BD31-4B8C-83A1-F6EECF244321}">
                <p14:modId xmlns:p14="http://schemas.microsoft.com/office/powerpoint/2010/main" val="2200980779"/>
              </p:ext>
            </p:extLst>
          </p:nvPr>
        </p:nvGraphicFramePr>
        <p:xfrm>
          <a:off x="1391477" y="1088390"/>
          <a:ext cx="6249726" cy="2966720"/>
        </p:xfrm>
        <a:graphic>
          <a:graphicData uri="http://schemas.openxmlformats.org/drawingml/2006/table">
            <a:tbl>
              <a:tblPr firstRow="1" bandRow="1">
                <a:tableStyleId>{93296810-A885-4BE3-A3E7-6D5BEEA58F35}</a:tableStyleId>
              </a:tblPr>
              <a:tblGrid>
                <a:gridCol w="3124863">
                  <a:extLst>
                    <a:ext uri="{9D8B030D-6E8A-4147-A177-3AD203B41FA5}">
                      <a16:colId xmlns:a16="http://schemas.microsoft.com/office/drawing/2014/main" val="3170095375"/>
                    </a:ext>
                  </a:extLst>
                </a:gridCol>
                <a:gridCol w="3124863">
                  <a:extLst>
                    <a:ext uri="{9D8B030D-6E8A-4147-A177-3AD203B41FA5}">
                      <a16:colId xmlns:a16="http://schemas.microsoft.com/office/drawing/2014/main" val="2104645508"/>
                    </a:ext>
                  </a:extLst>
                </a:gridCol>
              </a:tblGrid>
              <a:tr h="370840">
                <a:tc gridSpan="2">
                  <a:txBody>
                    <a:bodyPr/>
                    <a:lstStyle/>
                    <a:p>
                      <a:pPr algn="ctr"/>
                      <a:r>
                        <a:rPr lang="en-US" dirty="0">
                          <a:solidFill>
                            <a:schemeClr val="bg1"/>
                          </a:solidFill>
                        </a:rPr>
                        <a:t>DISCIPLINE</a:t>
                      </a:r>
                    </a:p>
                  </a:txBody>
                  <a:tcPr/>
                </a:tc>
                <a:tc hMerge="1">
                  <a:txBody>
                    <a:bodyPr/>
                    <a:lstStyle/>
                    <a:p>
                      <a:endParaRPr lang="en-US" dirty="0"/>
                    </a:p>
                  </a:txBody>
                  <a:tcPr/>
                </a:tc>
                <a:extLst>
                  <a:ext uri="{0D108BD9-81ED-4DB2-BD59-A6C34878D82A}">
                    <a16:rowId xmlns:a16="http://schemas.microsoft.com/office/drawing/2014/main" val="1900426447"/>
                  </a:ext>
                </a:extLst>
              </a:tr>
              <a:tr h="370840">
                <a:tc>
                  <a:txBody>
                    <a:bodyPr/>
                    <a:lstStyle/>
                    <a:p>
                      <a:pPr algn="ctr"/>
                      <a:r>
                        <a:rPr lang="en-US" dirty="0"/>
                        <a:t>Age Range</a:t>
                      </a:r>
                    </a:p>
                  </a:txBody>
                  <a:tcPr/>
                </a:tc>
                <a:tc>
                  <a:txBody>
                    <a:bodyPr/>
                    <a:lstStyle/>
                    <a:p>
                      <a:pPr algn="ctr"/>
                      <a:r>
                        <a:rPr lang="en-US" dirty="0"/>
                        <a:t>Categories</a:t>
                      </a:r>
                    </a:p>
                  </a:txBody>
                  <a:tcPr/>
                </a:tc>
                <a:extLst>
                  <a:ext uri="{0D108BD9-81ED-4DB2-BD59-A6C34878D82A}">
                    <a16:rowId xmlns:a16="http://schemas.microsoft.com/office/drawing/2014/main" val="3077771306"/>
                  </a:ext>
                </a:extLst>
              </a:tr>
              <a:tr h="370840">
                <a:tc>
                  <a:txBody>
                    <a:bodyPr/>
                    <a:lstStyle/>
                    <a:p>
                      <a:r>
                        <a:rPr lang="en-US" dirty="0"/>
                        <a:t>Children ages 6-21</a:t>
                      </a:r>
                    </a:p>
                  </a:txBody>
                  <a:tcPr/>
                </a:tc>
                <a:tc>
                  <a:txBody>
                    <a:bodyPr/>
                    <a:lstStyle/>
                    <a:p>
                      <a:pPr marL="285750" indent="-285750">
                        <a:buFont typeface="Arial" panose="020B0604020202020204" pitchFamily="34" charset="0"/>
                        <a:buChar char="•"/>
                      </a:pPr>
                      <a:r>
                        <a:rPr lang="en-US" dirty="0"/>
                        <a:t>Out-of-school suspensions and expulsions of 10 days or fewer </a:t>
                      </a:r>
                    </a:p>
                    <a:p>
                      <a:pPr marL="285750" indent="-285750">
                        <a:buFont typeface="Arial" panose="020B0604020202020204" pitchFamily="34" charset="0"/>
                        <a:buChar char="•"/>
                      </a:pPr>
                      <a:r>
                        <a:rPr lang="en-US" dirty="0"/>
                        <a:t>Out-of-school suspensions and expulsions of more than 10 days</a:t>
                      </a:r>
                    </a:p>
                    <a:p>
                      <a:pPr marL="285750" indent="-285750">
                        <a:buFont typeface="Arial" panose="020B0604020202020204" pitchFamily="34" charset="0"/>
                        <a:buChar char="•"/>
                      </a:pPr>
                      <a:r>
                        <a:rPr lang="en-US" dirty="0"/>
                        <a:t>In-school suspensions of 10 days or fewer</a:t>
                      </a:r>
                    </a:p>
                    <a:p>
                      <a:pPr marL="285750" indent="-285750">
                        <a:buFont typeface="Arial" panose="020B0604020202020204" pitchFamily="34" charset="0"/>
                        <a:buChar char="•"/>
                      </a:pPr>
                      <a:r>
                        <a:rPr lang="en-US" dirty="0"/>
                        <a:t>In-school suspensions of more than 10 days</a:t>
                      </a:r>
                    </a:p>
                    <a:p>
                      <a:pPr marL="285750" indent="-285750">
                        <a:buFont typeface="Arial" panose="020B0604020202020204" pitchFamily="34" charset="0"/>
                        <a:buChar char="•"/>
                      </a:pPr>
                      <a:r>
                        <a:rPr lang="en-US" dirty="0"/>
                        <a:t>Disciplinary removals in total</a:t>
                      </a:r>
                    </a:p>
                    <a:p>
                      <a:endParaRPr lang="en-US" dirty="0"/>
                    </a:p>
                  </a:txBody>
                  <a:tcPr/>
                </a:tc>
                <a:extLst>
                  <a:ext uri="{0D108BD9-81ED-4DB2-BD59-A6C34878D82A}">
                    <a16:rowId xmlns:a16="http://schemas.microsoft.com/office/drawing/2014/main" val="2816512046"/>
                  </a:ext>
                </a:extLst>
              </a:tr>
            </a:tbl>
          </a:graphicData>
        </a:graphic>
      </p:graphicFrame>
    </p:spTree>
    <p:extLst>
      <p:ext uri="{BB962C8B-B14F-4D97-AF65-F5344CB8AC3E}">
        <p14:creationId xmlns:p14="http://schemas.microsoft.com/office/powerpoint/2010/main" val="164932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1DE9F3-AAA3-AE4C-95E6-D17E68E5B9B9}"/>
              </a:ext>
            </a:extLst>
          </p:cNvPr>
          <p:cNvSpPr>
            <a:spLocks noGrp="1"/>
          </p:cNvSpPr>
          <p:nvPr>
            <p:ph type="body" sz="quarter" idx="13"/>
          </p:nvPr>
        </p:nvSpPr>
        <p:spPr/>
        <p:txBody>
          <a:bodyPr/>
          <a:lstStyle/>
          <a:p>
            <a:r>
              <a:rPr lang="en-US" dirty="0"/>
              <a:t>What’s Different?</a:t>
            </a:r>
          </a:p>
        </p:txBody>
      </p:sp>
      <p:sp>
        <p:nvSpPr>
          <p:cNvPr id="3" name="Text Placeholder 2">
            <a:extLst>
              <a:ext uri="{FF2B5EF4-FFF2-40B4-BE49-F238E27FC236}">
                <a16:creationId xmlns:a16="http://schemas.microsoft.com/office/drawing/2014/main" id="{ABC668FC-C9FD-1940-B31D-8C5AFCA7CEE4}"/>
              </a:ext>
            </a:extLst>
          </p:cNvPr>
          <p:cNvSpPr>
            <a:spLocks noGrp="1"/>
          </p:cNvSpPr>
          <p:nvPr>
            <p:ph type="body" sz="quarter" idx="14"/>
          </p:nvPr>
        </p:nvSpPr>
        <p:spPr>
          <a:xfrm>
            <a:off x="135172" y="755375"/>
            <a:ext cx="8575379" cy="3615014"/>
          </a:xfrm>
        </p:spPr>
        <p:txBody>
          <a:bodyPr/>
          <a:lstStyle/>
          <a:p>
            <a:r>
              <a:rPr lang="en-US" dirty="0"/>
              <a:t>No longer examine students in ”resource” placements (SB)</a:t>
            </a:r>
          </a:p>
          <a:p>
            <a:r>
              <a:rPr lang="en-US" dirty="0"/>
              <a:t>Discipline expanded to in-school suspensions</a:t>
            </a:r>
          </a:p>
          <a:p>
            <a:r>
              <a:rPr lang="en-US" dirty="0"/>
              <a:t>Discipline expanded to include students with less than10 days of in-school or out-of-school suspension</a:t>
            </a:r>
          </a:p>
          <a:p>
            <a:r>
              <a:rPr lang="en-US" dirty="0"/>
              <a:t>Discipline expanded to look at discipline in the aggregate</a:t>
            </a:r>
          </a:p>
        </p:txBody>
      </p:sp>
      <p:sp>
        <p:nvSpPr>
          <p:cNvPr id="4" name="Slide Number Placeholder 3">
            <a:extLst>
              <a:ext uri="{FF2B5EF4-FFF2-40B4-BE49-F238E27FC236}">
                <a16:creationId xmlns:a16="http://schemas.microsoft.com/office/drawing/2014/main" id="{77192F9B-6CFD-2248-9225-C90EFB0B8A38}"/>
              </a:ext>
            </a:extLst>
          </p:cNvPr>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391354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900B0-1B90-5843-A7BF-D9524DE44216}"/>
              </a:ext>
            </a:extLst>
          </p:cNvPr>
          <p:cNvSpPr>
            <a:spLocks noGrp="1"/>
          </p:cNvSpPr>
          <p:nvPr>
            <p:ph type="body" sz="quarter" idx="13"/>
          </p:nvPr>
        </p:nvSpPr>
        <p:spPr/>
        <p:txBody>
          <a:bodyPr/>
          <a:lstStyle/>
          <a:p>
            <a:r>
              <a:rPr lang="en-US" dirty="0"/>
              <a:t>States Must…</a:t>
            </a:r>
          </a:p>
        </p:txBody>
      </p:sp>
      <p:sp>
        <p:nvSpPr>
          <p:cNvPr id="4" name="Slide Number Placeholder 3">
            <a:extLst>
              <a:ext uri="{FF2B5EF4-FFF2-40B4-BE49-F238E27FC236}">
                <a16:creationId xmlns:a16="http://schemas.microsoft.com/office/drawing/2014/main" id="{09C09C9A-71DC-EA47-93FE-06CD2005A03D}"/>
              </a:ext>
            </a:extLst>
          </p:cNvPr>
          <p:cNvSpPr>
            <a:spLocks noGrp="1"/>
          </p:cNvSpPr>
          <p:nvPr>
            <p:ph type="sldNum" idx="12"/>
          </p:nvPr>
        </p:nvSpPr>
        <p:spPr/>
        <p:txBody>
          <a:bodyPr/>
          <a:lstStyle/>
          <a:p>
            <a:fld id="{00000000-1234-1234-1234-123412341234}" type="slidenum">
              <a:rPr lang="en" smtClean="0"/>
              <a:pPr/>
              <a:t>15</a:t>
            </a:fld>
            <a:endParaRPr lang="en" dirty="0"/>
          </a:p>
        </p:txBody>
      </p:sp>
      <p:graphicFrame>
        <p:nvGraphicFramePr>
          <p:cNvPr id="6" name="Table 5">
            <a:extLst>
              <a:ext uri="{FF2B5EF4-FFF2-40B4-BE49-F238E27FC236}">
                <a16:creationId xmlns:a16="http://schemas.microsoft.com/office/drawing/2014/main" id="{E4265370-F7C9-8744-825D-926B4454CD44}"/>
              </a:ext>
            </a:extLst>
          </p:cNvPr>
          <p:cNvGraphicFramePr>
            <a:graphicFrameLocks noGrp="1"/>
          </p:cNvGraphicFramePr>
          <p:nvPr>
            <p:extLst>
              <p:ext uri="{D42A27DB-BD31-4B8C-83A1-F6EECF244321}">
                <p14:modId xmlns:p14="http://schemas.microsoft.com/office/powerpoint/2010/main" val="1684116474"/>
              </p:ext>
            </p:extLst>
          </p:nvPr>
        </p:nvGraphicFramePr>
        <p:xfrm>
          <a:off x="922351" y="1112244"/>
          <a:ext cx="6101301" cy="1955800"/>
        </p:xfrm>
        <a:graphic>
          <a:graphicData uri="http://schemas.openxmlformats.org/drawingml/2006/table">
            <a:tbl>
              <a:tblPr firstRow="1" bandRow="1">
                <a:tableStyleId>{93296810-A885-4BE3-A3E7-6D5BEEA58F35}</a:tableStyleId>
              </a:tblPr>
              <a:tblGrid>
                <a:gridCol w="2037301">
                  <a:extLst>
                    <a:ext uri="{9D8B030D-6E8A-4147-A177-3AD203B41FA5}">
                      <a16:colId xmlns:a16="http://schemas.microsoft.com/office/drawing/2014/main" val="3772845121"/>
                    </a:ext>
                  </a:extLst>
                </a:gridCol>
                <a:gridCol w="2032000">
                  <a:extLst>
                    <a:ext uri="{9D8B030D-6E8A-4147-A177-3AD203B41FA5}">
                      <a16:colId xmlns:a16="http://schemas.microsoft.com/office/drawing/2014/main" val="584139784"/>
                    </a:ext>
                  </a:extLst>
                </a:gridCol>
                <a:gridCol w="2032000">
                  <a:extLst>
                    <a:ext uri="{9D8B030D-6E8A-4147-A177-3AD203B41FA5}">
                      <a16:colId xmlns:a16="http://schemas.microsoft.com/office/drawing/2014/main" val="603015925"/>
                    </a:ext>
                  </a:extLst>
                </a:gridCol>
              </a:tblGrid>
              <a:tr h="370840">
                <a:tc>
                  <a:txBody>
                    <a:bodyPr/>
                    <a:lstStyle/>
                    <a:p>
                      <a:r>
                        <a:rPr lang="en-US" dirty="0"/>
                        <a:t>SELECT</a:t>
                      </a:r>
                    </a:p>
                  </a:txBody>
                  <a:tcPr/>
                </a:tc>
                <a:tc>
                  <a:txBody>
                    <a:bodyPr/>
                    <a:lstStyle/>
                    <a:p>
                      <a:r>
                        <a:rPr lang="en-US" dirty="0"/>
                        <a:t>SELECT</a:t>
                      </a:r>
                    </a:p>
                  </a:txBody>
                  <a:tcPr/>
                </a:tc>
                <a:tc>
                  <a:txBody>
                    <a:bodyPr/>
                    <a:lstStyle/>
                    <a:p>
                      <a:r>
                        <a:rPr lang="en-US" dirty="0"/>
                        <a:t>SELECT</a:t>
                      </a:r>
                    </a:p>
                  </a:txBody>
                  <a:tcPr/>
                </a:tc>
                <a:extLst>
                  <a:ext uri="{0D108BD9-81ED-4DB2-BD59-A6C34878D82A}">
                    <a16:rowId xmlns:a16="http://schemas.microsoft.com/office/drawing/2014/main" val="311380653"/>
                  </a:ext>
                </a:extLst>
              </a:tr>
              <a:tr h="370840">
                <a:tc>
                  <a:txBody>
                    <a:bodyPr/>
                    <a:lstStyle/>
                    <a:p>
                      <a:r>
                        <a:rPr lang="en-US" dirty="0"/>
                        <a:t>Select a reasonable threshold for each of the 14 measures </a:t>
                      </a:r>
                    </a:p>
                  </a:txBody>
                  <a:tcPr/>
                </a:tc>
                <a:tc>
                  <a:txBody>
                    <a:bodyPr/>
                    <a:lstStyle/>
                    <a:p>
                      <a:r>
                        <a:rPr lang="en-US" dirty="0"/>
                        <a:t>Select a reasonable minimum cell size for each of the 14 measures</a:t>
                      </a:r>
                    </a:p>
                    <a:p>
                      <a:pPr marL="285750" indent="-285750">
                        <a:buFont typeface="Arial" panose="020B0604020202020204" pitchFamily="34" charset="0"/>
                        <a:buChar char="•"/>
                      </a:pPr>
                      <a:r>
                        <a:rPr lang="en-US" dirty="0"/>
                        <a:t>Presumably reasonable at 10 or less. </a:t>
                      </a:r>
                    </a:p>
                  </a:txBody>
                  <a:tcPr/>
                </a:tc>
                <a:tc>
                  <a:txBody>
                    <a:bodyPr/>
                    <a:lstStyle/>
                    <a:p>
                      <a:r>
                        <a:rPr lang="en-US" dirty="0"/>
                        <a:t>Select a reasonable minimum n-size for each of the 14 measures</a:t>
                      </a:r>
                    </a:p>
                    <a:p>
                      <a:pPr marL="285750" indent="-285750">
                        <a:buFont typeface="Arial" panose="020B0604020202020204" pitchFamily="34" charset="0"/>
                        <a:buChar char="•"/>
                      </a:pPr>
                      <a:r>
                        <a:rPr lang="en-US" dirty="0"/>
                        <a:t>Presumably reasonable at 30.</a:t>
                      </a:r>
                    </a:p>
                  </a:txBody>
                  <a:tcPr/>
                </a:tc>
                <a:extLst>
                  <a:ext uri="{0D108BD9-81ED-4DB2-BD59-A6C34878D82A}">
                    <a16:rowId xmlns:a16="http://schemas.microsoft.com/office/drawing/2014/main" val="509840839"/>
                  </a:ext>
                </a:extLst>
              </a:tr>
            </a:tbl>
          </a:graphicData>
        </a:graphic>
      </p:graphicFrame>
    </p:spTree>
    <p:extLst>
      <p:ext uri="{BB962C8B-B14F-4D97-AF65-F5344CB8AC3E}">
        <p14:creationId xmlns:p14="http://schemas.microsoft.com/office/powerpoint/2010/main" val="396018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4C5E4-AA8D-5E40-8DF4-4E110B5A2C52}"/>
              </a:ext>
            </a:extLst>
          </p:cNvPr>
          <p:cNvSpPr>
            <a:spLocks noGrp="1"/>
          </p:cNvSpPr>
          <p:nvPr>
            <p:ph type="body" sz="quarter" idx="13"/>
          </p:nvPr>
        </p:nvSpPr>
        <p:spPr/>
        <p:txBody>
          <a:bodyPr/>
          <a:lstStyle/>
          <a:p>
            <a:r>
              <a:rPr lang="en-US" dirty="0"/>
              <a:t>Additional Flexibilities</a:t>
            </a:r>
          </a:p>
        </p:txBody>
      </p:sp>
      <p:sp>
        <p:nvSpPr>
          <p:cNvPr id="3" name="Text Placeholder 2">
            <a:extLst>
              <a:ext uri="{FF2B5EF4-FFF2-40B4-BE49-F238E27FC236}">
                <a16:creationId xmlns:a16="http://schemas.microsoft.com/office/drawing/2014/main" id="{4C143100-F6B6-2141-AE06-D216CC9BDA5E}"/>
              </a:ext>
            </a:extLst>
          </p:cNvPr>
          <p:cNvSpPr>
            <a:spLocks noGrp="1"/>
          </p:cNvSpPr>
          <p:nvPr>
            <p:ph type="body" sz="quarter" idx="14"/>
          </p:nvPr>
        </p:nvSpPr>
        <p:spPr>
          <a:xfrm>
            <a:off x="151076" y="818985"/>
            <a:ext cx="8559476" cy="3551404"/>
          </a:xfrm>
        </p:spPr>
        <p:txBody>
          <a:bodyPr/>
          <a:lstStyle/>
          <a:p>
            <a:r>
              <a:rPr lang="en-US" b="1" dirty="0"/>
              <a:t>Consecutive Years</a:t>
            </a:r>
            <a:r>
              <a:rPr lang="en-US" dirty="0"/>
              <a:t>: States can choose to identify an LEA as having Significant Disproportionality only after an LEA exceeds the risk ratio threshold for up to three prior consecutive years, including the current reporting year.</a:t>
            </a:r>
          </a:p>
          <a:p>
            <a:r>
              <a:rPr lang="en-US" b="1" dirty="0"/>
              <a:t>Reasonable Progress</a:t>
            </a:r>
            <a:r>
              <a:rPr lang="en-US" dirty="0"/>
              <a:t>: A state need not identify an LEA with Significant Disproportionality if the LEA is making “reasonable progress” in lowering the risk ratios, where reasonable progress is determined by the state.</a:t>
            </a:r>
          </a:p>
        </p:txBody>
      </p:sp>
      <p:sp>
        <p:nvSpPr>
          <p:cNvPr id="4" name="Slide Number Placeholder 3">
            <a:extLst>
              <a:ext uri="{FF2B5EF4-FFF2-40B4-BE49-F238E27FC236}">
                <a16:creationId xmlns:a16="http://schemas.microsoft.com/office/drawing/2014/main" id="{856424BF-AC67-7243-8571-EECAB6C04C1F}"/>
              </a:ext>
            </a:extLst>
          </p:cNvPr>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277983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F40BF-15AA-1445-9684-FFED77ADC308}"/>
              </a:ext>
            </a:extLst>
          </p:cNvPr>
          <p:cNvSpPr>
            <a:spLocks noGrp="1"/>
          </p:cNvSpPr>
          <p:nvPr>
            <p:ph type="body" sz="quarter" idx="13"/>
          </p:nvPr>
        </p:nvSpPr>
        <p:spPr/>
        <p:txBody>
          <a:bodyPr/>
          <a:lstStyle/>
          <a:p>
            <a:r>
              <a:rPr lang="en-US" dirty="0"/>
              <a:t>Methodology – Risk Ratio</a:t>
            </a:r>
          </a:p>
        </p:txBody>
      </p:sp>
      <p:sp>
        <p:nvSpPr>
          <p:cNvPr id="3" name="Text Placeholder 2">
            <a:extLst>
              <a:ext uri="{FF2B5EF4-FFF2-40B4-BE49-F238E27FC236}">
                <a16:creationId xmlns:a16="http://schemas.microsoft.com/office/drawing/2014/main" id="{4841E38F-D5B9-0645-8F1D-2B9047463AC3}"/>
              </a:ext>
            </a:extLst>
          </p:cNvPr>
          <p:cNvSpPr>
            <a:spLocks noGrp="1"/>
          </p:cNvSpPr>
          <p:nvPr>
            <p:ph type="body" sz="quarter" idx="14"/>
          </p:nvPr>
        </p:nvSpPr>
        <p:spPr>
          <a:xfrm>
            <a:off x="159026" y="779229"/>
            <a:ext cx="8551525" cy="3591160"/>
          </a:xfrm>
        </p:spPr>
        <p:txBody>
          <a:bodyPr/>
          <a:lstStyle/>
          <a:p>
            <a:pPr marL="0" indent="0">
              <a:buNone/>
            </a:pPr>
            <a:r>
              <a:rPr lang="en-US" sz="1800" dirty="0"/>
              <a:t>Must calculate a risk ration for each LEA for each of the racial/ethnic groups for each analysis category (98 calculations)</a:t>
            </a:r>
          </a:p>
        </p:txBody>
      </p:sp>
      <p:sp>
        <p:nvSpPr>
          <p:cNvPr id="4" name="Slide Number Placeholder 3">
            <a:extLst>
              <a:ext uri="{FF2B5EF4-FFF2-40B4-BE49-F238E27FC236}">
                <a16:creationId xmlns:a16="http://schemas.microsoft.com/office/drawing/2014/main" id="{D78AEEB2-CF8F-D242-95FB-3C1811B6F3DE}"/>
              </a:ext>
            </a:extLst>
          </p:cNvPr>
          <p:cNvSpPr>
            <a:spLocks noGrp="1"/>
          </p:cNvSpPr>
          <p:nvPr>
            <p:ph type="sldNum" idx="12"/>
          </p:nvPr>
        </p:nvSpPr>
        <p:spPr/>
        <p:txBody>
          <a:bodyPr/>
          <a:lstStyle/>
          <a:p>
            <a:fld id="{00000000-1234-1234-1234-123412341234}" type="slidenum">
              <a:rPr lang="en" smtClean="0"/>
              <a:pPr/>
              <a:t>17</a:t>
            </a:fld>
            <a:endParaRPr lang="en" dirty="0"/>
          </a:p>
        </p:txBody>
      </p:sp>
      <p:graphicFrame>
        <p:nvGraphicFramePr>
          <p:cNvPr id="5" name="Table 4">
            <a:extLst>
              <a:ext uri="{FF2B5EF4-FFF2-40B4-BE49-F238E27FC236}">
                <a16:creationId xmlns:a16="http://schemas.microsoft.com/office/drawing/2014/main" id="{56BF5919-9943-8443-AB8C-85D78BE06AD2}"/>
              </a:ext>
            </a:extLst>
          </p:cNvPr>
          <p:cNvGraphicFramePr>
            <a:graphicFrameLocks noGrp="1"/>
          </p:cNvGraphicFramePr>
          <p:nvPr>
            <p:extLst>
              <p:ext uri="{D42A27DB-BD31-4B8C-83A1-F6EECF244321}">
                <p14:modId xmlns:p14="http://schemas.microsoft.com/office/powerpoint/2010/main" val="4022133076"/>
              </p:ext>
            </p:extLst>
          </p:nvPr>
        </p:nvGraphicFramePr>
        <p:xfrm>
          <a:off x="1245704" y="1581371"/>
          <a:ext cx="6665844" cy="1249680"/>
        </p:xfrm>
        <a:graphic>
          <a:graphicData uri="http://schemas.openxmlformats.org/drawingml/2006/table">
            <a:tbl>
              <a:tblPr firstRow="1" bandRow="1">
                <a:tableStyleId>{93296810-A885-4BE3-A3E7-6D5BEEA58F35}</a:tableStyleId>
              </a:tblPr>
              <a:tblGrid>
                <a:gridCol w="2507312">
                  <a:extLst>
                    <a:ext uri="{9D8B030D-6E8A-4147-A177-3AD203B41FA5}">
                      <a16:colId xmlns:a16="http://schemas.microsoft.com/office/drawing/2014/main" val="3284990799"/>
                    </a:ext>
                  </a:extLst>
                </a:gridCol>
                <a:gridCol w="2186608">
                  <a:extLst>
                    <a:ext uri="{9D8B030D-6E8A-4147-A177-3AD203B41FA5}">
                      <a16:colId xmlns:a16="http://schemas.microsoft.com/office/drawing/2014/main" val="1024716553"/>
                    </a:ext>
                  </a:extLst>
                </a:gridCol>
                <a:gridCol w="1971924">
                  <a:extLst>
                    <a:ext uri="{9D8B030D-6E8A-4147-A177-3AD203B41FA5}">
                      <a16:colId xmlns:a16="http://schemas.microsoft.com/office/drawing/2014/main" val="1991068201"/>
                    </a:ext>
                  </a:extLst>
                </a:gridCol>
              </a:tblGrid>
              <a:tr h="370840">
                <a:tc gridSpan="3">
                  <a:txBody>
                    <a:bodyPr/>
                    <a:lstStyle/>
                    <a:p>
                      <a:r>
                        <a:rPr lang="en-US" dirty="0">
                          <a:solidFill>
                            <a:schemeClr val="bg1"/>
                          </a:solidFill>
                        </a:rPr>
                        <a:t>Risk Ratio: </a:t>
                      </a:r>
                    </a:p>
                    <a:p>
                      <a:r>
                        <a:rPr lang="en-US" dirty="0">
                          <a:solidFill>
                            <a:schemeClr val="bg1"/>
                          </a:solidFill>
                        </a:rPr>
                        <a:t>What is a specific racial/ethnic groups risk of:</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88195010"/>
                  </a:ext>
                </a:extLst>
              </a:tr>
              <a:tr h="370840">
                <a:tc>
                  <a:txBody>
                    <a:bodyPr/>
                    <a:lstStyle/>
                    <a:p>
                      <a:r>
                        <a:rPr lang="en-US" dirty="0"/>
                        <a:t>Receiving special education and related services for a particular disability</a:t>
                      </a:r>
                    </a:p>
                  </a:txBody>
                  <a:tcPr/>
                </a:tc>
                <a:tc>
                  <a:txBody>
                    <a:bodyPr/>
                    <a:lstStyle/>
                    <a:p>
                      <a:r>
                        <a:rPr lang="en-US" dirty="0"/>
                        <a:t>Being placed in a particular educational environment</a:t>
                      </a:r>
                    </a:p>
                  </a:txBody>
                  <a:tcPr/>
                </a:tc>
                <a:tc>
                  <a:txBody>
                    <a:bodyPr/>
                    <a:lstStyle/>
                    <a:p>
                      <a:r>
                        <a:rPr lang="en-US" dirty="0"/>
                        <a:t>Experiencing a particular disciplinary removal</a:t>
                      </a:r>
                    </a:p>
                  </a:txBody>
                  <a:tcPr/>
                </a:tc>
                <a:extLst>
                  <a:ext uri="{0D108BD9-81ED-4DB2-BD59-A6C34878D82A}">
                    <a16:rowId xmlns:a16="http://schemas.microsoft.com/office/drawing/2014/main" val="951475922"/>
                  </a:ext>
                </a:extLst>
              </a:tr>
            </a:tbl>
          </a:graphicData>
        </a:graphic>
      </p:graphicFrame>
      <p:sp>
        <p:nvSpPr>
          <p:cNvPr id="6" name="Down Arrow 5">
            <a:extLst>
              <a:ext uri="{FF2B5EF4-FFF2-40B4-BE49-F238E27FC236}">
                <a16:creationId xmlns:a16="http://schemas.microsoft.com/office/drawing/2014/main" id="{73BDA499-C840-6E4E-9549-D28B60988F91}"/>
              </a:ext>
            </a:extLst>
          </p:cNvPr>
          <p:cNvSpPr/>
          <p:nvPr/>
        </p:nvSpPr>
        <p:spPr>
          <a:xfrm>
            <a:off x="4434788" y="2831051"/>
            <a:ext cx="659958" cy="675861"/>
          </a:xfrm>
          <a:prstGeom prst="downArrow">
            <a:avLst/>
          </a:prstGeom>
          <a:solidFill>
            <a:schemeClr val="accent6">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0BA146AF-D919-B04F-A28F-A53263C32CB2}"/>
              </a:ext>
            </a:extLst>
          </p:cNvPr>
          <p:cNvGraphicFramePr>
            <a:graphicFrameLocks noGrp="1"/>
          </p:cNvGraphicFramePr>
          <p:nvPr>
            <p:extLst>
              <p:ext uri="{D42A27DB-BD31-4B8C-83A1-F6EECF244321}">
                <p14:modId xmlns:p14="http://schemas.microsoft.com/office/powerpoint/2010/main" val="3386024532"/>
              </p:ext>
            </p:extLst>
          </p:nvPr>
        </p:nvGraphicFramePr>
        <p:xfrm>
          <a:off x="1245703" y="3533632"/>
          <a:ext cx="6665843" cy="377853"/>
        </p:xfrm>
        <a:graphic>
          <a:graphicData uri="http://schemas.openxmlformats.org/drawingml/2006/table">
            <a:tbl>
              <a:tblPr firstRow="1" bandRow="1">
                <a:tableStyleId>{93296810-A885-4BE3-A3E7-6D5BEEA58F35}</a:tableStyleId>
              </a:tblPr>
              <a:tblGrid>
                <a:gridCol w="6665843">
                  <a:extLst>
                    <a:ext uri="{9D8B030D-6E8A-4147-A177-3AD203B41FA5}">
                      <a16:colId xmlns:a16="http://schemas.microsoft.com/office/drawing/2014/main" val="2574954096"/>
                    </a:ext>
                  </a:extLst>
                </a:gridCol>
              </a:tblGrid>
              <a:tr h="377853">
                <a:tc>
                  <a:txBody>
                    <a:bodyPr/>
                    <a:lstStyle/>
                    <a:p>
                      <a:pPr algn="ctr"/>
                      <a:r>
                        <a:rPr lang="en-US" dirty="0"/>
                        <a:t>As compared to the risk for all other children</a:t>
                      </a:r>
                    </a:p>
                  </a:txBody>
                  <a:tcPr/>
                </a:tc>
                <a:extLst>
                  <a:ext uri="{0D108BD9-81ED-4DB2-BD59-A6C34878D82A}">
                    <a16:rowId xmlns:a16="http://schemas.microsoft.com/office/drawing/2014/main" val="2790858563"/>
                  </a:ext>
                </a:extLst>
              </a:tr>
            </a:tbl>
          </a:graphicData>
        </a:graphic>
      </p:graphicFrame>
    </p:spTree>
    <p:extLst>
      <p:ext uri="{BB962C8B-B14F-4D97-AF65-F5344CB8AC3E}">
        <p14:creationId xmlns:p14="http://schemas.microsoft.com/office/powerpoint/2010/main" val="191124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Methodology – Risk Ratio - Identification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591160"/>
              </a:xfrm>
            </p:spPr>
            <p:txBody>
              <a:bodyPr/>
              <a:lstStyle/>
              <a:p>
                <a:pPr marL="0" indent="0" algn="ctr">
                  <a:buNone/>
                </a:pPr>
                <a:r>
                  <a:rPr lang="en-US" sz="2000" dirty="0"/>
                  <a:t>Number of children from racial/ethnic group in a disability category</a:t>
                </a:r>
              </a:p>
              <a:p>
                <a:pPr marL="0" indent="0" algn="ctr">
                  <a:buNone/>
                </a:pPr>
                <a:r>
                  <a:rPr lang="en-US" sz="2000" dirty="0"/>
                  <a:t>Number of enrolled children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disability category</a:t>
                </a:r>
              </a:p>
              <a:p>
                <a:pPr marL="0" indent="0" algn="ctr">
                  <a:buNone/>
                </a:pPr>
                <a:r>
                  <a:rPr lang="en-US" sz="2000" dirty="0"/>
                  <a:t>Number of all other enrolled children</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591160"/>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18</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Methodology – Risk Ratio - Placement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591160"/>
              </a:xfrm>
            </p:spPr>
            <p:txBody>
              <a:bodyPr/>
              <a:lstStyle/>
              <a:p>
                <a:pPr marL="0" indent="0" algn="ctr">
                  <a:buNone/>
                </a:pPr>
                <a:r>
                  <a:rPr lang="en-US" sz="2000" dirty="0"/>
                  <a:t>Number of children from racial/ethnic group in a placement category</a:t>
                </a:r>
              </a:p>
              <a:p>
                <a:pPr marL="0" indent="0" algn="ctr">
                  <a:buNone/>
                </a:pPr>
                <a:r>
                  <a:rPr lang="en-US" sz="2000" dirty="0"/>
                  <a:t>Number of children with disabilities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placement category</a:t>
                </a:r>
              </a:p>
              <a:p>
                <a:pPr marL="0" indent="0" algn="ctr">
                  <a:buNone/>
                </a:pPr>
                <a:r>
                  <a:rPr lang="en-US" sz="2000" dirty="0"/>
                  <a:t>Number of all other children with disabilities</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591160"/>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19</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Methodology – Risk Ratio - Discipline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591160"/>
              </a:xfrm>
            </p:spPr>
            <p:txBody>
              <a:bodyPr/>
              <a:lstStyle/>
              <a:p>
                <a:pPr marL="0" indent="0" algn="ctr">
                  <a:buNone/>
                </a:pPr>
                <a:r>
                  <a:rPr lang="en-US" sz="2000" dirty="0"/>
                  <a:t>Number of children from racial/ethnic group in a discipline category</a:t>
                </a:r>
              </a:p>
              <a:p>
                <a:pPr marL="0" indent="0" algn="ctr">
                  <a:buNone/>
                </a:pPr>
                <a:r>
                  <a:rPr lang="en-US" sz="2000" dirty="0"/>
                  <a:t>Number of children with disabilities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discipline category</a:t>
                </a:r>
              </a:p>
              <a:p>
                <a:pPr marL="0" indent="0" algn="ctr">
                  <a:buNone/>
                </a:pPr>
                <a:r>
                  <a:rPr lang="en-US" sz="2000" dirty="0"/>
                  <a:t>Number of all other children with disabilities</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591160"/>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20</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36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Minimum Cell Size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957528"/>
              </a:xfrm>
            </p:spPr>
            <p:txBody>
              <a:bodyPr/>
              <a:lstStyle/>
              <a:p>
                <a:pPr marL="0" indent="0" algn="ctr">
                  <a:buNone/>
                </a:pPr>
                <a:r>
                  <a:rPr lang="en-US" sz="2000" dirty="0"/>
                  <a:t>Number of children from racial/ethnic group in a disability category</a:t>
                </a:r>
              </a:p>
              <a:p>
                <a:pPr marL="0" indent="0" algn="ctr">
                  <a:buNone/>
                </a:pPr>
                <a:r>
                  <a:rPr lang="en-US" sz="2000" dirty="0"/>
                  <a:t>Number of enrolled children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disability category</a:t>
                </a:r>
              </a:p>
              <a:p>
                <a:pPr marL="0" indent="0" algn="ctr">
                  <a:buNone/>
                </a:pPr>
                <a:r>
                  <a:rPr lang="en-US" sz="2000" dirty="0"/>
                  <a:t>Number of all other enrolled children</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957528"/>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21</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6877B84-B977-5240-8CF7-4C9BE8027202}"/>
              </a:ext>
            </a:extLst>
          </p:cNvPr>
          <p:cNvSpPr/>
          <p:nvPr/>
        </p:nvSpPr>
        <p:spPr>
          <a:xfrm>
            <a:off x="697172" y="790202"/>
            <a:ext cx="7484305" cy="518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73ABC6-12AA-A64C-9C88-8C1CE1AC8F40}"/>
              </a:ext>
            </a:extLst>
          </p:cNvPr>
          <p:cNvSpPr/>
          <p:nvPr/>
        </p:nvSpPr>
        <p:spPr>
          <a:xfrm>
            <a:off x="808518" y="2485578"/>
            <a:ext cx="7484305" cy="518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1D0586C3-279B-DC44-AE73-0B0D7D5973AE}"/>
              </a:ext>
            </a:extLst>
          </p:cNvPr>
          <p:cNvGraphicFramePr>
            <a:graphicFrameLocks noGrp="1"/>
          </p:cNvGraphicFramePr>
          <p:nvPr>
            <p:extLst>
              <p:ext uri="{D42A27DB-BD31-4B8C-83A1-F6EECF244321}">
                <p14:modId xmlns:p14="http://schemas.microsoft.com/office/powerpoint/2010/main" val="2189446208"/>
              </p:ext>
            </p:extLst>
          </p:nvPr>
        </p:nvGraphicFramePr>
        <p:xfrm>
          <a:off x="1095632" y="3694934"/>
          <a:ext cx="7385451" cy="860586"/>
        </p:xfrm>
        <a:graphic>
          <a:graphicData uri="http://schemas.openxmlformats.org/drawingml/2006/table">
            <a:tbl>
              <a:tblPr firstRow="1" bandRow="1">
                <a:tableStyleId>{93296810-A885-4BE3-A3E7-6D5BEEA58F35}</a:tableStyleId>
              </a:tblPr>
              <a:tblGrid>
                <a:gridCol w="7385451">
                  <a:extLst>
                    <a:ext uri="{9D8B030D-6E8A-4147-A177-3AD203B41FA5}">
                      <a16:colId xmlns:a16="http://schemas.microsoft.com/office/drawing/2014/main" val="851447964"/>
                    </a:ext>
                  </a:extLst>
                </a:gridCol>
              </a:tblGrid>
              <a:tr h="860586">
                <a:tc>
                  <a:txBody>
                    <a:bodyPr/>
                    <a:lstStyle/>
                    <a:p>
                      <a:pPr algn="ctr"/>
                      <a:r>
                        <a:rPr lang="en-US" sz="1800" dirty="0"/>
                        <a:t>States may set a reasonable minimum cell size (risk numerator) </a:t>
                      </a:r>
                    </a:p>
                    <a:p>
                      <a:pPr algn="ctr"/>
                      <a:r>
                        <a:rPr lang="en-US" sz="1800" dirty="0"/>
                        <a:t>Presumptively reasonable if 10 or less</a:t>
                      </a:r>
                    </a:p>
                  </a:txBody>
                  <a:tcPr/>
                </a:tc>
                <a:extLst>
                  <a:ext uri="{0D108BD9-81ED-4DB2-BD59-A6C34878D82A}">
                    <a16:rowId xmlns:a16="http://schemas.microsoft.com/office/drawing/2014/main" val="807175178"/>
                  </a:ext>
                </a:extLst>
              </a:tr>
            </a:tbl>
          </a:graphicData>
        </a:graphic>
      </p:graphicFrame>
    </p:spTree>
    <p:extLst>
      <p:ext uri="{BB962C8B-B14F-4D97-AF65-F5344CB8AC3E}">
        <p14:creationId xmlns:p14="http://schemas.microsoft.com/office/powerpoint/2010/main" val="170460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Minimum N-Size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957528"/>
              </a:xfrm>
            </p:spPr>
            <p:txBody>
              <a:bodyPr/>
              <a:lstStyle/>
              <a:p>
                <a:pPr marL="0" indent="0" algn="ctr">
                  <a:buNone/>
                </a:pPr>
                <a:r>
                  <a:rPr lang="en-US" sz="2000" dirty="0"/>
                  <a:t>Number of children from racial/ethnic group in a disability category</a:t>
                </a:r>
              </a:p>
              <a:p>
                <a:pPr marL="0" indent="0" algn="ctr">
                  <a:buNone/>
                </a:pPr>
                <a:r>
                  <a:rPr lang="en-US" sz="2000" dirty="0"/>
                  <a:t>Number of enrolled children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disability category</a:t>
                </a:r>
              </a:p>
              <a:p>
                <a:pPr marL="0" indent="0" algn="ctr">
                  <a:buNone/>
                </a:pPr>
                <a:r>
                  <a:rPr lang="en-US" sz="2000" dirty="0"/>
                  <a:t>Number of all other enrolled children</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957528"/>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22</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6877B84-B977-5240-8CF7-4C9BE8027202}"/>
              </a:ext>
            </a:extLst>
          </p:cNvPr>
          <p:cNvSpPr/>
          <p:nvPr/>
        </p:nvSpPr>
        <p:spPr>
          <a:xfrm>
            <a:off x="808518" y="1320159"/>
            <a:ext cx="7484305" cy="518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73ABC6-12AA-A64C-9C88-8C1CE1AC8F40}"/>
              </a:ext>
            </a:extLst>
          </p:cNvPr>
          <p:cNvSpPr/>
          <p:nvPr/>
        </p:nvSpPr>
        <p:spPr>
          <a:xfrm>
            <a:off x="865628" y="3043357"/>
            <a:ext cx="7484305" cy="518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1D0586C3-279B-DC44-AE73-0B0D7D5973AE}"/>
              </a:ext>
            </a:extLst>
          </p:cNvPr>
          <p:cNvGraphicFramePr>
            <a:graphicFrameLocks noGrp="1"/>
          </p:cNvGraphicFramePr>
          <p:nvPr>
            <p:extLst>
              <p:ext uri="{D42A27DB-BD31-4B8C-83A1-F6EECF244321}">
                <p14:modId xmlns:p14="http://schemas.microsoft.com/office/powerpoint/2010/main" val="2211378248"/>
              </p:ext>
            </p:extLst>
          </p:nvPr>
        </p:nvGraphicFramePr>
        <p:xfrm>
          <a:off x="1095632" y="3694934"/>
          <a:ext cx="7385451" cy="860586"/>
        </p:xfrm>
        <a:graphic>
          <a:graphicData uri="http://schemas.openxmlformats.org/drawingml/2006/table">
            <a:tbl>
              <a:tblPr firstRow="1" bandRow="1">
                <a:tableStyleId>{93296810-A885-4BE3-A3E7-6D5BEEA58F35}</a:tableStyleId>
              </a:tblPr>
              <a:tblGrid>
                <a:gridCol w="7385451">
                  <a:extLst>
                    <a:ext uri="{9D8B030D-6E8A-4147-A177-3AD203B41FA5}">
                      <a16:colId xmlns:a16="http://schemas.microsoft.com/office/drawing/2014/main" val="851447964"/>
                    </a:ext>
                  </a:extLst>
                </a:gridCol>
              </a:tblGrid>
              <a:tr h="860586">
                <a:tc>
                  <a:txBody>
                    <a:bodyPr/>
                    <a:lstStyle/>
                    <a:p>
                      <a:pPr algn="ctr"/>
                      <a:r>
                        <a:rPr lang="en-US" sz="1800" dirty="0"/>
                        <a:t>States may set a reasonable minimum n-size (risk denominator) </a:t>
                      </a:r>
                    </a:p>
                    <a:p>
                      <a:pPr algn="ctr"/>
                      <a:r>
                        <a:rPr lang="en-US" sz="1800" dirty="0"/>
                        <a:t>Presumptively reasonable if 30 or less</a:t>
                      </a:r>
                    </a:p>
                  </a:txBody>
                  <a:tcPr/>
                </a:tc>
                <a:extLst>
                  <a:ext uri="{0D108BD9-81ED-4DB2-BD59-A6C34878D82A}">
                    <a16:rowId xmlns:a16="http://schemas.microsoft.com/office/drawing/2014/main" val="807175178"/>
                  </a:ext>
                </a:extLst>
              </a:tr>
            </a:tbl>
          </a:graphicData>
        </a:graphic>
      </p:graphicFrame>
    </p:spTree>
    <p:extLst>
      <p:ext uri="{BB962C8B-B14F-4D97-AF65-F5344CB8AC3E}">
        <p14:creationId xmlns:p14="http://schemas.microsoft.com/office/powerpoint/2010/main" val="179067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4B16A-3EFA-3846-8ABD-E8042C4DB124}"/>
              </a:ext>
            </a:extLst>
          </p:cNvPr>
          <p:cNvSpPr>
            <a:spLocks noGrp="1"/>
          </p:cNvSpPr>
          <p:nvPr>
            <p:ph type="body" sz="quarter" idx="13"/>
          </p:nvPr>
        </p:nvSpPr>
        <p:spPr/>
        <p:txBody>
          <a:bodyPr/>
          <a:lstStyle/>
          <a:p>
            <a:r>
              <a:rPr lang="en-US" dirty="0"/>
              <a:t>Alternate Risk Ratio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9EB810-083A-E44A-9740-F0E64E9F3076}"/>
                  </a:ext>
                </a:extLst>
              </p:cNvPr>
              <p:cNvSpPr>
                <a:spLocks noGrp="1"/>
              </p:cNvSpPr>
              <p:nvPr>
                <p:ph type="body" sz="quarter" idx="14"/>
              </p:nvPr>
            </p:nvSpPr>
            <p:spPr>
              <a:xfrm>
                <a:off x="71561" y="779229"/>
                <a:ext cx="8958221" cy="3957528"/>
              </a:xfrm>
            </p:spPr>
            <p:txBody>
              <a:bodyPr/>
              <a:lstStyle/>
              <a:p>
                <a:pPr marL="0" indent="0" algn="ctr">
                  <a:buNone/>
                </a:pPr>
                <a:r>
                  <a:rPr lang="en-US" sz="2000" dirty="0"/>
                  <a:t>Number of children from racial/ethnic group in a disability category</a:t>
                </a:r>
              </a:p>
              <a:p>
                <a:pPr marL="0" indent="0" algn="ctr">
                  <a:buNone/>
                </a:pPr>
                <a:r>
                  <a:rPr lang="en-US" sz="2000" dirty="0"/>
                  <a:t>Number of enrolled children from same racial/ethnic group</a:t>
                </a:r>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ea typeface="Cambria Math" panose="02040503050406030204" pitchFamily="18" charset="0"/>
                </a:endParaRPr>
              </a:p>
              <a:p>
                <a:pPr marL="0" indent="0" algn="ctr">
                  <a:buNone/>
                </a:pPr>
                <a:r>
                  <a:rPr lang="en-US" sz="2000" dirty="0"/>
                  <a:t>Number of all other children in disability category</a:t>
                </a:r>
              </a:p>
              <a:p>
                <a:pPr marL="0" indent="0" algn="ctr">
                  <a:buNone/>
                </a:pPr>
                <a:r>
                  <a:rPr lang="en-US" sz="2000" dirty="0"/>
                  <a:t>Number of all other enrolled children</a:t>
                </a:r>
              </a:p>
              <a:p>
                <a:pPr marL="0" indent="0" algn="ctr">
                  <a:buNone/>
                </a:pPr>
                <a:endParaRPr lang="en-US" sz="2000" dirty="0"/>
              </a:p>
            </p:txBody>
          </p:sp>
        </mc:Choice>
        <mc:Fallback xmlns="">
          <p:sp>
            <p:nvSpPr>
              <p:cNvPr id="3" name="Text Placeholder 2">
                <a:extLst>
                  <a:ext uri="{FF2B5EF4-FFF2-40B4-BE49-F238E27FC236}">
                    <a16:creationId xmlns:a16="http://schemas.microsoft.com/office/drawing/2014/main" id="{EB9EB810-083A-E44A-9740-F0E64E9F3076}"/>
                  </a:ext>
                </a:extLst>
              </p:cNvPr>
              <p:cNvSpPr>
                <a:spLocks noGrp="1" noRot="1" noChangeAspect="1" noMove="1" noResize="1" noEditPoints="1" noAdjustHandles="1" noChangeArrowheads="1" noChangeShapeType="1" noTextEdit="1"/>
              </p:cNvSpPr>
              <p:nvPr>
                <p:ph type="body" sz="quarter" idx="14"/>
              </p:nvPr>
            </p:nvSpPr>
            <p:spPr>
              <a:xfrm>
                <a:off x="71561" y="779229"/>
                <a:ext cx="8958221" cy="3957528"/>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FB2342-3482-474A-A6EB-9CF32032C01F}"/>
              </a:ext>
            </a:extLst>
          </p:cNvPr>
          <p:cNvSpPr>
            <a:spLocks noGrp="1"/>
          </p:cNvSpPr>
          <p:nvPr>
            <p:ph type="sldNum" idx="12"/>
          </p:nvPr>
        </p:nvSpPr>
        <p:spPr/>
        <p:txBody>
          <a:bodyPr/>
          <a:lstStyle/>
          <a:p>
            <a:fld id="{00000000-1234-1234-1234-123412341234}" type="slidenum">
              <a:rPr lang="en" smtClean="0"/>
              <a:pPr/>
              <a:t>23</a:t>
            </a:fld>
            <a:endParaRPr lang="en" dirty="0"/>
          </a:p>
        </p:txBody>
      </p:sp>
      <p:cxnSp>
        <p:nvCxnSpPr>
          <p:cNvPr id="6" name="Straight Connector 5">
            <a:extLst>
              <a:ext uri="{FF2B5EF4-FFF2-40B4-BE49-F238E27FC236}">
                <a16:creationId xmlns:a16="http://schemas.microsoft.com/office/drawing/2014/main" id="{E7C623DC-3486-C14B-97E8-8588ECE3090D}"/>
              </a:ext>
            </a:extLst>
          </p:cNvPr>
          <p:cNvCxnSpPr>
            <a:cxnSpLocks/>
          </p:cNvCxnSpPr>
          <p:nvPr/>
        </p:nvCxnSpPr>
        <p:spPr>
          <a:xfrm>
            <a:off x="437322" y="1309185"/>
            <a:ext cx="826935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0AEFC-E8A0-5C4E-9BDD-86FEB04B5C12}"/>
              </a:ext>
            </a:extLst>
          </p:cNvPr>
          <p:cNvCxnSpPr/>
          <p:nvPr/>
        </p:nvCxnSpPr>
        <p:spPr>
          <a:xfrm>
            <a:off x="1518699" y="3005593"/>
            <a:ext cx="61781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6877B84-B977-5240-8CF7-4C9BE8027202}"/>
              </a:ext>
            </a:extLst>
          </p:cNvPr>
          <p:cNvSpPr/>
          <p:nvPr/>
        </p:nvSpPr>
        <p:spPr>
          <a:xfrm>
            <a:off x="378942" y="614568"/>
            <a:ext cx="7913882" cy="1485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73ABC6-12AA-A64C-9C88-8C1CE1AC8F40}"/>
              </a:ext>
            </a:extLst>
          </p:cNvPr>
          <p:cNvSpPr/>
          <p:nvPr/>
        </p:nvSpPr>
        <p:spPr>
          <a:xfrm>
            <a:off x="923293" y="2397386"/>
            <a:ext cx="7484305" cy="11225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1D0586C3-279B-DC44-AE73-0B0D7D5973AE}"/>
              </a:ext>
            </a:extLst>
          </p:cNvPr>
          <p:cNvGraphicFramePr>
            <a:graphicFrameLocks noGrp="1"/>
          </p:cNvGraphicFramePr>
          <p:nvPr/>
        </p:nvGraphicFramePr>
        <p:xfrm>
          <a:off x="1095632" y="3694934"/>
          <a:ext cx="7385451" cy="860586"/>
        </p:xfrm>
        <a:graphic>
          <a:graphicData uri="http://schemas.openxmlformats.org/drawingml/2006/table">
            <a:tbl>
              <a:tblPr firstRow="1" bandRow="1">
                <a:tableStyleId>{93296810-A885-4BE3-A3E7-6D5BEEA58F35}</a:tableStyleId>
              </a:tblPr>
              <a:tblGrid>
                <a:gridCol w="7385451">
                  <a:extLst>
                    <a:ext uri="{9D8B030D-6E8A-4147-A177-3AD203B41FA5}">
                      <a16:colId xmlns:a16="http://schemas.microsoft.com/office/drawing/2014/main" val="851447964"/>
                    </a:ext>
                  </a:extLst>
                </a:gridCol>
              </a:tblGrid>
              <a:tr h="860586">
                <a:tc>
                  <a:txBody>
                    <a:bodyPr/>
                    <a:lstStyle/>
                    <a:p>
                      <a:pPr algn="ctr"/>
                      <a:r>
                        <a:rPr lang="en-US" sz="1800" dirty="0"/>
                        <a:t>States may set a reasonable minimum n-size (risk denominator) </a:t>
                      </a:r>
                    </a:p>
                    <a:p>
                      <a:pPr algn="ctr"/>
                      <a:r>
                        <a:rPr lang="en-US" sz="1800" dirty="0"/>
                        <a:t>Presumptively reasonable if 30 or less</a:t>
                      </a:r>
                    </a:p>
                  </a:txBody>
                  <a:tcPr/>
                </a:tc>
                <a:extLst>
                  <a:ext uri="{0D108BD9-81ED-4DB2-BD59-A6C34878D82A}">
                    <a16:rowId xmlns:a16="http://schemas.microsoft.com/office/drawing/2014/main" val="807175178"/>
                  </a:ext>
                </a:extLst>
              </a:tr>
            </a:tbl>
          </a:graphicData>
        </a:graphic>
      </p:graphicFrame>
      <p:sp>
        <p:nvSpPr>
          <p:cNvPr id="10" name="TextBox 9">
            <a:extLst>
              <a:ext uri="{FF2B5EF4-FFF2-40B4-BE49-F238E27FC236}">
                <a16:creationId xmlns:a16="http://schemas.microsoft.com/office/drawing/2014/main" id="{636D449F-E863-F949-9DC1-F90BC80B7895}"/>
              </a:ext>
            </a:extLst>
          </p:cNvPr>
          <p:cNvSpPr txBox="1"/>
          <p:nvPr/>
        </p:nvSpPr>
        <p:spPr>
          <a:xfrm>
            <a:off x="114935" y="1895635"/>
            <a:ext cx="1404481" cy="461665"/>
          </a:xfrm>
          <a:prstGeom prst="rect">
            <a:avLst/>
          </a:prstGeom>
          <a:noFill/>
        </p:spPr>
        <p:txBody>
          <a:bodyPr wrap="square" rtlCol="0">
            <a:spAutoFit/>
          </a:bodyPr>
          <a:lstStyle/>
          <a:p>
            <a:r>
              <a:rPr lang="en-US" sz="1200" dirty="0">
                <a:solidFill>
                  <a:srgbClr val="FF0000"/>
                </a:solidFill>
              </a:rPr>
              <a:t>District Level Data</a:t>
            </a:r>
          </a:p>
        </p:txBody>
      </p:sp>
      <p:cxnSp>
        <p:nvCxnSpPr>
          <p:cNvPr id="13" name="Straight Arrow Connector 12">
            <a:extLst>
              <a:ext uri="{FF2B5EF4-FFF2-40B4-BE49-F238E27FC236}">
                <a16:creationId xmlns:a16="http://schemas.microsoft.com/office/drawing/2014/main" id="{BC9EFD8B-5FC1-5E48-9908-175CA99084DF}"/>
              </a:ext>
            </a:extLst>
          </p:cNvPr>
          <p:cNvCxnSpPr/>
          <p:nvPr/>
        </p:nvCxnSpPr>
        <p:spPr>
          <a:xfrm flipV="1">
            <a:off x="1095632" y="1907498"/>
            <a:ext cx="328858" cy="19217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88D84B-E2E5-8447-85F7-D95E5E417FA0}"/>
              </a:ext>
            </a:extLst>
          </p:cNvPr>
          <p:cNvCxnSpPr/>
          <p:nvPr/>
        </p:nvCxnSpPr>
        <p:spPr>
          <a:xfrm flipH="1">
            <a:off x="7530478" y="2308598"/>
            <a:ext cx="347835" cy="26192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12FCC6-2805-DB49-9A2A-5EC7CDE95E16}"/>
              </a:ext>
            </a:extLst>
          </p:cNvPr>
          <p:cNvSpPr txBox="1"/>
          <p:nvPr/>
        </p:nvSpPr>
        <p:spPr>
          <a:xfrm>
            <a:off x="7878313" y="1896740"/>
            <a:ext cx="1058570" cy="461665"/>
          </a:xfrm>
          <a:prstGeom prst="rect">
            <a:avLst/>
          </a:prstGeom>
          <a:noFill/>
        </p:spPr>
        <p:txBody>
          <a:bodyPr wrap="square" rtlCol="0">
            <a:spAutoFit/>
          </a:bodyPr>
          <a:lstStyle/>
          <a:p>
            <a:r>
              <a:rPr lang="en-US" sz="1200" dirty="0">
                <a:solidFill>
                  <a:schemeClr val="accent6">
                    <a:lumMod val="75000"/>
                  </a:schemeClr>
                </a:solidFill>
              </a:rPr>
              <a:t>State Level Data</a:t>
            </a:r>
          </a:p>
        </p:txBody>
      </p:sp>
    </p:spTree>
    <p:extLst>
      <p:ext uri="{BB962C8B-B14F-4D97-AF65-F5344CB8AC3E}">
        <p14:creationId xmlns:p14="http://schemas.microsoft.com/office/powerpoint/2010/main" val="220011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D787-A5A0-E14F-8307-6E8F731ABA34}"/>
              </a:ext>
            </a:extLst>
          </p:cNvPr>
          <p:cNvSpPr>
            <a:spLocks noGrp="1"/>
          </p:cNvSpPr>
          <p:nvPr>
            <p:ph type="body" sz="quarter" idx="13"/>
          </p:nvPr>
        </p:nvSpPr>
        <p:spPr/>
        <p:txBody>
          <a:bodyPr/>
          <a:lstStyle/>
          <a:p>
            <a:r>
              <a:rPr lang="en-US" dirty="0"/>
              <a:t>Mississippi’s Methodology</a:t>
            </a:r>
          </a:p>
        </p:txBody>
      </p:sp>
      <p:sp>
        <p:nvSpPr>
          <p:cNvPr id="3" name="Text Placeholder 2">
            <a:extLst>
              <a:ext uri="{FF2B5EF4-FFF2-40B4-BE49-F238E27FC236}">
                <a16:creationId xmlns:a16="http://schemas.microsoft.com/office/drawing/2014/main" id="{F6C857D3-1995-5A40-B58A-DE88ADA5A19C}"/>
              </a:ext>
            </a:extLst>
          </p:cNvPr>
          <p:cNvSpPr>
            <a:spLocks noGrp="1"/>
          </p:cNvSpPr>
          <p:nvPr>
            <p:ph type="body" sz="quarter" idx="14"/>
          </p:nvPr>
        </p:nvSpPr>
        <p:spPr>
          <a:xfrm>
            <a:off x="205946" y="856735"/>
            <a:ext cx="8504605" cy="3513653"/>
          </a:xfrm>
        </p:spPr>
        <p:txBody>
          <a:bodyPr/>
          <a:lstStyle/>
          <a:p>
            <a:endParaRPr lang="en-US" dirty="0"/>
          </a:p>
        </p:txBody>
      </p:sp>
      <p:sp>
        <p:nvSpPr>
          <p:cNvPr id="4" name="Slide Number Placeholder 3">
            <a:extLst>
              <a:ext uri="{FF2B5EF4-FFF2-40B4-BE49-F238E27FC236}">
                <a16:creationId xmlns:a16="http://schemas.microsoft.com/office/drawing/2014/main" id="{84E2AAE2-1D70-F146-8B9F-79A64AAB711E}"/>
              </a:ext>
            </a:extLst>
          </p:cNvPr>
          <p:cNvSpPr>
            <a:spLocks noGrp="1"/>
          </p:cNvSpPr>
          <p:nvPr>
            <p:ph type="sldNum" idx="12"/>
          </p:nvPr>
        </p:nvSpPr>
        <p:spPr/>
        <p:txBody>
          <a:bodyPr/>
          <a:lstStyle/>
          <a:p>
            <a:fld id="{00000000-1234-1234-1234-123412341234}" type="slidenum">
              <a:rPr lang="en" smtClean="0"/>
              <a:pPr/>
              <a:t>24</a:t>
            </a:fld>
            <a:endParaRPr lang="en" dirty="0"/>
          </a:p>
        </p:txBody>
      </p:sp>
      <p:graphicFrame>
        <p:nvGraphicFramePr>
          <p:cNvPr id="5" name="Table 4">
            <a:extLst>
              <a:ext uri="{FF2B5EF4-FFF2-40B4-BE49-F238E27FC236}">
                <a16:creationId xmlns:a16="http://schemas.microsoft.com/office/drawing/2014/main" id="{F76AA35C-4686-8B4F-B943-616DB0824D54}"/>
              </a:ext>
            </a:extLst>
          </p:cNvPr>
          <p:cNvGraphicFramePr>
            <a:graphicFrameLocks noGrp="1"/>
          </p:cNvGraphicFramePr>
          <p:nvPr>
            <p:extLst>
              <p:ext uri="{D42A27DB-BD31-4B8C-83A1-F6EECF244321}">
                <p14:modId xmlns:p14="http://schemas.microsoft.com/office/powerpoint/2010/main" val="3376391056"/>
              </p:ext>
            </p:extLst>
          </p:nvPr>
        </p:nvGraphicFramePr>
        <p:xfrm>
          <a:off x="311700" y="963827"/>
          <a:ext cx="8169382" cy="1879497"/>
        </p:xfrm>
        <a:graphic>
          <a:graphicData uri="http://schemas.openxmlformats.org/drawingml/2006/table">
            <a:tbl>
              <a:tblPr firstRow="1" bandRow="1">
                <a:tableStyleId>{93296810-A885-4BE3-A3E7-6D5BEEA58F35}</a:tableStyleId>
              </a:tblPr>
              <a:tblGrid>
                <a:gridCol w="2645684">
                  <a:extLst>
                    <a:ext uri="{9D8B030D-6E8A-4147-A177-3AD203B41FA5}">
                      <a16:colId xmlns:a16="http://schemas.microsoft.com/office/drawing/2014/main" val="2057432239"/>
                    </a:ext>
                  </a:extLst>
                </a:gridCol>
                <a:gridCol w="2866767">
                  <a:extLst>
                    <a:ext uri="{9D8B030D-6E8A-4147-A177-3AD203B41FA5}">
                      <a16:colId xmlns:a16="http://schemas.microsoft.com/office/drawing/2014/main" val="2914449263"/>
                    </a:ext>
                  </a:extLst>
                </a:gridCol>
                <a:gridCol w="2656931">
                  <a:extLst>
                    <a:ext uri="{9D8B030D-6E8A-4147-A177-3AD203B41FA5}">
                      <a16:colId xmlns:a16="http://schemas.microsoft.com/office/drawing/2014/main" val="1732982067"/>
                    </a:ext>
                  </a:extLst>
                </a:gridCol>
              </a:tblGrid>
              <a:tr h="350417">
                <a:tc>
                  <a:txBody>
                    <a:bodyPr/>
                    <a:lstStyle/>
                    <a:p>
                      <a:pPr algn="ctr"/>
                      <a:r>
                        <a:rPr lang="en-US" dirty="0"/>
                        <a:t>FY 20 (2019-2020 SY)</a:t>
                      </a:r>
                    </a:p>
                  </a:txBody>
                  <a:tcPr/>
                </a:tc>
                <a:tc>
                  <a:txBody>
                    <a:bodyPr/>
                    <a:lstStyle/>
                    <a:p>
                      <a:pPr algn="ctr"/>
                      <a:r>
                        <a:rPr lang="en-US" dirty="0"/>
                        <a:t>FY21 (2020-2021 SY)</a:t>
                      </a:r>
                    </a:p>
                  </a:txBody>
                  <a:tcPr/>
                </a:tc>
                <a:tc>
                  <a:txBody>
                    <a:bodyPr/>
                    <a:lstStyle/>
                    <a:p>
                      <a:pPr algn="ctr"/>
                      <a:r>
                        <a:rPr lang="en-US" dirty="0"/>
                        <a:t>FY 22 (2021-2022)</a:t>
                      </a:r>
                    </a:p>
                  </a:txBody>
                  <a:tcPr/>
                </a:tc>
                <a:extLst>
                  <a:ext uri="{0D108BD9-81ED-4DB2-BD59-A6C34878D82A}">
                    <a16:rowId xmlns:a16="http://schemas.microsoft.com/office/drawing/2014/main" val="1006504039"/>
                  </a:ext>
                </a:extLst>
              </a:tr>
              <a:tr h="370840">
                <a:tc>
                  <a:txBody>
                    <a:bodyPr/>
                    <a:lstStyle/>
                    <a:p>
                      <a:pPr marL="285750" indent="-285750">
                        <a:buFont typeface="Arial" panose="020B0604020202020204" pitchFamily="34" charset="0"/>
                        <a:buChar char="•"/>
                      </a:pPr>
                      <a:r>
                        <a:rPr lang="en-US" dirty="0"/>
                        <a:t>N-Size – 40</a:t>
                      </a:r>
                    </a:p>
                    <a:p>
                      <a:pPr marL="285750" indent="-285750">
                        <a:buFont typeface="Arial" panose="020B0604020202020204" pitchFamily="34" charset="0"/>
                        <a:buChar char="•"/>
                      </a:pPr>
                      <a:r>
                        <a:rPr lang="en-US" dirty="0"/>
                        <a:t>Cell Size – 40</a:t>
                      </a:r>
                    </a:p>
                    <a:p>
                      <a:pPr marL="285750" indent="-285750">
                        <a:buFont typeface="Arial" panose="020B0604020202020204" pitchFamily="34" charset="0"/>
                        <a:buChar char="•"/>
                      </a:pPr>
                      <a:r>
                        <a:rPr lang="en-US" dirty="0"/>
                        <a:t>Risk Ratio Threshold – 4.0</a:t>
                      </a:r>
                    </a:p>
                    <a:p>
                      <a:pPr marL="285750" indent="-285750">
                        <a:buFont typeface="Arial" panose="020B0604020202020204" pitchFamily="34" charset="0"/>
                        <a:buChar char="•"/>
                      </a:pPr>
                      <a:r>
                        <a:rPr lang="en-US" dirty="0"/>
                        <a:t>3 consecutive years including current year</a:t>
                      </a:r>
                    </a:p>
                  </a:txBody>
                  <a:tcPr/>
                </a:tc>
                <a:tc>
                  <a:txBody>
                    <a:bodyPr/>
                    <a:lstStyle/>
                    <a:p>
                      <a:pPr marL="285750" indent="-285750">
                        <a:buFont typeface="Arial" panose="020B0604020202020204" pitchFamily="34" charset="0"/>
                        <a:buChar char="•"/>
                      </a:pPr>
                      <a:r>
                        <a:rPr lang="en-US" dirty="0"/>
                        <a:t>N-Size – 10</a:t>
                      </a:r>
                    </a:p>
                    <a:p>
                      <a:pPr marL="285750" indent="-285750">
                        <a:buFont typeface="Arial" panose="020B0604020202020204" pitchFamily="34" charset="0"/>
                        <a:buChar char="•"/>
                      </a:pPr>
                      <a:r>
                        <a:rPr lang="en-US" dirty="0"/>
                        <a:t>Cell Size – 30</a:t>
                      </a:r>
                    </a:p>
                    <a:p>
                      <a:pPr marL="285750" indent="-285750">
                        <a:buFont typeface="Arial" panose="020B0604020202020204" pitchFamily="34" charset="0"/>
                        <a:buChar char="•"/>
                      </a:pPr>
                      <a:r>
                        <a:rPr lang="en-US" dirty="0"/>
                        <a:t>Risk Ratio Threshold – 3.0</a:t>
                      </a:r>
                    </a:p>
                    <a:p>
                      <a:pPr marL="285750" indent="-285750">
                        <a:buFont typeface="Arial" panose="020B0604020202020204" pitchFamily="34" charset="0"/>
                        <a:buChar char="•"/>
                      </a:pPr>
                      <a:r>
                        <a:rPr lang="en-US" dirty="0"/>
                        <a:t>3 consecutive years including current year</a:t>
                      </a:r>
                    </a:p>
                  </a:txBody>
                  <a:tcPr/>
                </a:tc>
                <a:tc>
                  <a:txBody>
                    <a:bodyPr/>
                    <a:lstStyle/>
                    <a:p>
                      <a:pPr marL="285750" indent="-285750">
                        <a:buFont typeface="Arial" panose="020B0604020202020204" pitchFamily="34" charset="0"/>
                        <a:buChar char="•"/>
                      </a:pPr>
                      <a:r>
                        <a:rPr lang="en-US" dirty="0"/>
                        <a:t>N-Size –10</a:t>
                      </a:r>
                    </a:p>
                    <a:p>
                      <a:pPr marL="285750" indent="-285750">
                        <a:buFont typeface="Arial" panose="020B0604020202020204" pitchFamily="34" charset="0"/>
                        <a:buChar char="•"/>
                      </a:pPr>
                      <a:r>
                        <a:rPr lang="en-US" dirty="0"/>
                        <a:t>Cell Size – 30</a:t>
                      </a:r>
                    </a:p>
                    <a:p>
                      <a:pPr marL="285750" indent="-285750">
                        <a:buFont typeface="Arial" panose="020B0604020202020204" pitchFamily="34" charset="0"/>
                        <a:buChar char="•"/>
                      </a:pPr>
                      <a:r>
                        <a:rPr lang="en-US" dirty="0"/>
                        <a:t>Risk Ratio Threshold – 2.0</a:t>
                      </a:r>
                    </a:p>
                    <a:p>
                      <a:pPr marL="285750" indent="-285750">
                        <a:buFont typeface="Arial" panose="020B0604020202020204" pitchFamily="34" charset="0"/>
                        <a:buChar char="•"/>
                      </a:pPr>
                      <a:r>
                        <a:rPr lang="en-US" dirty="0"/>
                        <a:t>3 consecutive years including current year</a:t>
                      </a:r>
                    </a:p>
                  </a:txBody>
                  <a:tcPr/>
                </a:tc>
                <a:extLst>
                  <a:ext uri="{0D108BD9-81ED-4DB2-BD59-A6C34878D82A}">
                    <a16:rowId xmlns:a16="http://schemas.microsoft.com/office/drawing/2014/main" val="137471146"/>
                  </a:ext>
                </a:extLst>
              </a:tr>
              <a:tr h="370840">
                <a:tc>
                  <a:txBody>
                    <a:bodyPr/>
                    <a:lstStyle/>
                    <a:p>
                      <a:pPr marL="0" indent="0" algn="ctr">
                        <a:buFontTx/>
                        <a:buNone/>
                      </a:pPr>
                      <a:r>
                        <a:rPr lang="en-US" dirty="0"/>
                        <a:t>* 6 districts</a:t>
                      </a:r>
                    </a:p>
                  </a:txBody>
                  <a:tcPr/>
                </a:tc>
                <a:tc>
                  <a:txBody>
                    <a:bodyPr/>
                    <a:lstStyle/>
                    <a:p>
                      <a:pPr marL="0" indent="0">
                        <a:buFontTx/>
                        <a:buNone/>
                      </a:pPr>
                      <a:r>
                        <a:rPr lang="en-US" dirty="0"/>
                        <a:t>*approximately 45 districts</a:t>
                      </a:r>
                    </a:p>
                  </a:txBody>
                  <a:tcPr/>
                </a:tc>
                <a:tc>
                  <a:txBody>
                    <a:bodyPr/>
                    <a:lstStyle/>
                    <a:p>
                      <a:pPr marL="0" indent="0">
                        <a:buFontTx/>
                        <a:buNone/>
                      </a:pPr>
                      <a:r>
                        <a:rPr lang="en-US" dirty="0"/>
                        <a:t>*approximately 99 districts</a:t>
                      </a:r>
                    </a:p>
                  </a:txBody>
                  <a:tcPr/>
                </a:tc>
                <a:extLst>
                  <a:ext uri="{0D108BD9-81ED-4DB2-BD59-A6C34878D82A}">
                    <a16:rowId xmlns:a16="http://schemas.microsoft.com/office/drawing/2014/main" val="4275233836"/>
                  </a:ext>
                </a:extLst>
              </a:tr>
            </a:tbl>
          </a:graphicData>
        </a:graphic>
      </p:graphicFrame>
    </p:spTree>
    <p:extLst>
      <p:ext uri="{BB962C8B-B14F-4D97-AF65-F5344CB8AC3E}">
        <p14:creationId xmlns:p14="http://schemas.microsoft.com/office/powerpoint/2010/main" val="121083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18488-0B07-AA42-B91F-BAEE62C99D1B}"/>
              </a:ext>
            </a:extLst>
          </p:cNvPr>
          <p:cNvSpPr>
            <a:spLocks noGrp="1"/>
          </p:cNvSpPr>
          <p:nvPr>
            <p:ph type="body" sz="quarter" idx="13"/>
          </p:nvPr>
        </p:nvSpPr>
        <p:spPr/>
        <p:txBody>
          <a:bodyPr/>
          <a:lstStyle/>
          <a:p>
            <a:r>
              <a:rPr lang="en-US" dirty="0"/>
              <a:t>Take a Look at Your Data</a:t>
            </a:r>
          </a:p>
        </p:txBody>
      </p:sp>
      <p:pic>
        <p:nvPicPr>
          <p:cNvPr id="5" name="Picture 4">
            <a:extLst>
              <a:ext uri="{FF2B5EF4-FFF2-40B4-BE49-F238E27FC236}">
                <a16:creationId xmlns:a16="http://schemas.microsoft.com/office/drawing/2014/main" id="{D62BAA2B-BC96-DB40-82DA-173977EF3DF4}"/>
              </a:ext>
            </a:extLst>
          </p:cNvPr>
          <p:cNvPicPr>
            <a:picLocks noChangeAspect="1"/>
          </p:cNvPicPr>
          <p:nvPr/>
        </p:nvPicPr>
        <p:blipFill>
          <a:blip r:embed="rId2"/>
          <a:stretch>
            <a:fillRect/>
          </a:stretch>
        </p:blipFill>
        <p:spPr>
          <a:xfrm>
            <a:off x="1778000" y="793750"/>
            <a:ext cx="5588000" cy="3556000"/>
          </a:xfrm>
          <a:prstGeom prst="rect">
            <a:avLst/>
          </a:prstGeom>
        </p:spPr>
      </p:pic>
      <p:sp>
        <p:nvSpPr>
          <p:cNvPr id="4" name="Slide Number Placeholder 3">
            <a:extLst>
              <a:ext uri="{FF2B5EF4-FFF2-40B4-BE49-F238E27FC236}">
                <a16:creationId xmlns:a16="http://schemas.microsoft.com/office/drawing/2014/main" id="{D9059BBB-D7C6-F442-BA48-22C71FA6C841}"/>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42392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FBEA8-6592-4300-9BAB-1356F3C60EC1}"/>
              </a:ext>
            </a:extLst>
          </p:cNvPr>
          <p:cNvSpPr>
            <a:spLocks noGrp="1"/>
          </p:cNvSpPr>
          <p:nvPr>
            <p:ph type="body" sz="quarter" idx="13"/>
          </p:nvPr>
        </p:nvSpPr>
        <p:spPr/>
        <p:txBody>
          <a:bodyPr/>
          <a:lstStyle/>
          <a:p>
            <a:r>
              <a:rPr lang="en-US" dirty="0"/>
              <a:t>What is Your Data Telling You?</a:t>
            </a:r>
          </a:p>
        </p:txBody>
      </p:sp>
      <p:sp>
        <p:nvSpPr>
          <p:cNvPr id="4" name="Slide Number Placeholder 3">
            <a:extLst>
              <a:ext uri="{FF2B5EF4-FFF2-40B4-BE49-F238E27FC236}">
                <a16:creationId xmlns:a16="http://schemas.microsoft.com/office/drawing/2014/main" id="{3C140D8F-F18F-4836-989B-7E450A4FE323}"/>
              </a:ext>
            </a:extLst>
          </p:cNvPr>
          <p:cNvSpPr>
            <a:spLocks noGrp="1"/>
          </p:cNvSpPr>
          <p:nvPr>
            <p:ph type="sldNum" idx="12"/>
          </p:nvPr>
        </p:nvSpPr>
        <p:spPr/>
        <p:txBody>
          <a:bodyPr/>
          <a:lstStyle/>
          <a:p>
            <a:fld id="{00000000-1234-1234-1234-123412341234}" type="slidenum">
              <a:rPr lang="en" smtClean="0"/>
              <a:pPr/>
              <a:t>26</a:t>
            </a:fld>
            <a:endParaRPr lang="en" dirty="0"/>
          </a:p>
        </p:txBody>
      </p:sp>
      <p:graphicFrame>
        <p:nvGraphicFramePr>
          <p:cNvPr id="7" name="Table 6">
            <a:extLst>
              <a:ext uri="{FF2B5EF4-FFF2-40B4-BE49-F238E27FC236}">
                <a16:creationId xmlns:a16="http://schemas.microsoft.com/office/drawing/2014/main" id="{3FF51800-24FE-41BD-BA6F-AA89629D36B4}"/>
              </a:ext>
            </a:extLst>
          </p:cNvPr>
          <p:cNvGraphicFramePr>
            <a:graphicFrameLocks noGrp="1"/>
          </p:cNvGraphicFramePr>
          <p:nvPr>
            <p:extLst>
              <p:ext uri="{D42A27DB-BD31-4B8C-83A1-F6EECF244321}">
                <p14:modId xmlns:p14="http://schemas.microsoft.com/office/powerpoint/2010/main" val="4084957144"/>
              </p:ext>
            </p:extLst>
          </p:nvPr>
        </p:nvGraphicFramePr>
        <p:xfrm>
          <a:off x="801425" y="1217365"/>
          <a:ext cx="5940425" cy="1722438"/>
        </p:xfrm>
        <a:graphic>
          <a:graphicData uri="http://schemas.openxmlformats.org/drawingml/2006/table">
            <a:tbl>
              <a:tblPr firstRow="1" firstCol="1" bandRow="1"/>
              <a:tblGrid>
                <a:gridCol w="2797175">
                  <a:extLst>
                    <a:ext uri="{9D8B030D-6E8A-4147-A177-3AD203B41FA5}">
                      <a16:colId xmlns:a16="http://schemas.microsoft.com/office/drawing/2014/main" val="3249048477"/>
                    </a:ext>
                  </a:extLst>
                </a:gridCol>
                <a:gridCol w="1028700">
                  <a:extLst>
                    <a:ext uri="{9D8B030D-6E8A-4147-A177-3AD203B41FA5}">
                      <a16:colId xmlns:a16="http://schemas.microsoft.com/office/drawing/2014/main" val="4201857573"/>
                    </a:ext>
                  </a:extLst>
                </a:gridCol>
                <a:gridCol w="1028700">
                  <a:extLst>
                    <a:ext uri="{9D8B030D-6E8A-4147-A177-3AD203B41FA5}">
                      <a16:colId xmlns:a16="http://schemas.microsoft.com/office/drawing/2014/main" val="4210664514"/>
                    </a:ext>
                  </a:extLst>
                </a:gridCol>
                <a:gridCol w="1085850">
                  <a:extLst>
                    <a:ext uri="{9D8B030D-6E8A-4147-A177-3AD203B41FA5}">
                      <a16:colId xmlns:a16="http://schemas.microsoft.com/office/drawing/2014/main" val="1680417167"/>
                    </a:ext>
                  </a:extLst>
                </a:gridCol>
              </a:tblGrid>
              <a:tr h="0">
                <a:tc gridSpan="4">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Analysis Category: For Children with disabilities ages 3 through 21, in-school suspension of 10 days or fewer</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No Significant Disproportionality Identified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5642440"/>
                  </a:ext>
                </a:extLst>
              </a:tr>
              <a:tr h="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Race/Ethnicity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980825"/>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Hispanic/Latino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517839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American Indian/Alaska Native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72063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Asian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7009825"/>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Black or African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577788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Native Hawaiian or Other Pacific Islander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57191572"/>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White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2542017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Two or More Races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294134"/>
                  </a:ext>
                </a:extLst>
              </a:tr>
            </a:tbl>
          </a:graphicData>
        </a:graphic>
      </p:graphicFrame>
      <p:sp>
        <p:nvSpPr>
          <p:cNvPr id="8" name="Rectangle 2">
            <a:extLst>
              <a:ext uri="{FF2B5EF4-FFF2-40B4-BE49-F238E27FC236}">
                <a16:creationId xmlns:a16="http://schemas.microsoft.com/office/drawing/2014/main" id="{9FBC6294-4742-4A66-8959-17DBD4491542}"/>
              </a:ext>
            </a:extLst>
          </p:cNvPr>
          <p:cNvSpPr>
            <a:spLocks noChangeArrowheads="1"/>
          </p:cNvSpPr>
          <p:nvPr/>
        </p:nvSpPr>
        <p:spPr bwMode="auto">
          <a:xfrm>
            <a:off x="864121" y="7816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Discipline Categories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16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903FE-9E3F-4C0D-A9DD-12783DDC73B2}"/>
              </a:ext>
            </a:extLst>
          </p:cNvPr>
          <p:cNvSpPr>
            <a:spLocks noGrp="1"/>
          </p:cNvSpPr>
          <p:nvPr>
            <p:ph type="body" sz="quarter" idx="13"/>
          </p:nvPr>
        </p:nvSpPr>
        <p:spPr/>
        <p:txBody>
          <a:bodyPr/>
          <a:lstStyle/>
          <a:p>
            <a:r>
              <a:rPr lang="en-US" dirty="0"/>
              <a:t>What is Your Data Telling You?</a:t>
            </a:r>
          </a:p>
        </p:txBody>
      </p:sp>
      <p:sp>
        <p:nvSpPr>
          <p:cNvPr id="4" name="Slide Number Placeholder 3">
            <a:extLst>
              <a:ext uri="{FF2B5EF4-FFF2-40B4-BE49-F238E27FC236}">
                <a16:creationId xmlns:a16="http://schemas.microsoft.com/office/drawing/2014/main" id="{BD5B83F8-63B5-4493-A4BA-640A6A100784}"/>
              </a:ext>
            </a:extLst>
          </p:cNvPr>
          <p:cNvSpPr>
            <a:spLocks noGrp="1"/>
          </p:cNvSpPr>
          <p:nvPr>
            <p:ph type="sldNum" idx="12"/>
          </p:nvPr>
        </p:nvSpPr>
        <p:spPr/>
        <p:txBody>
          <a:bodyPr/>
          <a:lstStyle/>
          <a:p>
            <a:fld id="{00000000-1234-1234-1234-123412341234}" type="slidenum">
              <a:rPr lang="en" smtClean="0"/>
              <a:pPr/>
              <a:t>27</a:t>
            </a:fld>
            <a:endParaRPr lang="en" dirty="0"/>
          </a:p>
        </p:txBody>
      </p:sp>
      <p:graphicFrame>
        <p:nvGraphicFramePr>
          <p:cNvPr id="5" name="Table 4">
            <a:extLst>
              <a:ext uri="{FF2B5EF4-FFF2-40B4-BE49-F238E27FC236}">
                <a16:creationId xmlns:a16="http://schemas.microsoft.com/office/drawing/2014/main" id="{AD799948-CAFE-4EF1-93B0-7E3698F710A8}"/>
              </a:ext>
            </a:extLst>
          </p:cNvPr>
          <p:cNvGraphicFramePr>
            <a:graphicFrameLocks noGrp="1"/>
          </p:cNvGraphicFramePr>
          <p:nvPr>
            <p:extLst>
              <p:ext uri="{D42A27DB-BD31-4B8C-83A1-F6EECF244321}">
                <p14:modId xmlns:p14="http://schemas.microsoft.com/office/powerpoint/2010/main" val="523520286"/>
              </p:ext>
            </p:extLst>
          </p:nvPr>
        </p:nvGraphicFramePr>
        <p:xfrm>
          <a:off x="756543" y="1359360"/>
          <a:ext cx="5940425" cy="2081213"/>
        </p:xfrm>
        <a:graphic>
          <a:graphicData uri="http://schemas.openxmlformats.org/drawingml/2006/table">
            <a:tbl>
              <a:tblPr firstRow="1" firstCol="1" bandRow="1"/>
              <a:tblGrid>
                <a:gridCol w="2797175">
                  <a:extLst>
                    <a:ext uri="{9D8B030D-6E8A-4147-A177-3AD203B41FA5}">
                      <a16:colId xmlns:a16="http://schemas.microsoft.com/office/drawing/2014/main" val="1155495491"/>
                    </a:ext>
                  </a:extLst>
                </a:gridCol>
                <a:gridCol w="1028700">
                  <a:extLst>
                    <a:ext uri="{9D8B030D-6E8A-4147-A177-3AD203B41FA5}">
                      <a16:colId xmlns:a16="http://schemas.microsoft.com/office/drawing/2014/main" val="2847882126"/>
                    </a:ext>
                  </a:extLst>
                </a:gridCol>
                <a:gridCol w="1028700">
                  <a:extLst>
                    <a:ext uri="{9D8B030D-6E8A-4147-A177-3AD203B41FA5}">
                      <a16:colId xmlns:a16="http://schemas.microsoft.com/office/drawing/2014/main" val="1752805417"/>
                    </a:ext>
                  </a:extLst>
                </a:gridCol>
                <a:gridCol w="1085850">
                  <a:extLst>
                    <a:ext uri="{9D8B030D-6E8A-4147-A177-3AD203B41FA5}">
                      <a16:colId xmlns:a16="http://schemas.microsoft.com/office/drawing/2014/main" val="1301486230"/>
                    </a:ext>
                  </a:extLst>
                </a:gridCol>
              </a:tblGrid>
              <a:tr h="0">
                <a:tc gridSpan="4">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Analysis Category: For children with disabilities ages 3 through 21, disciplinary removals in total, including in-school and out-of-school suspension, expulsions, removals by school personnel to an interim alternative setting, and removals by a hearing officer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No Significant Disproportionality Identified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9020815"/>
                  </a:ext>
                </a:extLst>
              </a:tr>
              <a:tr h="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Race/Ethnicity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SY 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SY 2016-2017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SY 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085320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Hispanic/Latino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0598497"/>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American Indian/Alaska Native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88135632"/>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Asian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797515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Black or African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20498069"/>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Native Hawaiian or Other Pacific Islander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highlight>
                            <a:srgbClr val="D3D3D3"/>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highlight>
                            <a:srgbClr val="D3D3D3"/>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highlight>
                            <a:srgbClr val="D3D3D3"/>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0572824"/>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White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2858029"/>
                  </a:ext>
                </a:extLst>
              </a:tr>
              <a:tr h="0">
                <a:tc>
                  <a:txBody>
                    <a:bodyPr/>
                    <a:lstStyle/>
                    <a:p>
                      <a:pPr marL="0" marR="0">
                        <a:lnSpc>
                          <a:spcPct val="107000"/>
                        </a:lnSpc>
                        <a:spcBef>
                          <a:spcPts val="0"/>
                        </a:spcBef>
                        <a:spcAft>
                          <a:spcPts val="0"/>
                        </a:spcAft>
                        <a:tabLst>
                          <a:tab pos="1741170" algn="l"/>
                        </a:tabLst>
                      </a:pPr>
                      <a:r>
                        <a:rPr lang="en-US" sz="1100">
                          <a:effectLst/>
                          <a:latin typeface="Calibri" panose="020F0502020204030204" pitchFamily="34" charset="0"/>
                          <a:ea typeface="Calibri" panose="020F0502020204030204" pitchFamily="34" charset="0"/>
                          <a:cs typeface="Calibri" panose="020F0502020204030204" pitchFamily="34" charset="0"/>
                        </a:rPr>
                        <a:t>Two or More Races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67281081"/>
                  </a:ext>
                </a:extLst>
              </a:tr>
            </a:tbl>
          </a:graphicData>
        </a:graphic>
      </p:graphicFrame>
      <p:pic>
        <p:nvPicPr>
          <p:cNvPr id="6" name="Picture 5">
            <a:extLst>
              <a:ext uri="{FF2B5EF4-FFF2-40B4-BE49-F238E27FC236}">
                <a16:creationId xmlns:a16="http://schemas.microsoft.com/office/drawing/2014/main" id="{AAE320AD-74BE-41C9-988C-3550F85C76A3}"/>
              </a:ext>
            </a:extLst>
          </p:cNvPr>
          <p:cNvPicPr>
            <a:picLocks noChangeAspect="1"/>
          </p:cNvPicPr>
          <p:nvPr/>
        </p:nvPicPr>
        <p:blipFill>
          <a:blip r:embed="rId2"/>
          <a:stretch>
            <a:fillRect/>
          </a:stretch>
        </p:blipFill>
        <p:spPr>
          <a:xfrm>
            <a:off x="756543" y="915802"/>
            <a:ext cx="9144000" cy="499539"/>
          </a:xfrm>
          <a:prstGeom prst="rect">
            <a:avLst/>
          </a:prstGeom>
        </p:spPr>
      </p:pic>
    </p:spTree>
    <p:extLst>
      <p:ext uri="{BB962C8B-B14F-4D97-AF65-F5344CB8AC3E}">
        <p14:creationId xmlns:p14="http://schemas.microsoft.com/office/powerpoint/2010/main" val="131973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1A278-0772-41F4-BD7A-EE918F4CDAC3}"/>
              </a:ext>
            </a:extLst>
          </p:cNvPr>
          <p:cNvSpPr>
            <a:spLocks noGrp="1"/>
          </p:cNvSpPr>
          <p:nvPr>
            <p:ph type="body" sz="quarter" idx="13"/>
          </p:nvPr>
        </p:nvSpPr>
        <p:spPr/>
        <p:txBody>
          <a:bodyPr/>
          <a:lstStyle/>
          <a:p>
            <a:r>
              <a:rPr lang="en-US" dirty="0"/>
              <a:t>What is Your Data Telling You?</a:t>
            </a:r>
          </a:p>
        </p:txBody>
      </p:sp>
      <p:sp>
        <p:nvSpPr>
          <p:cNvPr id="4" name="Slide Number Placeholder 3">
            <a:extLst>
              <a:ext uri="{FF2B5EF4-FFF2-40B4-BE49-F238E27FC236}">
                <a16:creationId xmlns:a16="http://schemas.microsoft.com/office/drawing/2014/main" id="{B747BEE5-23C2-40AF-9D08-7A5445AF9F89}"/>
              </a:ext>
            </a:extLst>
          </p:cNvPr>
          <p:cNvSpPr>
            <a:spLocks noGrp="1"/>
          </p:cNvSpPr>
          <p:nvPr>
            <p:ph type="sldNum" idx="12"/>
          </p:nvPr>
        </p:nvSpPr>
        <p:spPr/>
        <p:txBody>
          <a:bodyPr/>
          <a:lstStyle/>
          <a:p>
            <a:fld id="{00000000-1234-1234-1234-123412341234}" type="slidenum">
              <a:rPr lang="en" smtClean="0"/>
              <a:pPr/>
              <a:t>28</a:t>
            </a:fld>
            <a:endParaRPr lang="en" dirty="0"/>
          </a:p>
        </p:txBody>
      </p:sp>
      <p:graphicFrame>
        <p:nvGraphicFramePr>
          <p:cNvPr id="5" name="Table 4">
            <a:extLst>
              <a:ext uri="{FF2B5EF4-FFF2-40B4-BE49-F238E27FC236}">
                <a16:creationId xmlns:a16="http://schemas.microsoft.com/office/drawing/2014/main" id="{2FE5DDE9-D22A-4FBF-9A07-0D21AD106D77}"/>
              </a:ext>
            </a:extLst>
          </p:cNvPr>
          <p:cNvGraphicFramePr>
            <a:graphicFrameLocks noGrp="1"/>
          </p:cNvGraphicFramePr>
          <p:nvPr>
            <p:extLst>
              <p:ext uri="{D42A27DB-BD31-4B8C-83A1-F6EECF244321}">
                <p14:modId xmlns:p14="http://schemas.microsoft.com/office/powerpoint/2010/main" val="813511189"/>
              </p:ext>
            </p:extLst>
          </p:nvPr>
        </p:nvGraphicFramePr>
        <p:xfrm>
          <a:off x="579811" y="1446205"/>
          <a:ext cx="5940425" cy="1722438"/>
        </p:xfrm>
        <a:graphic>
          <a:graphicData uri="http://schemas.openxmlformats.org/drawingml/2006/table">
            <a:tbl>
              <a:tblPr firstRow="1" firstCol="1" bandRow="1"/>
              <a:tblGrid>
                <a:gridCol w="2797175">
                  <a:extLst>
                    <a:ext uri="{9D8B030D-6E8A-4147-A177-3AD203B41FA5}">
                      <a16:colId xmlns:a16="http://schemas.microsoft.com/office/drawing/2014/main" val="2397635802"/>
                    </a:ext>
                  </a:extLst>
                </a:gridCol>
                <a:gridCol w="1028700">
                  <a:extLst>
                    <a:ext uri="{9D8B030D-6E8A-4147-A177-3AD203B41FA5}">
                      <a16:colId xmlns:a16="http://schemas.microsoft.com/office/drawing/2014/main" val="475797407"/>
                    </a:ext>
                  </a:extLst>
                </a:gridCol>
                <a:gridCol w="1028700">
                  <a:extLst>
                    <a:ext uri="{9D8B030D-6E8A-4147-A177-3AD203B41FA5}">
                      <a16:colId xmlns:a16="http://schemas.microsoft.com/office/drawing/2014/main" val="2492400267"/>
                    </a:ext>
                  </a:extLst>
                </a:gridCol>
                <a:gridCol w="1085850">
                  <a:extLst>
                    <a:ext uri="{9D8B030D-6E8A-4147-A177-3AD203B41FA5}">
                      <a16:colId xmlns:a16="http://schemas.microsoft.com/office/drawing/2014/main" val="3164056629"/>
                    </a:ext>
                  </a:extLst>
                </a:gridCol>
              </a:tblGrid>
              <a:tr h="0">
                <a:tc gridSpan="4">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Analysis Category: For children with disabilities ages 3 through 21, out-of-school suspensions and expulsions of more than 10 days</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No Significant Disproportionality Identified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06168"/>
                  </a:ext>
                </a:extLst>
              </a:tr>
              <a:tr h="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Race/Ethnicity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2015-2016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SY 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026589"/>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Hispanic/Latino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52405975"/>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American Indian/Alaska Native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551589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Asian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1936662"/>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Black or African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14.14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51435325"/>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Native Hawaiian or Other Pacific Islander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8258359"/>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White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5084973"/>
                  </a:ext>
                </a:extLst>
              </a:tr>
              <a:tr h="0">
                <a:tc>
                  <a:txBody>
                    <a:bodyPr/>
                    <a:lstStyle/>
                    <a:p>
                      <a:pPr marL="0" marR="0">
                        <a:lnSpc>
                          <a:spcPct val="107000"/>
                        </a:lnSpc>
                        <a:spcBef>
                          <a:spcPts val="0"/>
                        </a:spcBef>
                        <a:spcAft>
                          <a:spcPts val="0"/>
                        </a:spcAft>
                        <a:tabLst>
                          <a:tab pos="1741170" algn="l"/>
                        </a:tabLst>
                      </a:pPr>
                      <a:r>
                        <a:rPr lang="en-US" sz="1100">
                          <a:effectLst/>
                          <a:latin typeface="Calibri" panose="020F0502020204030204" pitchFamily="34" charset="0"/>
                          <a:ea typeface="Calibri" panose="020F0502020204030204" pitchFamily="34" charset="0"/>
                          <a:cs typeface="Calibri" panose="020F0502020204030204" pitchFamily="34" charset="0"/>
                        </a:rPr>
                        <a:t>Two or More Races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6572951"/>
                  </a:ext>
                </a:extLst>
              </a:tr>
            </a:tbl>
          </a:graphicData>
        </a:graphic>
      </p:graphicFrame>
      <p:pic>
        <p:nvPicPr>
          <p:cNvPr id="7" name="Picture 6">
            <a:extLst>
              <a:ext uri="{FF2B5EF4-FFF2-40B4-BE49-F238E27FC236}">
                <a16:creationId xmlns:a16="http://schemas.microsoft.com/office/drawing/2014/main" id="{C95B70F7-1602-4BAE-93DE-3AD4A1F12AC1}"/>
              </a:ext>
            </a:extLst>
          </p:cNvPr>
          <p:cNvPicPr>
            <a:picLocks noChangeAspect="1"/>
          </p:cNvPicPr>
          <p:nvPr/>
        </p:nvPicPr>
        <p:blipFill>
          <a:blip r:embed="rId2"/>
          <a:stretch>
            <a:fillRect/>
          </a:stretch>
        </p:blipFill>
        <p:spPr>
          <a:xfrm>
            <a:off x="484094" y="1046264"/>
            <a:ext cx="9144000" cy="499872"/>
          </a:xfrm>
          <a:prstGeom prst="rect">
            <a:avLst/>
          </a:prstGeom>
        </p:spPr>
      </p:pic>
    </p:spTree>
    <p:extLst>
      <p:ext uri="{BB962C8B-B14F-4D97-AF65-F5344CB8AC3E}">
        <p14:creationId xmlns:p14="http://schemas.microsoft.com/office/powerpoint/2010/main" val="201741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B421D1-E4D3-A14A-AF20-84D55C812B08}"/>
              </a:ext>
            </a:extLst>
          </p:cNvPr>
          <p:cNvSpPr>
            <a:spLocks noGrp="1"/>
          </p:cNvSpPr>
          <p:nvPr>
            <p:ph type="body" sz="quarter" idx="13"/>
          </p:nvPr>
        </p:nvSpPr>
        <p:spPr/>
        <p:txBody>
          <a:bodyPr/>
          <a:lstStyle/>
          <a:p>
            <a:r>
              <a:rPr lang="en-US" dirty="0"/>
              <a:t>Questions</a:t>
            </a:r>
          </a:p>
        </p:txBody>
      </p:sp>
      <p:sp>
        <p:nvSpPr>
          <p:cNvPr id="4" name="Slide Number Placeholder 3">
            <a:extLst>
              <a:ext uri="{FF2B5EF4-FFF2-40B4-BE49-F238E27FC236}">
                <a16:creationId xmlns:a16="http://schemas.microsoft.com/office/drawing/2014/main" id="{374C1373-EC50-AF4F-9657-2221A03C6E28}"/>
              </a:ext>
            </a:extLst>
          </p:cNvPr>
          <p:cNvSpPr>
            <a:spLocks noGrp="1"/>
          </p:cNvSpPr>
          <p:nvPr>
            <p:ph type="sldNum" idx="12"/>
          </p:nvPr>
        </p:nvSpPr>
        <p:spPr/>
        <p:txBody>
          <a:bodyPr/>
          <a:lstStyle/>
          <a:p>
            <a:fld id="{00000000-1234-1234-1234-123412341234}" type="slidenum">
              <a:rPr lang="en" smtClean="0"/>
              <a:pPr/>
              <a:t>29</a:t>
            </a:fld>
            <a:endParaRPr lang="en" dirty="0"/>
          </a:p>
        </p:txBody>
      </p:sp>
      <p:pic>
        <p:nvPicPr>
          <p:cNvPr id="5" name="Picture 4" descr="A close up of a logo&#10;&#10;Description automatically generated">
            <a:extLst>
              <a:ext uri="{FF2B5EF4-FFF2-40B4-BE49-F238E27FC236}">
                <a16:creationId xmlns:a16="http://schemas.microsoft.com/office/drawing/2014/main" id="{0C4B898F-DB11-8145-B3DD-1215387C1F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36307" y="787400"/>
            <a:ext cx="5319867" cy="3986354"/>
          </a:xfrm>
          <a:prstGeom prst="rect">
            <a:avLst/>
          </a:prstGeom>
        </p:spPr>
      </p:pic>
    </p:spTree>
    <p:extLst>
      <p:ext uri="{BB962C8B-B14F-4D97-AF65-F5344CB8AC3E}">
        <p14:creationId xmlns:p14="http://schemas.microsoft.com/office/powerpoint/2010/main" val="259424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A1F24C4D-D390-4096-806E-219C51161C3D}"/>
              </a:ext>
            </a:extLst>
          </p:cNvPr>
          <p:cNvSpPr/>
          <p:nvPr/>
        </p:nvSpPr>
        <p:spPr>
          <a:xfrm flipH="1">
            <a:off x="5024512" y="1263530"/>
            <a:ext cx="496496" cy="468728"/>
          </a:xfrm>
          <a:prstGeom prst="wedgeRoundRectCallout">
            <a:avLst>
              <a:gd name="adj1" fmla="val -6820"/>
              <a:gd name="adj2" fmla="val 70230"/>
              <a:gd name="adj3" fmla="val 16667"/>
            </a:avLst>
          </a:prstGeom>
          <a:solidFill>
            <a:srgbClr val="68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6" name="Group 65">
            <a:extLst>
              <a:ext uri="{FF2B5EF4-FFF2-40B4-BE49-F238E27FC236}">
                <a16:creationId xmlns:a16="http://schemas.microsoft.com/office/drawing/2014/main" id="{870D59C5-54B5-4B31-AA76-14C64B84CB14}"/>
              </a:ext>
            </a:extLst>
          </p:cNvPr>
          <p:cNvGrpSpPr/>
          <p:nvPr/>
        </p:nvGrpSpPr>
        <p:grpSpPr>
          <a:xfrm>
            <a:off x="3245454" y="1272895"/>
            <a:ext cx="1234440" cy="3532032"/>
            <a:chOff x="4327272" y="1564673"/>
            <a:chExt cx="1645920" cy="4709376"/>
          </a:xfrm>
        </p:grpSpPr>
        <p:sp>
          <p:nvSpPr>
            <p:cNvPr id="24" name="Rectangle 23">
              <a:extLst>
                <a:ext uri="{FF2B5EF4-FFF2-40B4-BE49-F238E27FC236}">
                  <a16:creationId xmlns:a16="http://schemas.microsoft.com/office/drawing/2014/main" id="{A0697143-754F-429E-B62A-AC7B869DA6B4}"/>
                </a:ext>
              </a:extLst>
            </p:cNvPr>
            <p:cNvSpPr/>
            <p:nvPr/>
          </p:nvSpPr>
          <p:spPr>
            <a:xfrm>
              <a:off x="432727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Child Has Access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a High- Quality Early Childhood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2" name="Speech Bubble: Rectangle with Corners Rounded 31">
              <a:extLst>
                <a:ext uri="{FF2B5EF4-FFF2-40B4-BE49-F238E27FC236}">
                  <a16:creationId xmlns:a16="http://schemas.microsoft.com/office/drawing/2014/main" id="{66050A3D-7E7A-4F66-B6BA-81EEE30C170C}"/>
                </a:ext>
              </a:extLst>
            </p:cNvPr>
            <p:cNvSpPr/>
            <p:nvPr/>
          </p:nvSpPr>
          <p:spPr>
            <a:xfrm flipH="1">
              <a:off x="4819235" y="1564673"/>
              <a:ext cx="661994" cy="624970"/>
            </a:xfrm>
            <a:prstGeom prst="wedgeRoundRectCallout">
              <a:avLst>
                <a:gd name="adj1" fmla="val -6820"/>
                <a:gd name="adj2" fmla="val 70230"/>
                <a:gd name="adj3" fmla="val 16667"/>
              </a:avLst>
            </a:prstGeom>
            <a:solidFill>
              <a:srgbClr val="F7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7" name="TextBox 36">
              <a:extLst>
                <a:ext uri="{FF2B5EF4-FFF2-40B4-BE49-F238E27FC236}">
                  <a16:creationId xmlns:a16="http://schemas.microsoft.com/office/drawing/2014/main" id="{A2072715-1D63-4136-B991-0D759D3B8F9F}"/>
                </a:ext>
              </a:extLst>
            </p:cNvPr>
            <p:cNvSpPr txBox="1"/>
            <p:nvPr/>
          </p:nvSpPr>
          <p:spPr>
            <a:xfrm>
              <a:off x="4759293" y="1572284"/>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pic>
          <p:nvPicPr>
            <p:cNvPr id="45" name="Picture 44">
              <a:extLst>
                <a:ext uri="{FF2B5EF4-FFF2-40B4-BE49-F238E27FC236}">
                  <a16:creationId xmlns:a16="http://schemas.microsoft.com/office/drawing/2014/main" id="{21F21A48-0F1F-41DE-9F4A-5C9FD2BF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32" y="5359649"/>
              <a:ext cx="914400" cy="914400"/>
            </a:xfrm>
            <a:prstGeom prst="rect">
              <a:avLst/>
            </a:prstGeom>
          </p:spPr>
        </p:pic>
      </p:grpSp>
      <p:grpSp>
        <p:nvGrpSpPr>
          <p:cNvPr id="68" name="Group 67">
            <a:extLst>
              <a:ext uri="{FF2B5EF4-FFF2-40B4-BE49-F238E27FC236}">
                <a16:creationId xmlns:a16="http://schemas.microsoft.com/office/drawing/2014/main" id="{12B1879A-8496-43E6-A662-4461429531EF}"/>
              </a:ext>
            </a:extLst>
          </p:cNvPr>
          <p:cNvGrpSpPr/>
          <p:nvPr/>
        </p:nvGrpSpPr>
        <p:grpSpPr>
          <a:xfrm>
            <a:off x="407222" y="1306330"/>
            <a:ext cx="1234440" cy="3709718"/>
            <a:chOff x="542962" y="1609253"/>
            <a:chExt cx="1645920" cy="4946291"/>
          </a:xfrm>
        </p:grpSpPr>
        <p:sp>
          <p:nvSpPr>
            <p:cNvPr id="17" name="Rectangle 16">
              <a:extLst>
                <a:ext uri="{FF2B5EF4-FFF2-40B4-BE49-F238E27FC236}">
                  <a16:creationId xmlns:a16="http://schemas.microsoft.com/office/drawing/2014/main" id="{C4771151-6E87-4898-8192-14543166D620}"/>
                </a:ext>
              </a:extLst>
            </p:cNvPr>
            <p:cNvSpPr/>
            <p:nvPr/>
          </p:nvSpPr>
          <p:spPr>
            <a:xfrm>
              <a:off x="54296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All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Students Proficient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and Showing Growth in All Assessed</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Areas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4" name="Speech Bubble: Rectangle with Corners Rounded 33">
              <a:extLst>
                <a:ext uri="{FF2B5EF4-FFF2-40B4-BE49-F238E27FC236}">
                  <a16:creationId xmlns:a16="http://schemas.microsoft.com/office/drawing/2014/main" id="{CBE01417-C4C5-496C-A8EB-F1451A315F58}"/>
                </a:ext>
              </a:extLst>
            </p:cNvPr>
            <p:cNvSpPr/>
            <p:nvPr/>
          </p:nvSpPr>
          <p:spPr>
            <a:xfrm flipH="1">
              <a:off x="1034925" y="1609253"/>
              <a:ext cx="661994" cy="624970"/>
            </a:xfrm>
            <a:prstGeom prst="wedgeRoundRectCallout">
              <a:avLst>
                <a:gd name="adj1" fmla="val -6820"/>
                <a:gd name="adj2" fmla="val 70230"/>
                <a:gd name="adj3" fmla="val 16667"/>
              </a:avLst>
            </a:prstGeom>
            <a:solidFill>
              <a:srgbClr val="FF2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5" name="TextBox 34">
              <a:extLst>
                <a:ext uri="{FF2B5EF4-FFF2-40B4-BE49-F238E27FC236}">
                  <a16:creationId xmlns:a16="http://schemas.microsoft.com/office/drawing/2014/main" id="{C1E4D880-1131-4B9F-8163-5776BEC5EB80}"/>
                </a:ext>
              </a:extLst>
            </p:cNvPr>
            <p:cNvSpPr txBox="1"/>
            <p:nvPr/>
          </p:nvSpPr>
          <p:spPr>
            <a:xfrm>
              <a:off x="974983" y="1617681"/>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pic>
          <p:nvPicPr>
            <p:cNvPr id="47" name="Picture 46">
              <a:extLst>
                <a:ext uri="{FF2B5EF4-FFF2-40B4-BE49-F238E27FC236}">
                  <a16:creationId xmlns:a16="http://schemas.microsoft.com/office/drawing/2014/main" id="{B0361D6D-F809-48D5-AD0A-2EF9D9CE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03" y="5043906"/>
              <a:ext cx="1511638" cy="1511638"/>
            </a:xfrm>
            <a:prstGeom prst="rect">
              <a:avLst/>
            </a:prstGeom>
          </p:spPr>
        </p:pic>
      </p:grpSp>
      <p:grpSp>
        <p:nvGrpSpPr>
          <p:cNvPr id="65" name="Group 64">
            <a:extLst>
              <a:ext uri="{FF2B5EF4-FFF2-40B4-BE49-F238E27FC236}">
                <a16:creationId xmlns:a16="http://schemas.microsoft.com/office/drawing/2014/main" id="{E9916769-C626-4CC8-9D39-8A35381CDB9A}"/>
              </a:ext>
            </a:extLst>
          </p:cNvPr>
          <p:cNvGrpSpPr/>
          <p:nvPr/>
        </p:nvGrpSpPr>
        <p:grpSpPr>
          <a:xfrm>
            <a:off x="4664570" y="1263529"/>
            <a:ext cx="1234440" cy="3605276"/>
            <a:chOff x="6219427" y="1552186"/>
            <a:chExt cx="1645920" cy="4807034"/>
          </a:xfrm>
        </p:grpSpPr>
        <p:sp>
          <p:nvSpPr>
            <p:cNvPr id="25" name="Rectangle 24">
              <a:extLst>
                <a:ext uri="{FF2B5EF4-FFF2-40B4-BE49-F238E27FC236}">
                  <a16:creationId xmlns:a16="http://schemas.microsoft.com/office/drawing/2014/main" id="{382B29C8-2CE6-4F5F-AB0C-1AC4D89B81E3}"/>
                </a:ext>
              </a:extLst>
            </p:cNvPr>
            <p:cNvSpPr/>
            <p:nvPr/>
          </p:nvSpPr>
          <p:spPr>
            <a:xfrm>
              <a:off x="621942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Has Effective Teachers and Leaders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1" name="Speech Bubble: Rectangle with Corners Rounded 30">
              <a:extLst>
                <a:ext uri="{FF2B5EF4-FFF2-40B4-BE49-F238E27FC236}">
                  <a16:creationId xmlns:a16="http://schemas.microsoft.com/office/drawing/2014/main" id="{FA70DAE9-EBD8-49F3-99D0-C6C926909FF9}"/>
                </a:ext>
              </a:extLst>
            </p:cNvPr>
            <p:cNvSpPr/>
            <p:nvPr/>
          </p:nvSpPr>
          <p:spPr>
            <a:xfrm flipH="1">
              <a:off x="6711390" y="1552187"/>
              <a:ext cx="661994" cy="624970"/>
            </a:xfrm>
            <a:prstGeom prst="wedgeRoundRectCallout">
              <a:avLst>
                <a:gd name="adj1" fmla="val -6820"/>
                <a:gd name="adj2" fmla="val 70230"/>
                <a:gd name="adj3" fmla="val 16667"/>
              </a:avLst>
            </a:prstGeom>
            <a:solidFill>
              <a:srgbClr val="2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8" name="TextBox 37">
              <a:extLst>
                <a:ext uri="{FF2B5EF4-FFF2-40B4-BE49-F238E27FC236}">
                  <a16:creationId xmlns:a16="http://schemas.microsoft.com/office/drawing/2014/main" id="{EFDD1CDD-61F6-42E0-B0A3-3F5592B8D220}"/>
                </a:ext>
              </a:extLst>
            </p:cNvPr>
            <p:cNvSpPr txBox="1"/>
            <p:nvPr/>
          </p:nvSpPr>
          <p:spPr>
            <a:xfrm>
              <a:off x="6651448" y="1552186"/>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pic>
          <p:nvPicPr>
            <p:cNvPr id="49" name="Picture 48">
              <a:extLst>
                <a:ext uri="{FF2B5EF4-FFF2-40B4-BE49-F238E27FC236}">
                  <a16:creationId xmlns:a16="http://schemas.microsoft.com/office/drawing/2014/main" id="{4C75781A-312E-457A-952C-CD21A279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017" y="5274479"/>
              <a:ext cx="1084741" cy="1084741"/>
            </a:xfrm>
            <a:prstGeom prst="rect">
              <a:avLst/>
            </a:prstGeom>
          </p:spPr>
        </p:pic>
      </p:grpSp>
      <p:grpSp>
        <p:nvGrpSpPr>
          <p:cNvPr id="67" name="Group 66">
            <a:extLst>
              <a:ext uri="{FF2B5EF4-FFF2-40B4-BE49-F238E27FC236}">
                <a16:creationId xmlns:a16="http://schemas.microsoft.com/office/drawing/2014/main" id="{1200C020-7EE4-4AA8-88C5-37C8690591CA}"/>
              </a:ext>
            </a:extLst>
          </p:cNvPr>
          <p:cNvGrpSpPr/>
          <p:nvPr/>
        </p:nvGrpSpPr>
        <p:grpSpPr>
          <a:xfrm>
            <a:off x="1826338" y="1306330"/>
            <a:ext cx="1234440" cy="3547924"/>
            <a:chOff x="2435117" y="1609253"/>
            <a:chExt cx="1645920" cy="4730565"/>
          </a:xfrm>
        </p:grpSpPr>
        <p:sp>
          <p:nvSpPr>
            <p:cNvPr id="23" name="Rectangle 22">
              <a:extLst>
                <a:ext uri="{FF2B5EF4-FFF2-40B4-BE49-F238E27FC236}">
                  <a16:creationId xmlns:a16="http://schemas.microsoft.com/office/drawing/2014/main" id="{80655905-09BA-45D8-806E-9EE50487DF67}"/>
                </a:ext>
              </a:extLst>
            </p:cNvPr>
            <p:cNvSpPr/>
            <p:nvPr/>
          </p:nvSpPr>
          <p:spPr>
            <a:xfrm>
              <a:off x="243511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 Graduates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 from High School and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is Ready for College and Career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3" name="Speech Bubble: Rectangle with Corners Rounded 32">
              <a:extLst>
                <a:ext uri="{FF2B5EF4-FFF2-40B4-BE49-F238E27FC236}">
                  <a16:creationId xmlns:a16="http://schemas.microsoft.com/office/drawing/2014/main" id="{6B178623-0232-44FD-8E8A-214F04884A62}"/>
                </a:ext>
              </a:extLst>
            </p:cNvPr>
            <p:cNvSpPr/>
            <p:nvPr/>
          </p:nvSpPr>
          <p:spPr>
            <a:xfrm flipH="1">
              <a:off x="2927080" y="1609253"/>
              <a:ext cx="661994" cy="624970"/>
            </a:xfrm>
            <a:prstGeom prst="wedgeRoundRectCallout">
              <a:avLst>
                <a:gd name="adj1" fmla="val -6820"/>
                <a:gd name="adj2" fmla="val 70230"/>
                <a:gd name="adj3" fmla="val 16667"/>
              </a:avLst>
            </a:prstGeom>
            <a:solidFill>
              <a:srgbClr val="FCA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6" name="TextBox 35">
              <a:extLst>
                <a:ext uri="{FF2B5EF4-FFF2-40B4-BE49-F238E27FC236}">
                  <a16:creationId xmlns:a16="http://schemas.microsoft.com/office/drawing/2014/main" id="{E534F4D4-61DD-4D4B-BCC4-ACB4E08C68AE}"/>
                </a:ext>
              </a:extLst>
            </p:cNvPr>
            <p:cNvSpPr txBox="1"/>
            <p:nvPr/>
          </p:nvSpPr>
          <p:spPr>
            <a:xfrm>
              <a:off x="2867138" y="1629350"/>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pic>
          <p:nvPicPr>
            <p:cNvPr id="51" name="Picture 50">
              <a:extLst>
                <a:ext uri="{FF2B5EF4-FFF2-40B4-BE49-F238E27FC236}">
                  <a16:creationId xmlns:a16="http://schemas.microsoft.com/office/drawing/2014/main" id="{91CFFA26-71B2-4351-8559-2295C0905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178" y="5274479"/>
              <a:ext cx="1009798" cy="1065339"/>
            </a:xfrm>
            <a:prstGeom prst="rect">
              <a:avLst/>
            </a:prstGeom>
          </p:spPr>
        </p:pic>
      </p:grpSp>
      <p:grpSp>
        <p:nvGrpSpPr>
          <p:cNvPr id="63" name="Group 62">
            <a:extLst>
              <a:ext uri="{FF2B5EF4-FFF2-40B4-BE49-F238E27FC236}">
                <a16:creationId xmlns:a16="http://schemas.microsoft.com/office/drawing/2014/main" id="{61707639-E181-4522-B7B7-99BC8D70AF3E}"/>
              </a:ext>
            </a:extLst>
          </p:cNvPr>
          <p:cNvGrpSpPr/>
          <p:nvPr/>
        </p:nvGrpSpPr>
        <p:grpSpPr>
          <a:xfrm>
            <a:off x="7502801" y="1263530"/>
            <a:ext cx="1234440" cy="3520607"/>
            <a:chOff x="10003735" y="1552187"/>
            <a:chExt cx="1645920" cy="4694142"/>
          </a:xfrm>
        </p:grpSpPr>
        <p:sp>
          <p:nvSpPr>
            <p:cNvPr id="27" name="Rectangle 26">
              <a:extLst>
                <a:ext uri="{FF2B5EF4-FFF2-40B4-BE49-F238E27FC236}">
                  <a16:creationId xmlns:a16="http://schemas.microsoft.com/office/drawing/2014/main" id="{D658AC72-D989-472D-B862-08916EDECC79}"/>
                </a:ext>
              </a:extLst>
            </p:cNvPr>
            <p:cNvSpPr/>
            <p:nvPr/>
          </p:nvSpPr>
          <p:spPr>
            <a:xfrm>
              <a:off x="10003735"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and District is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Rated “C” or Higher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8" name="Speech Bubble: Rectangle with Corners Rounded 27">
              <a:extLst>
                <a:ext uri="{FF2B5EF4-FFF2-40B4-BE49-F238E27FC236}">
                  <a16:creationId xmlns:a16="http://schemas.microsoft.com/office/drawing/2014/main" id="{DE715218-0C2F-4529-99CF-EF4FF5A3F454}"/>
                </a:ext>
              </a:extLst>
            </p:cNvPr>
            <p:cNvSpPr/>
            <p:nvPr/>
          </p:nvSpPr>
          <p:spPr>
            <a:xfrm flipH="1">
              <a:off x="10495698" y="1552187"/>
              <a:ext cx="661994" cy="624970"/>
            </a:xfrm>
            <a:prstGeom prst="wedgeRoundRectCallout">
              <a:avLst>
                <a:gd name="adj1" fmla="val -6820"/>
                <a:gd name="adj2" fmla="val 70230"/>
                <a:gd name="adj3" fmla="val 16667"/>
              </a:avLst>
            </a:prstGeom>
            <a:solidFill>
              <a:srgbClr val="BC4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0" name="TextBox 39">
              <a:extLst>
                <a:ext uri="{FF2B5EF4-FFF2-40B4-BE49-F238E27FC236}">
                  <a16:creationId xmlns:a16="http://schemas.microsoft.com/office/drawing/2014/main" id="{E7770FDD-DBEA-490D-A598-B1A7E7378CBE}"/>
                </a:ext>
              </a:extLst>
            </p:cNvPr>
            <p:cNvSpPr txBox="1"/>
            <p:nvPr/>
          </p:nvSpPr>
          <p:spPr>
            <a:xfrm>
              <a:off x="10435756"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a:t>
              </a:r>
            </a:p>
          </p:txBody>
        </p:sp>
        <p:pic>
          <p:nvPicPr>
            <p:cNvPr id="53" name="Picture 52">
              <a:extLst>
                <a:ext uri="{FF2B5EF4-FFF2-40B4-BE49-F238E27FC236}">
                  <a16:creationId xmlns:a16="http://schemas.microsoft.com/office/drawing/2014/main" id="{DBA29183-0860-4125-BD7C-257F7E24BE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3355" y="5359649"/>
              <a:ext cx="886680" cy="886680"/>
            </a:xfrm>
            <a:prstGeom prst="rect">
              <a:avLst/>
            </a:prstGeom>
          </p:spPr>
        </p:pic>
      </p:grpSp>
      <p:grpSp>
        <p:nvGrpSpPr>
          <p:cNvPr id="64" name="Group 63">
            <a:extLst>
              <a:ext uri="{FF2B5EF4-FFF2-40B4-BE49-F238E27FC236}">
                <a16:creationId xmlns:a16="http://schemas.microsoft.com/office/drawing/2014/main" id="{9A0E3BAB-B083-4DD4-9A1F-E79CAE750DE0}"/>
              </a:ext>
            </a:extLst>
          </p:cNvPr>
          <p:cNvGrpSpPr/>
          <p:nvPr/>
        </p:nvGrpSpPr>
        <p:grpSpPr>
          <a:xfrm>
            <a:off x="6083687" y="1263530"/>
            <a:ext cx="1234440" cy="3482487"/>
            <a:chOff x="8111582" y="1552187"/>
            <a:chExt cx="1645920" cy="4643316"/>
          </a:xfrm>
        </p:grpSpPr>
        <p:sp>
          <p:nvSpPr>
            <p:cNvPr id="26" name="Rectangle 25">
              <a:extLst>
                <a:ext uri="{FF2B5EF4-FFF2-40B4-BE49-F238E27FC236}">
                  <a16:creationId xmlns:a16="http://schemas.microsoft.com/office/drawing/2014/main" id="{3A637EA0-17DB-46DE-B72A-1D476746640F}"/>
                </a:ext>
              </a:extLst>
            </p:cNvPr>
            <p:cNvSpPr/>
            <p:nvPr/>
          </p:nvSpPr>
          <p:spPr>
            <a:xfrm>
              <a:off x="811158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Community Effectively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Uses a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World-Class Data System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Improve Student 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9" name="Speech Bubble: Rectangle with Corners Rounded 28">
              <a:extLst>
                <a:ext uri="{FF2B5EF4-FFF2-40B4-BE49-F238E27FC236}">
                  <a16:creationId xmlns:a16="http://schemas.microsoft.com/office/drawing/2014/main" id="{0793C9F1-1022-444C-81D4-3ED27F5875A0}"/>
                </a:ext>
              </a:extLst>
            </p:cNvPr>
            <p:cNvSpPr/>
            <p:nvPr/>
          </p:nvSpPr>
          <p:spPr>
            <a:xfrm flipH="1">
              <a:off x="8603545" y="1552187"/>
              <a:ext cx="661994" cy="624970"/>
            </a:xfrm>
            <a:prstGeom prst="wedgeRoundRectCallout">
              <a:avLst>
                <a:gd name="adj1" fmla="val -6820"/>
                <a:gd name="adj2" fmla="val 70230"/>
                <a:gd name="adj3" fmla="val 16667"/>
              </a:avLst>
            </a:prstGeom>
            <a:solidFill>
              <a:srgbClr val="0BA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9" name="TextBox 38">
              <a:extLst>
                <a:ext uri="{FF2B5EF4-FFF2-40B4-BE49-F238E27FC236}">
                  <a16:creationId xmlns:a16="http://schemas.microsoft.com/office/drawing/2014/main" id="{DA828BEE-5B99-4D62-8ED4-5432ED824890}"/>
                </a:ext>
              </a:extLst>
            </p:cNvPr>
            <p:cNvSpPr txBox="1"/>
            <p:nvPr/>
          </p:nvSpPr>
          <p:spPr>
            <a:xfrm>
              <a:off x="8543603"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a:t>
              </a:r>
            </a:p>
          </p:txBody>
        </p:sp>
        <p:grpSp>
          <p:nvGrpSpPr>
            <p:cNvPr id="62" name="Group 61">
              <a:extLst>
                <a:ext uri="{FF2B5EF4-FFF2-40B4-BE49-F238E27FC236}">
                  <a16:creationId xmlns:a16="http://schemas.microsoft.com/office/drawing/2014/main" id="{C865226C-E146-4E50-AE08-DD2AA17745E9}"/>
                </a:ext>
              </a:extLst>
            </p:cNvPr>
            <p:cNvGrpSpPr/>
            <p:nvPr/>
          </p:nvGrpSpPr>
          <p:grpSpPr>
            <a:xfrm>
              <a:off x="8487404" y="5354653"/>
              <a:ext cx="894276" cy="840850"/>
              <a:chOff x="8480898" y="5354653"/>
              <a:chExt cx="894276" cy="840850"/>
            </a:xfrm>
          </p:grpSpPr>
          <p:sp>
            <p:nvSpPr>
              <p:cNvPr id="54" name="Rectangle: Rounded Corners 53">
                <a:extLst>
                  <a:ext uri="{FF2B5EF4-FFF2-40B4-BE49-F238E27FC236}">
                    <a16:creationId xmlns:a16="http://schemas.microsoft.com/office/drawing/2014/main" id="{4DA7E1D6-5253-42F6-8CA0-D4C49B635B5A}"/>
                  </a:ext>
                </a:extLst>
              </p:cNvPr>
              <p:cNvSpPr/>
              <p:nvPr/>
            </p:nvSpPr>
            <p:spPr>
              <a:xfrm>
                <a:off x="8480898" y="5938838"/>
                <a:ext cx="187558" cy="256665"/>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5" name="Rectangle: Rounded Corners 54">
                <a:extLst>
                  <a:ext uri="{FF2B5EF4-FFF2-40B4-BE49-F238E27FC236}">
                    <a16:creationId xmlns:a16="http://schemas.microsoft.com/office/drawing/2014/main" id="{7E9B2D56-A098-4139-930E-E2BD87B9C907}"/>
                  </a:ext>
                </a:extLst>
              </p:cNvPr>
              <p:cNvSpPr/>
              <p:nvPr/>
            </p:nvSpPr>
            <p:spPr>
              <a:xfrm>
                <a:off x="8760675" y="5753100"/>
                <a:ext cx="203310" cy="442403"/>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0" name="Group 59">
                <a:extLst>
                  <a:ext uri="{FF2B5EF4-FFF2-40B4-BE49-F238E27FC236}">
                    <a16:creationId xmlns:a16="http://schemas.microsoft.com/office/drawing/2014/main" id="{0B6ABEEA-CF4E-404A-AB80-035EA63D1401}"/>
                  </a:ext>
                </a:extLst>
              </p:cNvPr>
              <p:cNvGrpSpPr/>
              <p:nvPr/>
            </p:nvGrpSpPr>
            <p:grpSpPr>
              <a:xfrm>
                <a:off x="8972172" y="5354653"/>
                <a:ext cx="403002" cy="840850"/>
                <a:chOff x="3773061" y="2486025"/>
                <a:chExt cx="232202" cy="580732"/>
              </a:xfrm>
            </p:grpSpPr>
            <p:sp>
              <p:nvSpPr>
                <p:cNvPr id="56" name="Rectangle: Rounded Corners 55">
                  <a:extLst>
                    <a:ext uri="{FF2B5EF4-FFF2-40B4-BE49-F238E27FC236}">
                      <a16:creationId xmlns:a16="http://schemas.microsoft.com/office/drawing/2014/main" id="{606D4DE4-88AA-4BD0-A2C2-EE400FA9186B}"/>
                    </a:ext>
                  </a:extLst>
                </p:cNvPr>
                <p:cNvSpPr/>
                <p:nvPr/>
              </p:nvSpPr>
              <p:spPr>
                <a:xfrm>
                  <a:off x="3832035" y="2590800"/>
                  <a:ext cx="109537" cy="475957"/>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9" name="Isosceles Triangle 58">
                  <a:extLst>
                    <a:ext uri="{FF2B5EF4-FFF2-40B4-BE49-F238E27FC236}">
                      <a16:creationId xmlns:a16="http://schemas.microsoft.com/office/drawing/2014/main" id="{30EB58A1-2072-4F54-9885-24A9482BA857}"/>
                    </a:ext>
                  </a:extLst>
                </p:cNvPr>
                <p:cNvSpPr/>
                <p:nvPr/>
              </p:nvSpPr>
              <p:spPr>
                <a:xfrm>
                  <a:off x="3773061" y="2486025"/>
                  <a:ext cx="232202" cy="157163"/>
                </a:xfrm>
                <a:prstGeom prst="triangle">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grpSp>
      <p:sp>
        <p:nvSpPr>
          <p:cNvPr id="69" name="TextBox 68">
            <a:extLst>
              <a:ext uri="{FF2B5EF4-FFF2-40B4-BE49-F238E27FC236}">
                <a16:creationId xmlns:a16="http://schemas.microsoft.com/office/drawing/2014/main" id="{38C93406-625F-434A-828E-BB90A0DA7B97}"/>
              </a:ext>
            </a:extLst>
          </p:cNvPr>
          <p:cNvSpPr txBox="1"/>
          <p:nvPr/>
        </p:nvSpPr>
        <p:spPr>
          <a:xfrm>
            <a:off x="329080" y="586169"/>
            <a:ext cx="4242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ABDC"/>
                </a:solidFill>
                <a:effectLst/>
                <a:uLnTx/>
                <a:uFillTx/>
                <a:latin typeface="Arial Narrow" panose="020B0606020202030204" pitchFamily="34" charset="0"/>
                <a:cs typeface="Arial"/>
                <a:sym typeface="Arial"/>
              </a:rPr>
              <a:t>MISSISSIPPI STATE BOARD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BC4570"/>
                </a:solidFill>
                <a:effectLst/>
                <a:uLnTx/>
                <a:uFillTx/>
                <a:latin typeface="Arial Narrow" panose="020B0606020202030204" pitchFamily="34" charset="0"/>
                <a:cs typeface="Arial"/>
                <a:sym typeface="Arial"/>
              </a:rPr>
              <a:t>STRATEGIC PLAN GOALS</a:t>
            </a:r>
          </a:p>
        </p:txBody>
      </p:sp>
    </p:spTree>
    <p:extLst>
      <p:ext uri="{BB962C8B-B14F-4D97-AF65-F5344CB8AC3E}">
        <p14:creationId xmlns:p14="http://schemas.microsoft.com/office/powerpoint/2010/main" val="165376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932781" y="1986348"/>
            <a:ext cx="5278437" cy="2132570"/>
          </a:xfrm>
        </p:spPr>
        <p:txBody>
          <a:bodyPr/>
          <a:lstStyle/>
          <a:p>
            <a:r>
              <a:rPr lang="en-US" sz="1800" dirty="0"/>
              <a:t>Sharon Strong Coon – </a:t>
            </a:r>
            <a:r>
              <a:rPr lang="en-US" sz="1800" dirty="0">
                <a:hlinkClick r:id="rId2"/>
              </a:rPr>
              <a:t>scoon@mdek12.org</a:t>
            </a:r>
            <a:endParaRPr lang="en-US" sz="1800" dirty="0"/>
          </a:p>
          <a:p>
            <a:r>
              <a:rPr lang="en-US" sz="1800" dirty="0" err="1"/>
              <a:t>Minnia</a:t>
            </a:r>
            <a:r>
              <a:rPr lang="en-US" sz="1800" dirty="0"/>
              <a:t> Winters – </a:t>
            </a:r>
            <a:r>
              <a:rPr lang="en-US" sz="1800" dirty="0">
                <a:hlinkClick r:id="rId3"/>
              </a:rPr>
              <a:t>mwinters@mdek12.org</a:t>
            </a:r>
            <a:endParaRPr lang="en-US" sz="1800" dirty="0"/>
          </a:p>
          <a:p>
            <a:r>
              <a:rPr lang="en-US" sz="1800" dirty="0"/>
              <a:t>Gloria Lacey – </a:t>
            </a:r>
            <a:r>
              <a:rPr lang="en-US" sz="1800" dirty="0">
                <a:hlinkClick r:id="rId4"/>
              </a:rPr>
              <a:t>glacey@mdek12.org</a:t>
            </a:r>
            <a:endParaRPr lang="en-US" sz="1800" dirty="0"/>
          </a:p>
          <a:p>
            <a:r>
              <a:rPr lang="en-US" sz="1800" dirty="0"/>
              <a:t>Rhonda Douglas – </a:t>
            </a:r>
            <a:r>
              <a:rPr lang="en-US" sz="1800" dirty="0">
                <a:hlinkClick r:id="rId5"/>
              </a:rPr>
              <a:t>rdouglas@mdek12.org</a:t>
            </a:r>
            <a:endParaRPr lang="en-US" sz="1800" dirty="0"/>
          </a:p>
          <a:p>
            <a:r>
              <a:rPr lang="en-US" sz="1800" dirty="0"/>
              <a:t>Darrell Latham – </a:t>
            </a:r>
            <a:r>
              <a:rPr lang="en-US" sz="1800" dirty="0">
                <a:hlinkClick r:id="rId6"/>
              </a:rPr>
              <a:t>dlatham@mdek12.org</a:t>
            </a:r>
            <a:r>
              <a:rPr lang="en-US" sz="1800" dirty="0"/>
              <a:t>  </a:t>
            </a:r>
          </a:p>
          <a:p>
            <a:endParaRPr lang="en-US" sz="1800" dirty="0"/>
          </a:p>
          <a:p>
            <a:endParaRPr lang="en-US" sz="1800"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10711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Important Distinction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a:t>
            </a:fld>
            <a:endParaRPr lang="en" dirty="0"/>
          </a:p>
        </p:txBody>
      </p:sp>
      <p:sp>
        <p:nvSpPr>
          <p:cNvPr id="7" name="Text Placeholder 6"/>
          <p:cNvSpPr>
            <a:spLocks noGrp="1"/>
          </p:cNvSpPr>
          <p:nvPr>
            <p:ph type="body" sz="quarter" idx="14"/>
          </p:nvPr>
        </p:nvSpPr>
        <p:spPr>
          <a:xfrm>
            <a:off x="119270" y="715617"/>
            <a:ext cx="8591281" cy="3654771"/>
          </a:xfrm>
        </p:spPr>
        <p:txBody>
          <a:bodyPr/>
          <a:lstStyle/>
          <a:p>
            <a:r>
              <a:rPr lang="en-US" sz="2000" dirty="0"/>
              <a:t>Two different calculations are done that address equity</a:t>
            </a:r>
          </a:p>
          <a:p>
            <a:r>
              <a:rPr lang="en-US" sz="2000" dirty="0"/>
              <a:t>Three indicators (4b, 9, &amp; 10) in the State’s Annual Performance Report address equity</a:t>
            </a:r>
          </a:p>
          <a:p>
            <a:r>
              <a:rPr lang="en-US" sz="2000" dirty="0">
                <a:highlight>
                  <a:srgbClr val="FFFF00"/>
                </a:highlight>
              </a:rPr>
              <a:t>A second analysis happens every year to determine if a district is a disproportionate and must reserve15% of the IDEA budget for Coordinated Early Intervening Services (CEIS)</a:t>
            </a:r>
          </a:p>
          <a:p>
            <a:r>
              <a:rPr lang="en-US" sz="2000" dirty="0"/>
              <a:t>Today’s discussion deals with the second analysis</a:t>
            </a:r>
          </a:p>
          <a:p>
            <a:endParaRPr lang="en-US" dirty="0"/>
          </a:p>
          <a:p>
            <a:pPr>
              <a:tabLst/>
            </a:pPr>
            <a:endParaRPr lang="en-US" dirty="0"/>
          </a:p>
        </p:txBody>
      </p:sp>
    </p:spTree>
    <p:extLst>
      <p:ext uri="{BB962C8B-B14F-4D97-AF65-F5344CB8AC3E}">
        <p14:creationId xmlns:p14="http://schemas.microsoft.com/office/powerpoint/2010/main" val="190048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20889-E478-E64F-9B6F-567321ACB56F}"/>
              </a:ext>
            </a:extLst>
          </p:cNvPr>
          <p:cNvSpPr>
            <a:spLocks noGrp="1"/>
          </p:cNvSpPr>
          <p:nvPr>
            <p:ph type="body" sz="quarter" idx="13"/>
          </p:nvPr>
        </p:nvSpPr>
        <p:spPr/>
        <p:txBody>
          <a:bodyPr/>
          <a:lstStyle/>
          <a:p>
            <a:r>
              <a:rPr lang="en-US" dirty="0"/>
              <a:t>What is Significant Disproportionality?</a:t>
            </a:r>
          </a:p>
        </p:txBody>
      </p:sp>
      <p:sp>
        <p:nvSpPr>
          <p:cNvPr id="3" name="Text Placeholder 2">
            <a:extLst>
              <a:ext uri="{FF2B5EF4-FFF2-40B4-BE49-F238E27FC236}">
                <a16:creationId xmlns:a16="http://schemas.microsoft.com/office/drawing/2014/main" id="{0F53BAF4-57CF-3A48-9441-E518CBC54614}"/>
              </a:ext>
            </a:extLst>
          </p:cNvPr>
          <p:cNvSpPr>
            <a:spLocks noGrp="1"/>
          </p:cNvSpPr>
          <p:nvPr>
            <p:ph type="body" sz="quarter" idx="14"/>
          </p:nvPr>
        </p:nvSpPr>
        <p:spPr/>
        <p:txBody>
          <a:bodyPr/>
          <a:lstStyle/>
          <a:p>
            <a:r>
              <a:rPr lang="en-US" dirty="0"/>
              <a:t>Disproportionality is an overrepresentation of some racial or ethnic group in a category.</a:t>
            </a:r>
          </a:p>
          <a:p>
            <a:endParaRPr lang="en-US" dirty="0"/>
          </a:p>
          <a:p>
            <a:r>
              <a:rPr lang="en-US" dirty="0"/>
              <a:t>Disproportionality becomes </a:t>
            </a:r>
            <a:r>
              <a:rPr lang="en-US" i="1" dirty="0"/>
              <a:t>significant </a:t>
            </a:r>
            <a:r>
              <a:rPr lang="en-US" dirty="0"/>
              <a:t>when the over representation exceeds a defined threshold</a:t>
            </a:r>
            <a:r>
              <a:rPr lang="en-US" i="1" dirty="0"/>
              <a:t>. </a:t>
            </a:r>
            <a:endParaRPr lang="en-US" dirty="0"/>
          </a:p>
        </p:txBody>
      </p:sp>
      <p:sp>
        <p:nvSpPr>
          <p:cNvPr id="4" name="Slide Number Placeholder 3">
            <a:extLst>
              <a:ext uri="{FF2B5EF4-FFF2-40B4-BE49-F238E27FC236}">
                <a16:creationId xmlns:a16="http://schemas.microsoft.com/office/drawing/2014/main" id="{087C2404-4E47-4347-8E03-C5F19D6CCCCF}"/>
              </a:ext>
            </a:extLst>
          </p:cNvPr>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2385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EC76B-27CA-DA46-9BD8-C4603E04F87E}"/>
              </a:ext>
            </a:extLst>
          </p:cNvPr>
          <p:cNvSpPr>
            <a:spLocks noGrp="1"/>
          </p:cNvSpPr>
          <p:nvPr>
            <p:ph type="body" sz="quarter" idx="13"/>
          </p:nvPr>
        </p:nvSpPr>
        <p:spPr/>
        <p:txBody>
          <a:bodyPr/>
          <a:lstStyle/>
          <a:p>
            <a:r>
              <a:rPr lang="en-US" dirty="0"/>
              <a:t>Why a Revision?</a:t>
            </a:r>
          </a:p>
        </p:txBody>
      </p:sp>
      <p:sp>
        <p:nvSpPr>
          <p:cNvPr id="3" name="Text Placeholder 2">
            <a:extLst>
              <a:ext uri="{FF2B5EF4-FFF2-40B4-BE49-F238E27FC236}">
                <a16:creationId xmlns:a16="http://schemas.microsoft.com/office/drawing/2014/main" id="{997E1707-E37E-6240-8754-EB649B7D5CD8}"/>
              </a:ext>
            </a:extLst>
          </p:cNvPr>
          <p:cNvSpPr>
            <a:spLocks noGrp="1"/>
          </p:cNvSpPr>
          <p:nvPr>
            <p:ph type="body" sz="quarter" idx="14"/>
          </p:nvPr>
        </p:nvSpPr>
        <p:spPr/>
        <p:txBody>
          <a:bodyPr/>
          <a:lstStyle/>
          <a:p>
            <a:r>
              <a:rPr lang="en-US" dirty="0"/>
              <a:t>Only 2 to 3 percent of districts nationwide are identified with significant disproportionality and required to take action</a:t>
            </a:r>
          </a:p>
        </p:txBody>
      </p:sp>
      <p:sp>
        <p:nvSpPr>
          <p:cNvPr id="4" name="Slide Number Placeholder 3">
            <a:extLst>
              <a:ext uri="{FF2B5EF4-FFF2-40B4-BE49-F238E27FC236}">
                <a16:creationId xmlns:a16="http://schemas.microsoft.com/office/drawing/2014/main" id="{27FC8D63-A2BA-DD43-993D-3244321991B5}"/>
              </a:ext>
            </a:extLst>
          </p:cNvPr>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320644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D6729-C38F-2141-B95A-D29693FD12BF}"/>
              </a:ext>
            </a:extLst>
          </p:cNvPr>
          <p:cNvSpPr>
            <a:spLocks noGrp="1"/>
          </p:cNvSpPr>
          <p:nvPr>
            <p:ph type="body" sz="quarter" idx="13"/>
          </p:nvPr>
        </p:nvSpPr>
        <p:spPr/>
        <p:txBody>
          <a:bodyPr/>
          <a:lstStyle/>
          <a:p>
            <a:r>
              <a:rPr lang="en-US" dirty="0"/>
              <a:t>Changes to Significant Disproportionality</a:t>
            </a:r>
          </a:p>
        </p:txBody>
      </p:sp>
      <p:sp>
        <p:nvSpPr>
          <p:cNvPr id="3" name="Text Placeholder 2">
            <a:extLst>
              <a:ext uri="{FF2B5EF4-FFF2-40B4-BE49-F238E27FC236}">
                <a16:creationId xmlns:a16="http://schemas.microsoft.com/office/drawing/2014/main" id="{B1C668CA-F7A2-7E41-A0C1-15865D77B732}"/>
              </a:ext>
            </a:extLst>
          </p:cNvPr>
          <p:cNvSpPr>
            <a:spLocks noGrp="1"/>
          </p:cNvSpPr>
          <p:nvPr>
            <p:ph type="body" sz="quarter" idx="14"/>
          </p:nvPr>
        </p:nvSpPr>
        <p:spPr>
          <a:xfrm>
            <a:off x="103368" y="691763"/>
            <a:ext cx="8607184" cy="3678625"/>
          </a:xfrm>
        </p:spPr>
        <p:txBody>
          <a:bodyPr/>
          <a:lstStyle/>
          <a:p>
            <a:r>
              <a:rPr lang="en-US" dirty="0"/>
              <a:t>Require a standard methodology</a:t>
            </a:r>
          </a:p>
          <a:p>
            <a:r>
              <a:rPr lang="en-US" dirty="0"/>
              <a:t>Clarify that LEAs must review and revise policies, procedures and practices every year significant disproportionality is found</a:t>
            </a:r>
          </a:p>
          <a:p>
            <a:r>
              <a:rPr lang="en-US" dirty="0"/>
              <a:t>Require that districts identify and address factors contributing to significant disproportionality</a:t>
            </a:r>
          </a:p>
        </p:txBody>
      </p:sp>
      <p:sp>
        <p:nvSpPr>
          <p:cNvPr id="4" name="Slide Number Placeholder 3">
            <a:extLst>
              <a:ext uri="{FF2B5EF4-FFF2-40B4-BE49-F238E27FC236}">
                <a16:creationId xmlns:a16="http://schemas.microsoft.com/office/drawing/2014/main" id="{72803686-BBAE-3843-870D-615D01A678F9}"/>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1677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D6729-C38F-2141-B95A-D29693FD12BF}"/>
              </a:ext>
            </a:extLst>
          </p:cNvPr>
          <p:cNvSpPr>
            <a:spLocks noGrp="1"/>
          </p:cNvSpPr>
          <p:nvPr>
            <p:ph type="body" sz="quarter" idx="13"/>
          </p:nvPr>
        </p:nvSpPr>
        <p:spPr/>
        <p:txBody>
          <a:bodyPr/>
          <a:lstStyle/>
          <a:p>
            <a:r>
              <a:rPr lang="en-US" dirty="0"/>
              <a:t>Changes to Significant Disproportionality</a:t>
            </a:r>
          </a:p>
        </p:txBody>
      </p:sp>
      <p:sp>
        <p:nvSpPr>
          <p:cNvPr id="3" name="Text Placeholder 2">
            <a:extLst>
              <a:ext uri="{FF2B5EF4-FFF2-40B4-BE49-F238E27FC236}">
                <a16:creationId xmlns:a16="http://schemas.microsoft.com/office/drawing/2014/main" id="{B1C668CA-F7A2-7E41-A0C1-15865D77B732}"/>
              </a:ext>
            </a:extLst>
          </p:cNvPr>
          <p:cNvSpPr>
            <a:spLocks noGrp="1"/>
          </p:cNvSpPr>
          <p:nvPr>
            <p:ph type="body" sz="quarter" idx="14"/>
          </p:nvPr>
        </p:nvSpPr>
        <p:spPr>
          <a:xfrm>
            <a:off x="0" y="731520"/>
            <a:ext cx="9029783" cy="4084142"/>
          </a:xfrm>
        </p:spPr>
        <p:txBody>
          <a:bodyPr/>
          <a:lstStyle/>
          <a:p>
            <a:pPr lvl="0"/>
            <a:r>
              <a:rPr lang="en-US" sz="2000" dirty="0"/>
              <a:t>New Regulations: 20 U.S.C. 1418(d) and 34 CFR §§300.646 and 300.647</a:t>
            </a:r>
          </a:p>
          <a:p>
            <a:pPr lvl="0"/>
            <a:r>
              <a:rPr lang="en-US" sz="2000" dirty="0"/>
              <a:t>Determine whether significant disproportionality based on race/ethnicity is occurring with respect to the:</a:t>
            </a:r>
          </a:p>
          <a:p>
            <a:pPr lvl="1"/>
            <a:r>
              <a:rPr lang="en-US" dirty="0"/>
              <a:t>	</a:t>
            </a:r>
            <a:r>
              <a:rPr lang="en-US" sz="1800" dirty="0"/>
              <a:t>Identification of children as children with disabilities, including identification as 	children with particular impairments</a:t>
            </a:r>
          </a:p>
          <a:p>
            <a:pPr lvl="1"/>
            <a:r>
              <a:rPr lang="en-US" sz="1800" dirty="0"/>
              <a:t>	Placement of children in particular educational settings</a:t>
            </a:r>
          </a:p>
          <a:p>
            <a:pPr lvl="1"/>
            <a:r>
              <a:rPr lang="en-US" sz="1800" dirty="0"/>
              <a:t>	Incidence, duration, and type of disciplinary actions, including suspensions 	and expulsions.</a:t>
            </a:r>
          </a:p>
          <a:p>
            <a:endParaRPr lang="en-US" sz="1000" dirty="0"/>
          </a:p>
        </p:txBody>
      </p:sp>
      <p:sp>
        <p:nvSpPr>
          <p:cNvPr id="4" name="Slide Number Placeholder 3">
            <a:extLst>
              <a:ext uri="{FF2B5EF4-FFF2-40B4-BE49-F238E27FC236}">
                <a16:creationId xmlns:a16="http://schemas.microsoft.com/office/drawing/2014/main" id="{72803686-BBAE-3843-870D-615D01A678F9}"/>
              </a:ext>
            </a:extLst>
          </p:cNvPr>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79245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7B01F-FBAF-8646-81B2-0C774BE9DB45}"/>
              </a:ext>
            </a:extLst>
          </p:cNvPr>
          <p:cNvSpPr>
            <a:spLocks noGrp="1"/>
          </p:cNvSpPr>
          <p:nvPr>
            <p:ph type="body" sz="quarter" idx="13"/>
          </p:nvPr>
        </p:nvSpPr>
        <p:spPr/>
        <p:txBody>
          <a:bodyPr/>
          <a:lstStyle/>
          <a:p>
            <a:r>
              <a:rPr lang="en-US" dirty="0"/>
              <a:t>Timelines</a:t>
            </a:r>
          </a:p>
        </p:txBody>
      </p:sp>
      <p:sp>
        <p:nvSpPr>
          <p:cNvPr id="3" name="Text Placeholder 2">
            <a:extLst>
              <a:ext uri="{FF2B5EF4-FFF2-40B4-BE49-F238E27FC236}">
                <a16:creationId xmlns:a16="http://schemas.microsoft.com/office/drawing/2014/main" id="{4178FDFB-75C5-AB49-B410-CD83B5463119}"/>
              </a:ext>
            </a:extLst>
          </p:cNvPr>
          <p:cNvSpPr>
            <a:spLocks noGrp="1"/>
          </p:cNvSpPr>
          <p:nvPr>
            <p:ph type="body" sz="quarter" idx="14"/>
          </p:nvPr>
        </p:nvSpPr>
        <p:spPr>
          <a:xfrm>
            <a:off x="166978" y="842839"/>
            <a:ext cx="8543574" cy="3527550"/>
          </a:xfrm>
        </p:spPr>
        <p:txBody>
          <a:bodyPr/>
          <a:lstStyle/>
          <a:p>
            <a:pPr marL="0" indent="0">
              <a:buNone/>
            </a:pPr>
            <a:r>
              <a:rPr lang="en-US" dirty="0"/>
              <a:t>Standard Methodology introduced in December 2016 and stated that States must be in compliance by July 1, 2018</a:t>
            </a:r>
          </a:p>
          <a:p>
            <a:pPr marL="0" indent="0">
              <a:buNone/>
            </a:pPr>
            <a:r>
              <a:rPr lang="en-US" dirty="0"/>
              <a:t>This was put on hold by the Department of Ed and eventually went to litigation in the COPAA v. DeVos. </a:t>
            </a:r>
          </a:p>
          <a:p>
            <a:pPr marL="0" indent="0">
              <a:buNone/>
            </a:pPr>
            <a:r>
              <a:rPr lang="en-US" dirty="0"/>
              <a:t>March 7, 2019 </a:t>
            </a:r>
            <a:r>
              <a:rPr lang="en-US"/>
              <a:t>the Court found </a:t>
            </a:r>
            <a:r>
              <a:rPr lang="en-US" dirty="0"/>
              <a:t>in favor of COPAA.  </a:t>
            </a:r>
          </a:p>
          <a:p>
            <a:pPr marL="0" indent="0">
              <a:buNone/>
            </a:pPr>
            <a:endParaRPr lang="en-US" dirty="0"/>
          </a:p>
        </p:txBody>
      </p:sp>
      <p:sp>
        <p:nvSpPr>
          <p:cNvPr id="4" name="Slide Number Placeholder 3">
            <a:extLst>
              <a:ext uri="{FF2B5EF4-FFF2-40B4-BE49-F238E27FC236}">
                <a16:creationId xmlns:a16="http://schemas.microsoft.com/office/drawing/2014/main" id="{3C8FD47B-1798-E34B-BBAF-9DAA8F675565}"/>
              </a:ext>
            </a:extLst>
          </p:cNvPr>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2940707286"/>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1_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2470</TotalTime>
  <Words>1443</Words>
  <Application>Microsoft Office PowerPoint</Application>
  <PresentationFormat>On-screen Show (16:9)</PresentationFormat>
  <Paragraphs>306</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Narrow</vt:lpstr>
      <vt:lpstr>Calibri</vt:lpstr>
      <vt:lpstr>Cambria Math</vt:lpstr>
      <vt:lpstr>Courier New</vt:lpstr>
      <vt:lpstr>simple-light-2</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Sharon Coon</cp:lastModifiedBy>
  <cp:revision>34</cp:revision>
  <cp:lastPrinted>2019-06-19T15:12:22Z</cp:lastPrinted>
  <dcterms:created xsi:type="dcterms:W3CDTF">2017-07-07T21:24:14Z</dcterms:created>
  <dcterms:modified xsi:type="dcterms:W3CDTF">2019-07-31T19:16:55Z</dcterms:modified>
</cp:coreProperties>
</file>