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0"/>
  </p:notesMasterIdLst>
  <p:handoutMasterIdLst>
    <p:handoutMasterId r:id="rId51"/>
  </p:handoutMasterIdLst>
  <p:sldIdLst>
    <p:sldId id="259" r:id="rId2"/>
    <p:sldId id="280" r:id="rId3"/>
    <p:sldId id="281" r:id="rId4"/>
    <p:sldId id="303" r:id="rId5"/>
    <p:sldId id="317" r:id="rId6"/>
    <p:sldId id="318" r:id="rId7"/>
    <p:sldId id="319" r:id="rId8"/>
    <p:sldId id="304" r:id="rId9"/>
    <p:sldId id="313" r:id="rId10"/>
    <p:sldId id="314" r:id="rId11"/>
    <p:sldId id="315" r:id="rId12"/>
    <p:sldId id="316" r:id="rId13"/>
    <p:sldId id="305" r:id="rId14"/>
    <p:sldId id="320" r:id="rId15"/>
    <p:sldId id="306" r:id="rId16"/>
    <p:sldId id="307" r:id="rId17"/>
    <p:sldId id="308" r:id="rId18"/>
    <p:sldId id="309" r:id="rId19"/>
    <p:sldId id="31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11" r:id="rId35"/>
    <p:sldId id="312" r:id="rId36"/>
    <p:sldId id="295" r:id="rId37"/>
    <p:sldId id="296" r:id="rId38"/>
    <p:sldId id="335" r:id="rId39"/>
    <p:sldId id="336" r:id="rId40"/>
    <p:sldId id="337" r:id="rId41"/>
    <p:sldId id="345" r:id="rId42"/>
    <p:sldId id="338" r:id="rId43"/>
    <p:sldId id="339" r:id="rId44"/>
    <p:sldId id="340" r:id="rId45"/>
    <p:sldId id="341" r:id="rId46"/>
    <p:sldId id="342" r:id="rId47"/>
    <p:sldId id="343" r:id="rId48"/>
    <p:sldId id="344"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264"/>
    <a:srgbClr val="003366"/>
    <a:srgbClr val="1B1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2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r>
              <a:rPr lang="en-US" dirty="0"/>
              <a:t>Office of Student Assessment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mn-ea"/>
                <a:cs typeface="Arial" charset="0"/>
              </a:defRPr>
            </a:lvl1pPr>
          </a:lstStyle>
          <a:p>
            <a:pPr>
              <a:defRPr/>
            </a:pPr>
            <a:r>
              <a:rPr lang="en-US" dirty="0"/>
              <a:t>Winter 2012 DTC Training</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r>
              <a:rPr lang="en-US" dirty="0"/>
              <a:t>Insert Program Name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3242F7DA-E837-4EDE-9B6D-AFEF6E921435}" type="slidenum">
              <a:rPr lang="en-US" altLang="en-US"/>
              <a:pPr>
                <a:defRPr/>
              </a:pPr>
              <a:t>‹#›</a:t>
            </a:fld>
            <a:endParaRPr lang="en-US" altLang="en-US" dirty="0"/>
          </a:p>
        </p:txBody>
      </p:sp>
    </p:spTree>
    <p:extLst>
      <p:ext uri="{BB962C8B-B14F-4D97-AF65-F5344CB8AC3E}">
        <p14:creationId xmlns:p14="http://schemas.microsoft.com/office/powerpoint/2010/main" val="9578053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r>
              <a:rPr lang="en-US" dirty="0"/>
              <a:t>Office of Student Assessment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mn-ea"/>
                <a:cs typeface="Arial" charset="0"/>
              </a:defRPr>
            </a:lvl1pPr>
          </a:lstStyle>
          <a:p>
            <a:pPr>
              <a:defRPr/>
            </a:pPr>
            <a:r>
              <a:rPr lang="en-US" dirty="0"/>
              <a:t>Winter 2012 DTC Training</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r>
              <a:rPr lang="en-US" dirty="0"/>
              <a:t>Insert Program Name Here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FCE7DC24-5794-4871-A037-587ED698D7F3}" type="slidenum">
              <a:rPr lang="en-US" altLang="en-US"/>
              <a:pPr>
                <a:defRPr/>
              </a:pPr>
              <a:t>‹#›</a:t>
            </a:fld>
            <a:endParaRPr lang="en-US" altLang="en-US" dirty="0"/>
          </a:p>
        </p:txBody>
      </p:sp>
    </p:spTree>
    <p:extLst>
      <p:ext uri="{BB962C8B-B14F-4D97-AF65-F5344CB8AC3E}">
        <p14:creationId xmlns:p14="http://schemas.microsoft.com/office/powerpoint/2010/main" val="26222199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2649"/>
            <a:ext cx="7772400" cy="1470025"/>
          </a:xfrm>
          <a:prstGeom prst="rect">
            <a:avLst/>
          </a:prstGeom>
        </p:spPr>
        <p:txBody>
          <a:bodyPr/>
          <a:lstStyle>
            <a:lvl1pPr>
              <a:defRPr>
                <a:solidFill>
                  <a:srgbClr val="223264"/>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7696200" cy="1371600"/>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72560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endParaRPr lang="en-US" dirty="0"/>
          </a:p>
        </p:txBody>
      </p:sp>
      <p:sp>
        <p:nvSpPr>
          <p:cNvPr id="5" name="Date Placeholder 3"/>
          <p:cNvSpPr>
            <a:spLocks noGrp="1"/>
          </p:cNvSpPr>
          <p:nvPr>
            <p:ph type="dt" sz="half" idx="14"/>
          </p:nvPr>
        </p:nvSpPr>
        <p:spPr>
          <a:xfrm>
            <a:off x="457200" y="6264275"/>
            <a:ext cx="2133600" cy="501650"/>
          </a:xfrm>
        </p:spPr>
        <p:txBody>
          <a:bodyPr rtlCol="0"/>
          <a:lstStyle>
            <a:lvl1pPr fontAlgn="auto">
              <a:spcBef>
                <a:spcPts val="0"/>
              </a:spcBef>
              <a:spcAft>
                <a:spcPts val="0"/>
              </a:spcAft>
              <a:defRPr b="1">
                <a:solidFill>
                  <a:srgbClr val="223264"/>
                </a:solidFill>
                <a:latin typeface="Arial" pitchFamily="34" charset="0"/>
                <a:ea typeface="+mn-ea"/>
                <a:cs typeface="Arial" pitchFamily="34" charset="0"/>
              </a:defRPr>
            </a:lvl1pPr>
          </a:lstStyle>
          <a:p>
            <a:pPr>
              <a:defRPr/>
            </a:pPr>
            <a:r>
              <a:rPr lang="en-US" dirty="0" smtClean="0"/>
              <a:t>October 14, 2015</a:t>
            </a:r>
            <a:endParaRPr lang="en-US" dirty="0"/>
          </a:p>
        </p:txBody>
      </p:sp>
      <p:sp>
        <p:nvSpPr>
          <p:cNvPr id="6" name="Footer Placeholder 4"/>
          <p:cNvSpPr>
            <a:spLocks noGrp="1"/>
          </p:cNvSpPr>
          <p:nvPr>
            <p:ph type="ftr" sz="quarter" idx="15"/>
          </p:nvPr>
        </p:nvSpPr>
        <p:spPr>
          <a:xfrm>
            <a:off x="3124200" y="6264275"/>
            <a:ext cx="2895600" cy="501650"/>
          </a:xfrm>
        </p:spPr>
        <p:txBody>
          <a:bodyPr/>
          <a:lstStyle>
            <a:lvl1pPr>
              <a:defRPr b="1" smtClean="0">
                <a:solidFill>
                  <a:srgbClr val="223264"/>
                </a:solidFill>
                <a:latin typeface="Arial" panose="020B0604020202020204" pitchFamily="34" charset="0"/>
                <a:cs typeface="Arial" panose="020B0604020202020204" pitchFamily="34" charset="0"/>
              </a:defRPr>
            </a:lvl1pPr>
          </a:lstStyle>
          <a:p>
            <a:pPr>
              <a:defRPr/>
            </a:pPr>
            <a:r>
              <a:rPr lang="en-US" altLang="en-US" dirty="0"/>
              <a:t>©MDE – Office of Special Education</a:t>
            </a:r>
          </a:p>
        </p:txBody>
      </p:sp>
      <p:sp>
        <p:nvSpPr>
          <p:cNvPr id="7" name="Slide Number Placeholder 5"/>
          <p:cNvSpPr>
            <a:spLocks noGrp="1"/>
          </p:cNvSpPr>
          <p:nvPr>
            <p:ph type="sldNum" sz="quarter" idx="16"/>
          </p:nvPr>
        </p:nvSpPr>
        <p:spPr>
          <a:xfrm>
            <a:off x="6553200" y="6256338"/>
            <a:ext cx="2133600" cy="501650"/>
          </a:xfrm>
        </p:spPr>
        <p:txBody>
          <a:bodyPr/>
          <a:lstStyle>
            <a:lvl1pPr>
              <a:defRPr b="1" smtClean="0">
                <a:solidFill>
                  <a:srgbClr val="223264"/>
                </a:solidFill>
                <a:latin typeface="Arial" panose="020B0604020202020204" pitchFamily="34" charset="0"/>
              </a:defRPr>
            </a:lvl1pPr>
          </a:lstStyle>
          <a:p>
            <a:pPr>
              <a:defRPr/>
            </a:pPr>
            <a:fld id="{8620A95E-F86A-4ECD-8C09-923DAC50807D}" type="slidenum">
              <a:rPr lang="en-US" altLang="en-US"/>
              <a:pPr>
                <a:defRPr/>
              </a:pPr>
              <a:t>‹#›</a:t>
            </a:fld>
            <a:endParaRPr lang="en-US" altLang="en-US" dirty="0"/>
          </a:p>
        </p:txBody>
      </p:sp>
    </p:spTree>
    <p:extLst>
      <p:ext uri="{BB962C8B-B14F-4D97-AF65-F5344CB8AC3E}">
        <p14:creationId xmlns:p14="http://schemas.microsoft.com/office/powerpoint/2010/main" val="226813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38100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4800600" y="1600200"/>
            <a:ext cx="4038600" cy="4419600"/>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2667000" y="54864"/>
            <a:ext cx="40386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p:txBody>
      </p:sp>
      <p:sp>
        <p:nvSpPr>
          <p:cNvPr id="6" name="Date Placeholder 3"/>
          <p:cNvSpPr>
            <a:spLocks noGrp="1"/>
          </p:cNvSpPr>
          <p:nvPr>
            <p:ph type="dt" sz="half" idx="15"/>
          </p:nvPr>
        </p:nvSpPr>
        <p:spPr>
          <a:xfrm>
            <a:off x="457200" y="6283325"/>
            <a:ext cx="2133600" cy="501650"/>
          </a:xfrm>
        </p:spPr>
        <p:txBody>
          <a:bodyPr rtlCol="0"/>
          <a:lstStyle>
            <a:lvl1pPr fontAlgn="auto">
              <a:spcBef>
                <a:spcPts val="0"/>
              </a:spcBef>
              <a:spcAft>
                <a:spcPts val="0"/>
              </a:spcAft>
              <a:defRPr b="1">
                <a:solidFill>
                  <a:srgbClr val="223264"/>
                </a:solidFill>
                <a:latin typeface="Arial" pitchFamily="34" charset="0"/>
                <a:ea typeface="+mn-ea"/>
                <a:cs typeface="Arial" pitchFamily="34" charset="0"/>
              </a:defRPr>
            </a:lvl1pPr>
          </a:lstStyle>
          <a:p>
            <a:pPr>
              <a:defRPr/>
            </a:pPr>
            <a:r>
              <a:rPr lang="en-US" dirty="0" smtClean="0"/>
              <a:t>October 14, 2015</a:t>
            </a:r>
            <a:endParaRPr lang="en-US" dirty="0"/>
          </a:p>
        </p:txBody>
      </p:sp>
      <p:sp>
        <p:nvSpPr>
          <p:cNvPr id="7" name="Footer Placeholder 4"/>
          <p:cNvSpPr>
            <a:spLocks noGrp="1"/>
          </p:cNvSpPr>
          <p:nvPr>
            <p:ph type="ftr" sz="quarter" idx="16"/>
          </p:nvPr>
        </p:nvSpPr>
        <p:spPr>
          <a:xfrm>
            <a:off x="3124200" y="6283325"/>
            <a:ext cx="2895600" cy="501650"/>
          </a:xfrm>
        </p:spPr>
        <p:txBody>
          <a:bodyPr/>
          <a:lstStyle>
            <a:lvl1pPr>
              <a:defRPr b="1" smtClean="0">
                <a:solidFill>
                  <a:srgbClr val="223264"/>
                </a:solidFill>
                <a:latin typeface="Arial" panose="020B0604020202020204" pitchFamily="34" charset="0"/>
                <a:cs typeface="Arial" panose="020B0604020202020204" pitchFamily="34" charset="0"/>
              </a:defRPr>
            </a:lvl1pPr>
          </a:lstStyle>
          <a:p>
            <a:pPr>
              <a:defRPr/>
            </a:pPr>
            <a:r>
              <a:rPr lang="en-US" altLang="en-US" dirty="0"/>
              <a:t>©MDE – Office of Special Education</a:t>
            </a:r>
          </a:p>
        </p:txBody>
      </p:sp>
      <p:sp>
        <p:nvSpPr>
          <p:cNvPr id="8" name="Slide Number Placeholder 5"/>
          <p:cNvSpPr>
            <a:spLocks noGrp="1"/>
          </p:cNvSpPr>
          <p:nvPr>
            <p:ph type="sldNum" sz="quarter" idx="17"/>
          </p:nvPr>
        </p:nvSpPr>
        <p:spPr>
          <a:xfrm>
            <a:off x="6553200" y="6283325"/>
            <a:ext cx="2133600" cy="501650"/>
          </a:xfrm>
        </p:spPr>
        <p:txBody>
          <a:bodyPr/>
          <a:lstStyle>
            <a:lvl1pPr>
              <a:defRPr b="1" smtClean="0">
                <a:solidFill>
                  <a:srgbClr val="223264"/>
                </a:solidFill>
                <a:latin typeface="Arial" panose="020B0604020202020204" pitchFamily="34" charset="0"/>
              </a:defRPr>
            </a:lvl1pPr>
          </a:lstStyle>
          <a:p>
            <a:pPr>
              <a:defRPr/>
            </a:pPr>
            <a:fld id="{980D3D51-A6CC-48DF-9107-184CBAF84721}" type="slidenum">
              <a:rPr lang="en-US" altLang="en-US"/>
              <a:pPr>
                <a:defRPr/>
              </a:pPr>
              <a:t>‹#›</a:t>
            </a:fld>
            <a:endParaRPr lang="en-US" altLang="en-US" dirty="0"/>
          </a:p>
        </p:txBody>
      </p:sp>
    </p:spTree>
    <p:extLst>
      <p:ext uri="{BB962C8B-B14F-4D97-AF65-F5344CB8AC3E}">
        <p14:creationId xmlns:p14="http://schemas.microsoft.com/office/powerpoint/2010/main" val="2087309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0"/>
                <a:cs typeface="Arial" charset="0"/>
              </a:defRPr>
            </a:lvl1pPr>
          </a:lstStyle>
          <a:p>
            <a:pPr>
              <a:defRPr/>
            </a:pPr>
            <a:r>
              <a:rPr lang="en-US" dirty="0" smtClean="0"/>
              <a:t>October 14,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a:defRPr/>
            </a:pPr>
            <a:r>
              <a:rPr lang="en-US" altLang="en-US" dirty="0"/>
              <a:t>©MDE – Office of Special Education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92505777-8C3F-43C3-8E70-1310FDC9D84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Lst>
  <p:hf hdr="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de.k12.ms.us/special-education/special-education-spp-apr"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spr.mde.k12.ms.us/"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king@mde.k12.ms.u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990600"/>
            <a:ext cx="7772400" cy="2462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smtClean="0"/>
              <a:t>Preparing for December </a:t>
            </a:r>
            <a:r>
              <a:rPr lang="en-US" altLang="en-US" b="1" smtClean="0"/>
              <a:t>1 Count</a:t>
            </a:r>
            <a:endParaRPr lang="en-US" altLang="en-US" dirty="0" smtClean="0"/>
          </a:p>
        </p:txBody>
      </p:sp>
      <p:sp>
        <p:nvSpPr>
          <p:cNvPr id="7171" name="Subtitle 1"/>
          <p:cNvSpPr>
            <a:spLocks noGrp="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New Directors</a:t>
            </a:r>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Changes to a teacher’s caseload and student roster will not be reflected in these reports until the next monthly file is submitted. </a:t>
            </a:r>
            <a:endParaRPr lang="en-US" sz="2800" dirty="0" smtClean="0"/>
          </a:p>
          <a:p>
            <a:endParaRPr lang="en-US" sz="2800" dirty="0"/>
          </a:p>
          <a:p>
            <a:r>
              <a:rPr lang="en-US" sz="2800" dirty="0"/>
              <a:t>The only exception is changes to a school 500 student’s schedule, which can be updated through the Non-Public Student Update Screen.</a:t>
            </a:r>
          </a:p>
          <a:p>
            <a:endParaRPr lang="en-US" dirty="0"/>
          </a:p>
        </p:txBody>
      </p:sp>
      <p:sp>
        <p:nvSpPr>
          <p:cNvPr id="3" name="Content Placeholder 2"/>
          <p:cNvSpPr>
            <a:spLocks noGrp="1"/>
          </p:cNvSpPr>
          <p:nvPr>
            <p:ph idx="13"/>
          </p:nvPr>
        </p:nvSpPr>
        <p:spPr>
          <a:xfrm>
            <a:off x="3352800" y="304800"/>
            <a:ext cx="4114800" cy="1066800"/>
          </a:xfrm>
        </p:spPr>
        <p:txBody>
          <a:bodyPr/>
          <a:lstStyle/>
          <a:p>
            <a:r>
              <a:rPr lang="en-US" dirty="0"/>
              <a:t>Personnel</a:t>
            </a:r>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10</a:t>
            </a:fld>
            <a:endParaRPr lang="en-US" altLang="en-US" dirty="0"/>
          </a:p>
        </p:txBody>
      </p:sp>
    </p:spTree>
    <p:extLst>
      <p:ext uri="{BB962C8B-B14F-4D97-AF65-F5344CB8AC3E}">
        <p14:creationId xmlns:p14="http://schemas.microsoft.com/office/powerpoint/2010/main" val="37976441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Personnel data should be entered by September 30</a:t>
            </a:r>
            <a:r>
              <a:rPr lang="en-US" sz="2400" baseline="30000" dirty="0"/>
              <a:t>th </a:t>
            </a:r>
            <a:r>
              <a:rPr lang="en-US" sz="2400" dirty="0"/>
              <a:t>of each school year. Changes can be made until December 10</a:t>
            </a:r>
            <a:r>
              <a:rPr lang="en-US" sz="2400" baseline="30000" dirty="0"/>
              <a:t>th</a:t>
            </a:r>
            <a:r>
              <a:rPr lang="en-US" sz="2400" dirty="0"/>
              <a:t>. </a:t>
            </a:r>
          </a:p>
          <a:p>
            <a:endParaRPr lang="en-US" sz="2400" dirty="0"/>
          </a:p>
          <a:p>
            <a:r>
              <a:rPr lang="en-US" sz="2400" dirty="0"/>
              <a:t>During monthly processing of files, MSIS checks the student schedules against the teacher schedules. </a:t>
            </a:r>
            <a:endParaRPr lang="en-US" sz="2400" dirty="0" smtClean="0"/>
          </a:p>
          <a:p>
            <a:endParaRPr lang="en-US" sz="2400" dirty="0" smtClean="0"/>
          </a:p>
          <a:p>
            <a:r>
              <a:rPr lang="en-US" sz="2400" dirty="0" smtClean="0"/>
              <a:t>The </a:t>
            </a:r>
            <a:r>
              <a:rPr lang="en-US" sz="2400" dirty="0"/>
              <a:t>monthly file (MSD) will fail if there is not a matching course code, period, and semester/term in the teacher’s schedule (The Semester/Term edit is relaxed for Sharing Districts).</a:t>
            </a:r>
          </a:p>
        </p:txBody>
      </p:sp>
      <p:sp>
        <p:nvSpPr>
          <p:cNvPr id="3" name="Content Placeholder 2"/>
          <p:cNvSpPr>
            <a:spLocks noGrp="1"/>
          </p:cNvSpPr>
          <p:nvPr>
            <p:ph idx="13"/>
          </p:nvPr>
        </p:nvSpPr>
        <p:spPr>
          <a:xfrm>
            <a:off x="3352800" y="228600"/>
            <a:ext cx="4114800" cy="1066800"/>
          </a:xfrm>
        </p:spPr>
        <p:txBody>
          <a:bodyPr/>
          <a:lstStyle/>
          <a:p>
            <a:r>
              <a:rPr lang="en-US" dirty="0"/>
              <a:t>Personnel</a:t>
            </a:r>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11</a:t>
            </a:fld>
            <a:endParaRPr lang="en-US" altLang="en-US" dirty="0"/>
          </a:p>
        </p:txBody>
      </p:sp>
    </p:spTree>
    <p:extLst>
      <p:ext uri="{BB962C8B-B14F-4D97-AF65-F5344CB8AC3E}">
        <p14:creationId xmlns:p14="http://schemas.microsoft.com/office/powerpoint/2010/main" val="38097371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Use the Students Matching Report and the Students Not Matching Reports to determine which students are associated with a teacher</a:t>
            </a:r>
            <a:r>
              <a:rPr lang="en-US" sz="2800" dirty="0" smtClean="0"/>
              <a:t>.</a:t>
            </a:r>
          </a:p>
          <a:p>
            <a:pPr marL="0" indent="0">
              <a:buNone/>
            </a:pPr>
            <a:r>
              <a:rPr lang="en-US" sz="2800" dirty="0" smtClean="0"/>
              <a:t> </a:t>
            </a:r>
          </a:p>
          <a:p>
            <a:r>
              <a:rPr lang="en-US" sz="2800" dirty="0" smtClean="0"/>
              <a:t>In </a:t>
            </a:r>
            <a:r>
              <a:rPr lang="en-US" sz="2800" dirty="0"/>
              <a:t>MSIS, to run these reports go to Reports -&gt; Personnel Data -&gt; Teacher Schedule -&gt; Students Matching or Students Not Matching. </a:t>
            </a:r>
          </a:p>
        </p:txBody>
      </p:sp>
      <p:sp>
        <p:nvSpPr>
          <p:cNvPr id="3" name="Content Placeholder 2"/>
          <p:cNvSpPr>
            <a:spLocks noGrp="1"/>
          </p:cNvSpPr>
          <p:nvPr>
            <p:ph idx="13"/>
          </p:nvPr>
        </p:nvSpPr>
        <p:spPr>
          <a:xfrm>
            <a:off x="3505200" y="228600"/>
            <a:ext cx="4114800" cy="1066800"/>
          </a:xfrm>
        </p:spPr>
        <p:txBody>
          <a:bodyPr/>
          <a:lstStyle/>
          <a:p>
            <a:r>
              <a:rPr lang="en-US" dirty="0"/>
              <a:t>Personnel</a:t>
            </a:r>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12</a:t>
            </a:fld>
            <a:endParaRPr lang="en-US" altLang="en-US" dirty="0"/>
          </a:p>
        </p:txBody>
      </p:sp>
    </p:spTree>
    <p:extLst>
      <p:ext uri="{BB962C8B-B14F-4D97-AF65-F5344CB8AC3E}">
        <p14:creationId xmlns:p14="http://schemas.microsoft.com/office/powerpoint/2010/main" val="15294653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The Least Restrictive Environment (LRE) (a.k.a. Placement) is calculated based on how much time a student spends in the regular education classroom</a:t>
            </a:r>
            <a:r>
              <a:rPr lang="en-US" sz="2800" dirty="0" smtClean="0"/>
              <a:t>.</a:t>
            </a:r>
          </a:p>
          <a:p>
            <a:pPr marL="0" indent="0">
              <a:buNone/>
            </a:pPr>
            <a:endParaRPr lang="en-US" sz="2800" dirty="0" smtClean="0"/>
          </a:p>
          <a:p>
            <a:r>
              <a:rPr lang="en-US" sz="2800" dirty="0" smtClean="0"/>
              <a:t>The </a:t>
            </a:r>
            <a:r>
              <a:rPr lang="en-US" sz="2800" dirty="0"/>
              <a:t>LRE for students who have a placement other than SA, SB, or SC on their IEP will not have their LRE calculated by MSIS. </a:t>
            </a:r>
            <a:endParaRPr lang="en-US" sz="2800" dirty="0" smtClean="0"/>
          </a:p>
          <a:p>
            <a:endParaRPr lang="en-US" sz="2000" dirty="0" smtClean="0"/>
          </a:p>
        </p:txBody>
      </p:sp>
      <p:sp>
        <p:nvSpPr>
          <p:cNvPr id="3" name="Content Placeholder 2"/>
          <p:cNvSpPr>
            <a:spLocks noGrp="1"/>
          </p:cNvSpPr>
          <p:nvPr>
            <p:ph idx="13"/>
          </p:nvPr>
        </p:nvSpPr>
        <p:spPr>
          <a:xfrm>
            <a:off x="3276600" y="22860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13</a:t>
            </a:fld>
            <a:endParaRPr lang="en-US" altLang="en-US" dirty="0"/>
          </a:p>
        </p:txBody>
      </p:sp>
    </p:spTree>
    <p:extLst>
      <p:ext uri="{BB962C8B-B14F-4D97-AF65-F5344CB8AC3E}">
        <p14:creationId xmlns:p14="http://schemas.microsoft.com/office/powerpoint/2010/main" val="5905163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Students for whom you have indicated as SA, SB, or SC will have their LRE calculated based on the following formula: </a:t>
            </a:r>
          </a:p>
          <a:p>
            <a:pPr marL="0" indent="0">
              <a:buNone/>
            </a:pPr>
            <a:endParaRPr lang="en-US" sz="2800" dirty="0"/>
          </a:p>
          <a:p>
            <a:pPr marL="0" indent="0">
              <a:buNone/>
            </a:pPr>
            <a:r>
              <a:rPr lang="en-US" sz="2400" b="1" dirty="0"/>
              <a:t>Total Regular Education Minutes + Recess (Break) + Lunch / </a:t>
            </a:r>
            <a:r>
              <a:rPr lang="en-US" sz="2400" b="1" dirty="0" smtClean="0"/>
              <a:t>Instructional </a:t>
            </a:r>
            <a:r>
              <a:rPr lang="en-US" sz="2400" b="1" dirty="0"/>
              <a:t>Time + Recess (Break) + Lunch </a:t>
            </a:r>
          </a:p>
          <a:p>
            <a:endParaRPr lang="en-US" dirty="0"/>
          </a:p>
        </p:txBody>
      </p:sp>
      <p:sp>
        <p:nvSpPr>
          <p:cNvPr id="3" name="Content Placeholder 2"/>
          <p:cNvSpPr>
            <a:spLocks noGrp="1"/>
          </p:cNvSpPr>
          <p:nvPr>
            <p:ph idx="13"/>
          </p:nvPr>
        </p:nvSpPr>
        <p:spPr>
          <a:xfrm>
            <a:off x="3040039" y="22860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14</a:t>
            </a:fld>
            <a:endParaRPr lang="en-US" altLang="en-US" dirty="0"/>
          </a:p>
        </p:txBody>
      </p:sp>
    </p:spTree>
    <p:extLst>
      <p:ext uri="{BB962C8B-B14F-4D97-AF65-F5344CB8AC3E}">
        <p14:creationId xmlns:p14="http://schemas.microsoft.com/office/powerpoint/2010/main" val="13799418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LRE Calculation Example </a:t>
            </a:r>
          </a:p>
          <a:p>
            <a:endParaRPr lang="en-US" dirty="0"/>
          </a:p>
          <a:p>
            <a:pPr marL="0" indent="0">
              <a:buNone/>
            </a:pPr>
            <a:r>
              <a:rPr lang="en-US" sz="1400" b="1" dirty="0"/>
              <a:t>Student’s Schedule: Period </a:t>
            </a:r>
            <a:r>
              <a:rPr lang="en-US" sz="1400" dirty="0"/>
              <a:t>	</a:t>
            </a:r>
            <a:r>
              <a:rPr lang="en-US" sz="1400" b="1" dirty="0"/>
              <a:t>Course </a:t>
            </a:r>
            <a:r>
              <a:rPr lang="en-US" sz="1400" dirty="0"/>
              <a:t>	</a:t>
            </a:r>
            <a:r>
              <a:rPr lang="en-US" sz="1400" dirty="0" smtClean="0"/>
              <a:t>	</a:t>
            </a:r>
            <a:r>
              <a:rPr lang="en-US" sz="1400" b="1" dirty="0" smtClean="0"/>
              <a:t>Minutes </a:t>
            </a:r>
            <a:r>
              <a:rPr lang="en-US" sz="1400" b="1" dirty="0"/>
              <a:t>from teacher’s schedule </a:t>
            </a:r>
            <a:r>
              <a:rPr lang="en-US" sz="1400" dirty="0"/>
              <a:t>	</a:t>
            </a:r>
          </a:p>
          <a:p>
            <a:pPr marL="0" indent="0">
              <a:buNone/>
            </a:pPr>
            <a:r>
              <a:rPr lang="en-US" sz="1400" b="1" dirty="0"/>
              <a:t>01 </a:t>
            </a:r>
            <a:r>
              <a:rPr lang="en-US" sz="1400" dirty="0"/>
              <a:t>	</a:t>
            </a:r>
            <a:r>
              <a:rPr lang="en-US" sz="1400" b="1" dirty="0"/>
              <a:t>230104 </a:t>
            </a:r>
            <a:r>
              <a:rPr lang="en-US" sz="1400" b="1" dirty="0" smtClean="0"/>
              <a:t>		8</a:t>
            </a:r>
            <a:r>
              <a:rPr lang="en-US" sz="1400" b="1" baseline="30000" dirty="0" smtClean="0"/>
              <a:t>th </a:t>
            </a:r>
            <a:r>
              <a:rPr lang="en-US" sz="1400" b="1" dirty="0"/>
              <a:t>Grade English </a:t>
            </a:r>
            <a:r>
              <a:rPr lang="en-US" sz="1400" dirty="0" smtClean="0"/>
              <a:t>		</a:t>
            </a:r>
            <a:r>
              <a:rPr lang="en-US" sz="1400" b="1" dirty="0" smtClean="0"/>
              <a:t>55 </a:t>
            </a:r>
            <a:r>
              <a:rPr lang="en-US" sz="1400" dirty="0"/>
              <a:t>	</a:t>
            </a:r>
          </a:p>
          <a:p>
            <a:pPr marL="0" indent="0">
              <a:buNone/>
            </a:pPr>
            <a:r>
              <a:rPr lang="en-US" sz="1400" b="1" dirty="0"/>
              <a:t>02 </a:t>
            </a:r>
            <a:r>
              <a:rPr lang="en-US" sz="1400" dirty="0"/>
              <a:t>	</a:t>
            </a:r>
            <a:r>
              <a:rPr lang="en-US" sz="1400" b="1" dirty="0"/>
              <a:t>132104 </a:t>
            </a:r>
            <a:r>
              <a:rPr lang="en-US" sz="1400" b="1" dirty="0" smtClean="0"/>
              <a:t> 		Compensatory </a:t>
            </a:r>
            <a:r>
              <a:rPr lang="en-US" sz="1400" b="1" dirty="0"/>
              <a:t>Math </a:t>
            </a:r>
            <a:r>
              <a:rPr lang="en-US" sz="1400" b="1" dirty="0" smtClean="0"/>
              <a:t>	</a:t>
            </a:r>
            <a:r>
              <a:rPr lang="en-US" sz="1400" dirty="0"/>
              <a:t>	</a:t>
            </a:r>
            <a:r>
              <a:rPr lang="en-US" sz="1400" b="1" dirty="0" smtClean="0"/>
              <a:t>55 </a:t>
            </a:r>
            <a:r>
              <a:rPr lang="en-US" sz="1400" dirty="0"/>
              <a:t>	</a:t>
            </a:r>
          </a:p>
          <a:p>
            <a:pPr marL="0" indent="0">
              <a:buNone/>
            </a:pPr>
            <a:r>
              <a:rPr lang="en-US" sz="1400" b="1" dirty="0"/>
              <a:t>03 </a:t>
            </a:r>
            <a:r>
              <a:rPr lang="en-US" sz="1400" dirty="0"/>
              <a:t>	</a:t>
            </a:r>
            <a:r>
              <a:rPr lang="en-US" sz="1400" b="1" dirty="0"/>
              <a:t>400111 </a:t>
            </a:r>
            <a:r>
              <a:rPr lang="en-US" sz="1400" b="1" dirty="0" smtClean="0"/>
              <a:t> 		Social </a:t>
            </a:r>
            <a:r>
              <a:rPr lang="en-US" sz="1400" b="1" dirty="0"/>
              <a:t>Studies </a:t>
            </a:r>
            <a:r>
              <a:rPr lang="en-US" sz="1400" dirty="0" smtClean="0"/>
              <a:t>		</a:t>
            </a:r>
            <a:r>
              <a:rPr lang="en-US" sz="1400" b="1" dirty="0" smtClean="0"/>
              <a:t>55 </a:t>
            </a:r>
            <a:r>
              <a:rPr lang="en-US" sz="1400" dirty="0"/>
              <a:t>	</a:t>
            </a:r>
            <a:r>
              <a:rPr lang="en-US" sz="1400" dirty="0" smtClean="0"/>
              <a:t>	</a:t>
            </a:r>
            <a:endParaRPr lang="en-US" sz="1400" dirty="0"/>
          </a:p>
          <a:p>
            <a:pPr marL="0" indent="0">
              <a:buNone/>
            </a:pPr>
            <a:r>
              <a:rPr lang="en-US" sz="1400" b="1" dirty="0" smtClean="0"/>
              <a:t>03 </a:t>
            </a:r>
            <a:r>
              <a:rPr lang="en-US" sz="1400" dirty="0" smtClean="0"/>
              <a:t>	</a:t>
            </a:r>
            <a:r>
              <a:rPr lang="en-US" sz="1400" b="1" dirty="0" smtClean="0"/>
              <a:t>132002  		Language Speech		30 </a:t>
            </a:r>
            <a:r>
              <a:rPr lang="en-US" sz="1400" dirty="0"/>
              <a:t>	</a:t>
            </a:r>
            <a:endParaRPr lang="en-US" sz="1400" dirty="0" smtClean="0"/>
          </a:p>
          <a:p>
            <a:pPr marL="0" indent="0">
              <a:buNone/>
            </a:pPr>
            <a:r>
              <a:rPr lang="en-US" sz="1400" b="1" dirty="0" smtClean="0"/>
              <a:t>04 </a:t>
            </a:r>
            <a:r>
              <a:rPr lang="en-US" sz="1400" dirty="0" smtClean="0"/>
              <a:t>	</a:t>
            </a:r>
            <a:r>
              <a:rPr lang="en-US" sz="1400" b="1" dirty="0" smtClean="0"/>
              <a:t>000252 		Computer </a:t>
            </a:r>
            <a:r>
              <a:rPr lang="en-US" sz="1400" b="1" dirty="0"/>
              <a:t>Discovery </a:t>
            </a:r>
            <a:r>
              <a:rPr lang="en-US" sz="1400" dirty="0"/>
              <a:t>	</a:t>
            </a:r>
            <a:r>
              <a:rPr lang="en-US" sz="1400" dirty="0" smtClean="0"/>
              <a:t>	</a:t>
            </a:r>
            <a:r>
              <a:rPr lang="en-US" sz="1400" b="1" dirty="0" smtClean="0"/>
              <a:t>55 </a:t>
            </a:r>
          </a:p>
          <a:p>
            <a:pPr marL="0" indent="0">
              <a:buNone/>
            </a:pPr>
            <a:r>
              <a:rPr lang="en-US" sz="1400" b="1" dirty="0"/>
              <a:t>05 </a:t>
            </a:r>
            <a:r>
              <a:rPr lang="en-US" sz="1400" dirty="0"/>
              <a:t>	</a:t>
            </a:r>
            <a:r>
              <a:rPr lang="en-US" sz="1400" b="1" dirty="0"/>
              <a:t>340112  		Physical Education </a:t>
            </a:r>
            <a:r>
              <a:rPr lang="en-US" sz="1400" dirty="0"/>
              <a:t>		</a:t>
            </a:r>
            <a:r>
              <a:rPr lang="en-US" sz="1400" b="1" dirty="0"/>
              <a:t>110</a:t>
            </a:r>
            <a:endParaRPr lang="en-US" sz="1400" dirty="0"/>
          </a:p>
          <a:p>
            <a:pPr marL="0" indent="0">
              <a:buNone/>
            </a:pPr>
            <a:r>
              <a:rPr lang="en-US" dirty="0"/>
              <a:t>	</a:t>
            </a:r>
          </a:p>
          <a:p>
            <a:endParaRPr lang="en-US" dirty="0"/>
          </a:p>
        </p:txBody>
      </p:sp>
      <p:sp>
        <p:nvSpPr>
          <p:cNvPr id="3" name="Content Placeholder 2"/>
          <p:cNvSpPr>
            <a:spLocks noGrp="1"/>
          </p:cNvSpPr>
          <p:nvPr>
            <p:ph idx="13"/>
          </p:nvPr>
        </p:nvSpPr>
        <p:spPr>
          <a:xfrm>
            <a:off x="3352800" y="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15</a:t>
            </a:fld>
            <a:endParaRPr lang="en-US" altLang="en-US" dirty="0"/>
          </a:p>
        </p:txBody>
      </p:sp>
    </p:spTree>
    <p:extLst>
      <p:ext uri="{BB962C8B-B14F-4D97-AF65-F5344CB8AC3E}">
        <p14:creationId xmlns:p14="http://schemas.microsoft.com/office/powerpoint/2010/main" val="1759277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a:t>Total Regular Education Minutes = </a:t>
            </a:r>
          </a:p>
          <a:p>
            <a:pPr marL="0" indent="0">
              <a:buNone/>
            </a:pPr>
            <a:r>
              <a:rPr lang="en-US" sz="1800" dirty="0"/>
              <a:t>55 (Period 1) + 55 (Period 3) + 55 (Period 4) + </a:t>
            </a:r>
            <a:r>
              <a:rPr lang="en-US" sz="1800" dirty="0" smtClean="0"/>
              <a:t>110 </a:t>
            </a:r>
            <a:r>
              <a:rPr lang="en-US" sz="1800" dirty="0"/>
              <a:t>(Period 5) = 275 </a:t>
            </a:r>
            <a:endParaRPr lang="en-US" sz="1800" dirty="0" smtClean="0"/>
          </a:p>
          <a:p>
            <a:pPr marL="0" indent="0">
              <a:buNone/>
            </a:pPr>
            <a:endParaRPr lang="en-US" sz="1800" dirty="0"/>
          </a:p>
          <a:p>
            <a:pPr marL="0" indent="0">
              <a:buNone/>
            </a:pPr>
            <a:r>
              <a:rPr lang="en-US" sz="1800" dirty="0"/>
              <a:t>REMEMBER: MSIS will pull ONLY course codes that do NOT begin with 13 to calculate LRE. </a:t>
            </a:r>
            <a:endParaRPr lang="en-US" sz="1800" dirty="0" smtClean="0"/>
          </a:p>
          <a:p>
            <a:pPr marL="0" indent="0">
              <a:buNone/>
            </a:pPr>
            <a:endParaRPr lang="en-US" sz="1800" dirty="0"/>
          </a:p>
          <a:p>
            <a:pPr marL="0" indent="0">
              <a:buNone/>
            </a:pPr>
            <a:r>
              <a:rPr lang="en-US" sz="1800" dirty="0"/>
              <a:t>Total Regular Education Minutes = 275 </a:t>
            </a:r>
          </a:p>
          <a:p>
            <a:pPr marL="0" indent="0">
              <a:buNone/>
            </a:pPr>
            <a:r>
              <a:rPr lang="en-US" sz="1800" dirty="0"/>
              <a:t>Recess (Break) Minutes = 15 </a:t>
            </a:r>
          </a:p>
          <a:p>
            <a:pPr marL="0" indent="0">
              <a:buNone/>
            </a:pPr>
            <a:r>
              <a:rPr lang="en-US" sz="1800" dirty="0"/>
              <a:t>Lunch Minutes = 30 </a:t>
            </a:r>
          </a:p>
          <a:p>
            <a:pPr marL="0" indent="0">
              <a:buNone/>
            </a:pPr>
            <a:r>
              <a:rPr lang="en-US" sz="1800" dirty="0"/>
              <a:t>Instructional Time Minutes = 330 </a:t>
            </a:r>
            <a:endParaRPr lang="en-US" sz="1800" dirty="0" smtClean="0"/>
          </a:p>
          <a:p>
            <a:pPr marL="0" indent="0">
              <a:buNone/>
            </a:pPr>
            <a:endParaRPr lang="en-US" sz="1200" dirty="0"/>
          </a:p>
          <a:p>
            <a:pPr marL="0" indent="0">
              <a:buNone/>
            </a:pPr>
            <a:endParaRPr lang="en-US" sz="1200" dirty="0"/>
          </a:p>
        </p:txBody>
      </p:sp>
      <p:sp>
        <p:nvSpPr>
          <p:cNvPr id="3" name="Content Placeholder 2"/>
          <p:cNvSpPr>
            <a:spLocks noGrp="1"/>
          </p:cNvSpPr>
          <p:nvPr>
            <p:ph idx="13"/>
          </p:nvPr>
        </p:nvSpPr>
        <p:spPr>
          <a:xfrm>
            <a:off x="3276600" y="22860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16</a:t>
            </a:fld>
            <a:endParaRPr lang="en-US" altLang="en-US" dirty="0"/>
          </a:p>
        </p:txBody>
      </p:sp>
    </p:spTree>
    <p:extLst>
      <p:ext uri="{BB962C8B-B14F-4D97-AF65-F5344CB8AC3E}">
        <p14:creationId xmlns:p14="http://schemas.microsoft.com/office/powerpoint/2010/main" val="10315286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Formula: </a:t>
            </a:r>
            <a:endParaRPr lang="en-US" sz="2400" dirty="0" smtClean="0"/>
          </a:p>
          <a:p>
            <a:pPr marL="0" indent="0">
              <a:buNone/>
            </a:pPr>
            <a:endParaRPr lang="en-US" sz="2400" dirty="0"/>
          </a:p>
          <a:p>
            <a:pPr marL="0" indent="0">
              <a:buNone/>
            </a:pPr>
            <a:r>
              <a:rPr lang="en-US" sz="2400" dirty="0"/>
              <a:t>Total Regular Education Minutes + Recess (Break) + Lunch / </a:t>
            </a:r>
            <a:r>
              <a:rPr lang="en-US" sz="2400" dirty="0" smtClean="0"/>
              <a:t>Instructional </a:t>
            </a:r>
            <a:r>
              <a:rPr lang="en-US" sz="2400" dirty="0"/>
              <a:t>Time + Recess (Break) + Lunch </a:t>
            </a:r>
            <a:endParaRPr lang="en-US" sz="2400" dirty="0" smtClean="0"/>
          </a:p>
          <a:p>
            <a:pPr marL="0" indent="0">
              <a:buNone/>
            </a:pPr>
            <a:endParaRPr lang="en-US" sz="2000" dirty="0"/>
          </a:p>
          <a:p>
            <a:pPr marL="0" indent="0">
              <a:buNone/>
            </a:pPr>
            <a:r>
              <a:rPr lang="en-US" sz="2400" dirty="0"/>
              <a:t>(275 + 15 + 30) / (330 + 15 + 30) = </a:t>
            </a:r>
          </a:p>
          <a:p>
            <a:pPr marL="0" indent="0">
              <a:buNone/>
            </a:pPr>
            <a:r>
              <a:rPr lang="en-US" sz="2400" dirty="0"/>
              <a:t>320 / 375 = .8533333333 OR 85% </a:t>
            </a:r>
          </a:p>
          <a:p>
            <a:pPr marL="0" indent="0">
              <a:buNone/>
            </a:pPr>
            <a:r>
              <a:rPr lang="en-US" sz="2400" dirty="0"/>
              <a:t>LRE = Regular Education (SA) </a:t>
            </a:r>
            <a:endParaRPr lang="en-US" sz="2400" dirty="0" smtClean="0"/>
          </a:p>
          <a:p>
            <a:pPr marL="0" indent="0">
              <a:buNone/>
            </a:pPr>
            <a:endParaRPr lang="en-US" sz="2000" dirty="0"/>
          </a:p>
          <a:p>
            <a:pPr marL="0" indent="0">
              <a:buNone/>
            </a:pPr>
            <a:endParaRPr lang="en-US" sz="2000" dirty="0"/>
          </a:p>
        </p:txBody>
      </p:sp>
      <p:sp>
        <p:nvSpPr>
          <p:cNvPr id="3" name="Content Placeholder 2"/>
          <p:cNvSpPr>
            <a:spLocks noGrp="1"/>
          </p:cNvSpPr>
          <p:nvPr>
            <p:ph idx="13"/>
          </p:nvPr>
        </p:nvSpPr>
        <p:spPr>
          <a:xfrm>
            <a:off x="3276600" y="2957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17</a:t>
            </a:fld>
            <a:endParaRPr lang="en-US" altLang="en-US" dirty="0"/>
          </a:p>
        </p:txBody>
      </p:sp>
    </p:spTree>
    <p:extLst>
      <p:ext uri="{BB962C8B-B14F-4D97-AF65-F5344CB8AC3E}">
        <p14:creationId xmlns:p14="http://schemas.microsoft.com/office/powerpoint/2010/main" val="38771428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200" dirty="0"/>
          </a:p>
          <a:p>
            <a:r>
              <a:rPr lang="en-US" sz="2200" dirty="0"/>
              <a:t>SA - (Ages 6-21) – Regular (Special Education students in Regular Education courses for 80% or more of the school day</a:t>
            </a:r>
            <a:r>
              <a:rPr lang="en-US" sz="2200" dirty="0" smtClean="0"/>
              <a:t>). </a:t>
            </a:r>
            <a:endParaRPr lang="en-US" sz="2200" dirty="0"/>
          </a:p>
          <a:p>
            <a:endParaRPr lang="en-US" sz="2200" dirty="0" smtClean="0"/>
          </a:p>
          <a:p>
            <a:r>
              <a:rPr lang="en-US" sz="2200" dirty="0" smtClean="0"/>
              <a:t>SB </a:t>
            </a:r>
            <a:r>
              <a:rPr lang="en-US" sz="2200" dirty="0"/>
              <a:t>- (Ages 6-21) - Resourced (Special Education students in Regular Education courses between 40% and 79% percent of the school day</a:t>
            </a:r>
            <a:r>
              <a:rPr lang="en-US" sz="2200" dirty="0" smtClean="0"/>
              <a:t>). </a:t>
            </a:r>
            <a:endParaRPr lang="en-US" sz="2200" dirty="0"/>
          </a:p>
          <a:p>
            <a:endParaRPr lang="en-US" sz="2200" dirty="0" smtClean="0"/>
          </a:p>
          <a:p>
            <a:r>
              <a:rPr lang="en-US" sz="2200" dirty="0" smtClean="0"/>
              <a:t>SC </a:t>
            </a:r>
            <a:r>
              <a:rPr lang="en-US" sz="2200" dirty="0"/>
              <a:t>- (Ages 6-21) - Self-Contained (Special Education students that spend less than 40% of their school day in Regular Education classes</a:t>
            </a:r>
            <a:r>
              <a:rPr lang="en-US" sz="2200" dirty="0" smtClean="0"/>
              <a:t>). </a:t>
            </a:r>
            <a:endParaRPr lang="en-US" sz="2200" dirty="0"/>
          </a:p>
          <a:p>
            <a:endParaRPr lang="en-US" dirty="0"/>
          </a:p>
        </p:txBody>
      </p:sp>
      <p:sp>
        <p:nvSpPr>
          <p:cNvPr id="3" name="Content Placeholder 2"/>
          <p:cNvSpPr>
            <a:spLocks noGrp="1"/>
          </p:cNvSpPr>
          <p:nvPr>
            <p:ph idx="13"/>
          </p:nvPr>
        </p:nvSpPr>
        <p:spPr>
          <a:xfrm>
            <a:off x="3657600" y="304800"/>
            <a:ext cx="4114800" cy="1066800"/>
          </a:xfrm>
        </p:spPr>
        <p:txBody>
          <a:bodyPr/>
          <a:lstStyle/>
          <a:p>
            <a:r>
              <a:rPr lang="en-US" dirty="0"/>
              <a:t>LRE Placement </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18</a:t>
            </a:fld>
            <a:endParaRPr lang="en-US" altLang="en-US" dirty="0"/>
          </a:p>
        </p:txBody>
      </p:sp>
    </p:spTree>
    <p:extLst>
      <p:ext uri="{BB962C8B-B14F-4D97-AF65-F5344CB8AC3E}">
        <p14:creationId xmlns:p14="http://schemas.microsoft.com/office/powerpoint/2010/main" val="42006322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smtClean="0"/>
              <a:t>1. Go </a:t>
            </a:r>
            <a:r>
              <a:rPr lang="en-US" sz="1800" dirty="0"/>
              <a:t>to Modules -&gt; Personnel -&gt; General/Schedule Entry. </a:t>
            </a:r>
            <a:endParaRPr lang="en-US" sz="1800" dirty="0" smtClean="0"/>
          </a:p>
          <a:p>
            <a:pPr>
              <a:buAutoNum type="arabicPeriod"/>
            </a:pPr>
            <a:endParaRPr lang="en-US" sz="800" dirty="0"/>
          </a:p>
          <a:p>
            <a:pPr marL="0" indent="0">
              <a:buNone/>
            </a:pPr>
            <a:r>
              <a:rPr lang="en-US" sz="1800" dirty="0"/>
              <a:t>2. Employee Tab: Query by SSN you are about to enter. </a:t>
            </a:r>
          </a:p>
          <a:p>
            <a:pPr marL="0" indent="0">
              <a:buNone/>
            </a:pPr>
            <a:r>
              <a:rPr lang="en-US" sz="2000" dirty="0" smtClean="0"/>
              <a:t>- a</a:t>
            </a:r>
            <a:r>
              <a:rPr lang="en-US" sz="2000" dirty="0"/>
              <a:t>. Last Name = SPED </a:t>
            </a:r>
          </a:p>
          <a:p>
            <a:pPr marL="0" indent="0">
              <a:buNone/>
            </a:pPr>
            <a:r>
              <a:rPr lang="en-US" sz="2000" dirty="0" smtClean="0"/>
              <a:t>- b</a:t>
            </a:r>
            <a:r>
              <a:rPr lang="en-US" sz="2000" dirty="0"/>
              <a:t>. First Name = Contract </a:t>
            </a:r>
          </a:p>
          <a:p>
            <a:pPr marL="0" indent="0">
              <a:buNone/>
            </a:pPr>
            <a:r>
              <a:rPr lang="en-US" sz="2000" dirty="0" smtClean="0"/>
              <a:t>- c</a:t>
            </a:r>
            <a:r>
              <a:rPr lang="en-US" sz="2000" dirty="0"/>
              <a:t>. SSN – use 000 for the first 3 digits, your district number as the next 4 digits, and vary </a:t>
            </a:r>
            <a:r>
              <a:rPr lang="en-US" sz="2000" dirty="0" smtClean="0"/>
              <a:t>the </a:t>
            </a:r>
            <a:r>
              <a:rPr lang="en-US" sz="2000" dirty="0"/>
              <a:t>last 2 digits (1-99). Example: 000-61-0001, where 000 is the first 3 digits, district 6100, and the first Language/Speech instructor. </a:t>
            </a:r>
          </a:p>
          <a:p>
            <a:pPr marL="0" indent="0">
              <a:buNone/>
            </a:pPr>
            <a:r>
              <a:rPr lang="en-US" sz="2000" dirty="0" smtClean="0"/>
              <a:t>- d</a:t>
            </a:r>
            <a:r>
              <a:rPr lang="en-US" sz="2000" dirty="0"/>
              <a:t>. Race = White (Note: it is the first in the list) </a:t>
            </a:r>
          </a:p>
          <a:p>
            <a:pPr marL="0" indent="0">
              <a:buNone/>
            </a:pPr>
            <a:r>
              <a:rPr lang="en-US" sz="2000" dirty="0" smtClean="0"/>
              <a:t>- e</a:t>
            </a:r>
            <a:r>
              <a:rPr lang="en-US" sz="2000" dirty="0"/>
              <a:t>. Gender = Female (Note: it is the first in the list) </a:t>
            </a:r>
          </a:p>
          <a:p>
            <a:pPr marL="0" indent="0">
              <a:buNone/>
            </a:pPr>
            <a:r>
              <a:rPr lang="en-US" sz="2000" dirty="0" smtClean="0"/>
              <a:t>- f</a:t>
            </a:r>
            <a:r>
              <a:rPr lang="en-US" sz="2000" dirty="0"/>
              <a:t>. Birthdate = 07/01/2009 (chosen to indicate the school year we began this) </a:t>
            </a:r>
          </a:p>
          <a:p>
            <a:pPr marL="0" indent="0">
              <a:buNone/>
            </a:pPr>
            <a:r>
              <a:rPr lang="en-US" sz="2000" dirty="0" smtClean="0"/>
              <a:t>- g</a:t>
            </a:r>
            <a:r>
              <a:rPr lang="en-US" sz="2000" dirty="0"/>
              <a:t>. Years of Experience = 0 </a:t>
            </a:r>
          </a:p>
          <a:p>
            <a:pPr marL="0" indent="0">
              <a:buNone/>
            </a:pPr>
            <a:endParaRPr lang="en-US" dirty="0"/>
          </a:p>
        </p:txBody>
      </p:sp>
      <p:sp>
        <p:nvSpPr>
          <p:cNvPr id="3" name="Content Placeholder 2"/>
          <p:cNvSpPr>
            <a:spLocks noGrp="1"/>
          </p:cNvSpPr>
          <p:nvPr>
            <p:ph idx="13"/>
          </p:nvPr>
        </p:nvSpPr>
        <p:spPr>
          <a:xfrm>
            <a:off x="3485147" y="24063"/>
            <a:ext cx="4114800" cy="1066800"/>
          </a:xfrm>
        </p:spPr>
        <p:txBody>
          <a:bodyPr/>
          <a:lstStyle/>
          <a:p>
            <a:r>
              <a:rPr lang="en-US" dirty="0" smtClean="0"/>
              <a:t>Contractual Personnel</a:t>
            </a:r>
            <a:endParaRPr lang="en-US" dirty="0"/>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19</a:t>
            </a:fld>
            <a:endParaRPr lang="en-US" altLang="en-US" dirty="0"/>
          </a:p>
        </p:txBody>
      </p:sp>
    </p:spTree>
    <p:extLst>
      <p:ext uri="{BB962C8B-B14F-4D97-AF65-F5344CB8AC3E}">
        <p14:creationId xmlns:p14="http://schemas.microsoft.com/office/powerpoint/2010/main" val="33566418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Font typeface="Arial" charset="0"/>
              <a:buNone/>
            </a:pPr>
            <a:r>
              <a:rPr lang="en-US" sz="2800" dirty="0">
                <a:latin typeface="Arial" charset="0"/>
                <a:cs typeface="Arial" charset="0"/>
              </a:rPr>
              <a:t>Vision</a:t>
            </a:r>
          </a:p>
          <a:p>
            <a:pPr marL="0" indent="0">
              <a:buFont typeface="Arial" charset="0"/>
              <a:buNone/>
            </a:pPr>
            <a:r>
              <a:rPr lang="en-US" sz="2800" dirty="0">
                <a:latin typeface="Arial" charset="0"/>
                <a:cs typeface="Arial" charset="0"/>
              </a:rPr>
              <a:t>To create a world-class educational system that gives students the knowledge and skills to be successful in college and the workforce, and to flourish as parents and citizens</a:t>
            </a:r>
          </a:p>
          <a:p>
            <a:pPr marL="0" indent="0">
              <a:buFont typeface="Arial" charset="0"/>
              <a:buNone/>
            </a:pPr>
            <a:r>
              <a:rPr lang="en-US" sz="2800" dirty="0">
                <a:latin typeface="Arial" charset="0"/>
                <a:cs typeface="Arial" charset="0"/>
              </a:rPr>
              <a:t>Mission</a:t>
            </a:r>
          </a:p>
          <a:p>
            <a:pPr marL="0" indent="0">
              <a:buFont typeface="Arial" charset="0"/>
              <a:buNone/>
            </a:pPr>
            <a:r>
              <a:rPr lang="en-US" sz="2800" dirty="0">
                <a:latin typeface="Arial" charset="0"/>
                <a:cs typeface="Arial" charset="0"/>
              </a:rPr>
              <a:t>To provide leadership through the development of policy and accountability systems so that all students are prepared to compete in the global community</a:t>
            </a:r>
          </a:p>
        </p:txBody>
      </p:sp>
      <p:sp>
        <p:nvSpPr>
          <p:cNvPr id="3" name="Content Placeholder 2"/>
          <p:cNvSpPr>
            <a:spLocks noGrp="1"/>
          </p:cNvSpPr>
          <p:nvPr>
            <p:ph idx="13"/>
          </p:nvPr>
        </p:nvSpPr>
        <p:spPr>
          <a:xfrm>
            <a:off x="2667000" y="51816"/>
            <a:ext cx="6172200" cy="1066800"/>
          </a:xfrm>
        </p:spPr>
        <p:txBody>
          <a:bodyPr/>
          <a:lstStyle/>
          <a:p>
            <a:r>
              <a:rPr lang="en-US" dirty="0" smtClean="0"/>
              <a:t>State Board of Education</a:t>
            </a:r>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a:t>
            </a:fld>
            <a:endParaRPr lang="en-US" altLang="en-US" dirty="0"/>
          </a:p>
        </p:txBody>
      </p:sp>
      <p:cxnSp>
        <p:nvCxnSpPr>
          <p:cNvPr id="7" name="Straight Connector 6"/>
          <p:cNvCxnSpPr>
            <a:cxnSpLocks noChangeShapeType="1"/>
          </p:cNvCxnSpPr>
          <p:nvPr/>
        </p:nvCxnSpPr>
        <p:spPr bwMode="auto">
          <a:xfrm>
            <a:off x="1524000" y="1905000"/>
            <a:ext cx="6477000" cy="0"/>
          </a:xfrm>
          <a:prstGeom prst="line">
            <a:avLst/>
          </a:prstGeom>
          <a:noFill/>
          <a:ln w="38100">
            <a:solidFill>
              <a:schemeClr val="accent2"/>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8" name="Straight Connector 7"/>
          <p:cNvCxnSpPr>
            <a:cxnSpLocks noChangeShapeType="1"/>
          </p:cNvCxnSpPr>
          <p:nvPr/>
        </p:nvCxnSpPr>
        <p:spPr bwMode="auto">
          <a:xfrm>
            <a:off x="1752600" y="4191000"/>
            <a:ext cx="6477000" cy="0"/>
          </a:xfrm>
          <a:prstGeom prst="line">
            <a:avLst/>
          </a:prstGeom>
          <a:noFill/>
          <a:ln w="38100">
            <a:solidFill>
              <a:schemeClr val="accent2"/>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023098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609600" y="1447800"/>
            <a:ext cx="7848600" cy="4678363"/>
          </a:xfrm>
          <a:prstGeom prst="rect">
            <a:avLst/>
          </a:prstGeom>
        </p:spPr>
      </p:pic>
      <p:sp>
        <p:nvSpPr>
          <p:cNvPr id="3" name="Content Placeholder 2"/>
          <p:cNvSpPr>
            <a:spLocks noGrp="1"/>
          </p:cNvSpPr>
          <p:nvPr>
            <p:ph idx="13"/>
          </p:nvPr>
        </p:nvSpPr>
        <p:spPr>
          <a:xfrm>
            <a:off x="3048000" y="32084"/>
            <a:ext cx="4114800" cy="1066800"/>
          </a:xfrm>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20</a:t>
            </a:fld>
            <a:endParaRPr lang="en-US" altLang="en-US" dirty="0"/>
          </a:p>
        </p:txBody>
      </p:sp>
    </p:spTree>
    <p:extLst>
      <p:ext uri="{BB962C8B-B14F-4D97-AF65-F5344CB8AC3E}">
        <p14:creationId xmlns:p14="http://schemas.microsoft.com/office/powerpoint/2010/main" val="5743051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2821910" y="1428464"/>
            <a:ext cx="5864890" cy="4525963"/>
          </a:xfrm>
          <a:prstGeom prst="rect">
            <a:avLst/>
          </a:prstGeom>
        </p:spPr>
      </p:pic>
      <p:sp>
        <p:nvSpPr>
          <p:cNvPr id="3" name="Content Placeholder 2"/>
          <p:cNvSpPr>
            <a:spLocks noGrp="1"/>
          </p:cNvSpPr>
          <p:nvPr>
            <p:ph idx="13"/>
          </p:nvPr>
        </p:nvSpPr>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21</a:t>
            </a:fld>
            <a:endParaRPr lang="en-US" altLang="en-US" dirty="0"/>
          </a:p>
        </p:txBody>
      </p:sp>
      <p:sp>
        <p:nvSpPr>
          <p:cNvPr id="8" name="Rectangle 7"/>
          <p:cNvSpPr/>
          <p:nvPr/>
        </p:nvSpPr>
        <p:spPr>
          <a:xfrm>
            <a:off x="381000" y="1524000"/>
            <a:ext cx="4572000" cy="3416320"/>
          </a:xfrm>
          <a:prstGeom prst="rect">
            <a:avLst/>
          </a:prstGeom>
        </p:spPr>
        <p:txBody>
          <a:bodyPr>
            <a:spAutoFit/>
          </a:bodyPr>
          <a:lstStyle/>
          <a:p>
            <a:r>
              <a:rPr lang="en-US" dirty="0">
                <a:solidFill>
                  <a:srgbClr val="000000"/>
                </a:solidFill>
                <a:latin typeface="Times New Roman" panose="02020603050405020304" pitchFamily="18" charset="0"/>
              </a:rPr>
              <a:t>District Info tab: </a:t>
            </a:r>
          </a:p>
          <a:p>
            <a:r>
              <a:rPr lang="en-US" dirty="0">
                <a:solidFill>
                  <a:srgbClr val="000000"/>
                </a:solidFill>
                <a:latin typeface="Times New Roman" panose="02020603050405020304" pitchFamily="18" charset="0"/>
              </a:rPr>
              <a:t>a. Major School = 001 </a:t>
            </a:r>
          </a:p>
          <a:p>
            <a:r>
              <a:rPr lang="en-US" dirty="0">
                <a:solidFill>
                  <a:srgbClr val="000000"/>
                </a:solidFill>
                <a:latin typeface="Times New Roman" panose="02020603050405020304" pitchFamily="18" charset="0"/>
              </a:rPr>
              <a:t>b. Status = Active </a:t>
            </a:r>
          </a:p>
          <a:p>
            <a:r>
              <a:rPr lang="en-US" dirty="0">
                <a:solidFill>
                  <a:srgbClr val="000000"/>
                </a:solidFill>
                <a:latin typeface="Times New Roman" panose="02020603050405020304" pitchFamily="18" charset="0"/>
              </a:rPr>
              <a:t>c. Days Employed = </a:t>
            </a:r>
          </a:p>
          <a:p>
            <a:r>
              <a:rPr lang="en-US" dirty="0">
                <a:solidFill>
                  <a:srgbClr val="000000"/>
                </a:solidFill>
                <a:latin typeface="Times New Roman" panose="02020603050405020304" pitchFamily="18" charset="0"/>
              </a:rPr>
              <a:t>180 </a:t>
            </a:r>
          </a:p>
          <a:p>
            <a:r>
              <a:rPr lang="pt-BR" dirty="0">
                <a:solidFill>
                  <a:srgbClr val="000000"/>
                </a:solidFill>
                <a:latin typeface="Times New Roman" panose="02020603050405020304" pitchFamily="18" charset="0"/>
              </a:rPr>
              <a:t>d. Title I Bilingual = N </a:t>
            </a:r>
          </a:p>
          <a:p>
            <a:r>
              <a:rPr lang="en-US" dirty="0">
                <a:solidFill>
                  <a:srgbClr val="000000"/>
                </a:solidFill>
                <a:latin typeface="Times New Roman" panose="02020603050405020304" pitchFamily="18" charset="0"/>
              </a:rPr>
              <a:t>e. District Time = 100 </a:t>
            </a:r>
          </a:p>
          <a:p>
            <a:r>
              <a:rPr lang="en-US" dirty="0">
                <a:solidFill>
                  <a:srgbClr val="000000"/>
                </a:solidFill>
                <a:latin typeface="Times New Roman" panose="02020603050405020304" pitchFamily="18" charset="0"/>
              </a:rPr>
              <a:t>f. Roll Employee = Y </a:t>
            </a:r>
          </a:p>
          <a:p>
            <a:r>
              <a:rPr lang="en-US" dirty="0">
                <a:solidFill>
                  <a:srgbClr val="000000"/>
                </a:solidFill>
                <a:latin typeface="Times New Roman" panose="02020603050405020304" pitchFamily="18" charset="0"/>
              </a:rPr>
              <a:t>g. User Defined = For </a:t>
            </a:r>
          </a:p>
          <a:p>
            <a:r>
              <a:rPr lang="en-US" dirty="0">
                <a:solidFill>
                  <a:srgbClr val="000000"/>
                </a:solidFill>
                <a:latin typeface="Times New Roman" panose="02020603050405020304" pitchFamily="18" charset="0"/>
              </a:rPr>
              <a:t>your district use </a:t>
            </a:r>
          </a:p>
          <a:p>
            <a:r>
              <a:rPr lang="en-US" dirty="0">
                <a:solidFill>
                  <a:srgbClr val="000000"/>
                </a:solidFill>
                <a:latin typeface="Times New Roman" panose="02020603050405020304" pitchFamily="18" charset="0"/>
              </a:rPr>
              <a:t>h. Contract Employee </a:t>
            </a:r>
          </a:p>
          <a:p>
            <a:r>
              <a:rPr lang="en-US" dirty="0">
                <a:solidFill>
                  <a:srgbClr val="000000"/>
                </a:solidFill>
                <a:latin typeface="Times New Roman" panose="02020603050405020304" pitchFamily="18" charset="0"/>
              </a:rPr>
              <a:t>= SP </a:t>
            </a:r>
          </a:p>
        </p:txBody>
      </p:sp>
    </p:spTree>
    <p:extLst>
      <p:ext uri="{BB962C8B-B14F-4D97-AF65-F5344CB8AC3E}">
        <p14:creationId xmlns:p14="http://schemas.microsoft.com/office/powerpoint/2010/main" val="27408102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1549786" y="1600200"/>
            <a:ext cx="6044428" cy="4525963"/>
          </a:xfrm>
          <a:prstGeom prst="rect">
            <a:avLst/>
          </a:prstGeom>
        </p:spPr>
      </p:pic>
      <p:sp>
        <p:nvSpPr>
          <p:cNvPr id="3" name="Content Placeholder 2"/>
          <p:cNvSpPr>
            <a:spLocks noGrp="1"/>
          </p:cNvSpPr>
          <p:nvPr>
            <p:ph idx="13"/>
          </p:nvPr>
        </p:nvSpPr>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22</a:t>
            </a:fld>
            <a:endParaRPr lang="en-US" altLang="en-US" dirty="0"/>
          </a:p>
        </p:txBody>
      </p:sp>
    </p:spTree>
    <p:extLst>
      <p:ext uri="{BB962C8B-B14F-4D97-AF65-F5344CB8AC3E}">
        <p14:creationId xmlns:p14="http://schemas.microsoft.com/office/powerpoint/2010/main" val="20200710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smtClean="0"/>
              <a:t>4</a:t>
            </a:r>
            <a:r>
              <a:rPr lang="en-US" sz="2000" dirty="0"/>
              <a:t>. Schedule Tab – should reflect the service that is being offered. </a:t>
            </a:r>
            <a:endParaRPr lang="en-US" sz="2000" dirty="0" smtClean="0"/>
          </a:p>
          <a:p>
            <a:pPr marL="0" indent="0">
              <a:buNone/>
            </a:pPr>
            <a:endParaRPr lang="en-US" sz="2000" dirty="0"/>
          </a:p>
          <a:p>
            <a:pPr marL="0" indent="0">
              <a:buNone/>
            </a:pPr>
            <a:r>
              <a:rPr lang="en-US" sz="2000" dirty="0"/>
              <a:t>a. Enter Term/</a:t>
            </a:r>
            <a:r>
              <a:rPr lang="en-US" sz="2000" dirty="0" err="1"/>
              <a:t>Sem</a:t>
            </a:r>
            <a:r>
              <a:rPr lang="en-US" sz="2000" dirty="0"/>
              <a:t> </a:t>
            </a:r>
          </a:p>
          <a:p>
            <a:pPr marL="0" indent="0">
              <a:buNone/>
            </a:pPr>
            <a:r>
              <a:rPr lang="en-US" sz="2000" dirty="0"/>
              <a:t>b. Period </a:t>
            </a:r>
          </a:p>
          <a:p>
            <a:pPr marL="0" indent="0">
              <a:buNone/>
            </a:pPr>
            <a:r>
              <a:rPr lang="en-US" sz="2000" dirty="0"/>
              <a:t>c. Course – reflects service being offered </a:t>
            </a:r>
          </a:p>
          <a:p>
            <a:pPr marL="0" indent="0">
              <a:buNone/>
            </a:pPr>
            <a:r>
              <a:rPr lang="en-US" sz="2000" dirty="0"/>
              <a:t>d. School – where the service is being offered (remember you can not select school 500 in personnel) </a:t>
            </a:r>
          </a:p>
          <a:p>
            <a:pPr marL="0" indent="0">
              <a:buNone/>
            </a:pPr>
            <a:r>
              <a:rPr lang="en-US" sz="2000" dirty="0"/>
              <a:t>e. Low Grade/High Grade – should reflect the grade levels of the students being served </a:t>
            </a:r>
          </a:p>
          <a:p>
            <a:pPr marL="0" indent="0">
              <a:buNone/>
            </a:pPr>
            <a:r>
              <a:rPr lang="en-US" sz="2000" dirty="0"/>
              <a:t>f. Special Program = 0 (you can not use a 5 for a contract worker) </a:t>
            </a:r>
          </a:p>
          <a:p>
            <a:pPr marL="0" indent="0">
              <a:buNone/>
            </a:pPr>
            <a:r>
              <a:rPr lang="en-US" sz="2000" dirty="0"/>
              <a:t>g. School Type = defaulted to your school demographics </a:t>
            </a:r>
          </a:p>
          <a:p>
            <a:pPr marL="0" indent="0">
              <a:buNone/>
            </a:pPr>
            <a:r>
              <a:rPr lang="en-US" sz="2000" dirty="0"/>
              <a:t>h. Reserved = XX </a:t>
            </a:r>
          </a:p>
          <a:p>
            <a:endParaRPr lang="en-US" dirty="0"/>
          </a:p>
        </p:txBody>
      </p:sp>
      <p:sp>
        <p:nvSpPr>
          <p:cNvPr id="3" name="Content Placeholder 2"/>
          <p:cNvSpPr>
            <a:spLocks noGrp="1"/>
          </p:cNvSpPr>
          <p:nvPr>
            <p:ph idx="13"/>
          </p:nvPr>
        </p:nvSpPr>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23</a:t>
            </a:fld>
            <a:endParaRPr lang="en-US" altLang="en-US" dirty="0"/>
          </a:p>
        </p:txBody>
      </p:sp>
    </p:spTree>
    <p:extLst>
      <p:ext uri="{BB962C8B-B14F-4D97-AF65-F5344CB8AC3E}">
        <p14:creationId xmlns:p14="http://schemas.microsoft.com/office/powerpoint/2010/main" val="42309504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2667000" y="1600200"/>
            <a:ext cx="6044428" cy="4525963"/>
          </a:xfrm>
          <a:prstGeom prst="rect">
            <a:avLst/>
          </a:prstGeom>
        </p:spPr>
      </p:pic>
      <p:sp>
        <p:nvSpPr>
          <p:cNvPr id="3" name="Content Placeholder 2"/>
          <p:cNvSpPr>
            <a:spLocks noGrp="1"/>
          </p:cNvSpPr>
          <p:nvPr>
            <p:ph idx="13"/>
          </p:nvPr>
        </p:nvSpPr>
        <p:spPr>
          <a:xfrm>
            <a:off x="2895600" y="114300"/>
            <a:ext cx="4114800" cy="1066800"/>
          </a:xfrm>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24</a:t>
            </a:fld>
            <a:endParaRPr lang="en-US" altLang="en-US" dirty="0"/>
          </a:p>
        </p:txBody>
      </p:sp>
      <p:sp>
        <p:nvSpPr>
          <p:cNvPr id="8" name="Rectangle 7"/>
          <p:cNvSpPr/>
          <p:nvPr/>
        </p:nvSpPr>
        <p:spPr>
          <a:xfrm>
            <a:off x="304800" y="1828800"/>
            <a:ext cx="4572000" cy="954107"/>
          </a:xfrm>
          <a:prstGeom prst="rect">
            <a:avLst/>
          </a:prstGeom>
        </p:spPr>
        <p:txBody>
          <a:bodyPr>
            <a:spAutoFit/>
          </a:bodyPr>
          <a:lstStyle/>
          <a:p>
            <a:endParaRPr lang="en-US" sz="200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5. Salary Tab – enter 0 </a:t>
            </a:r>
          </a:p>
          <a:p>
            <a:r>
              <a:rPr lang="en-US" dirty="0">
                <a:solidFill>
                  <a:srgbClr val="000000"/>
                </a:solidFill>
                <a:latin typeface="Times New Roman" panose="02020603050405020304" pitchFamily="18" charset="0"/>
              </a:rPr>
              <a:t>(zero) salary </a:t>
            </a:r>
          </a:p>
        </p:txBody>
      </p:sp>
    </p:spTree>
    <p:extLst>
      <p:ext uri="{BB962C8B-B14F-4D97-AF65-F5344CB8AC3E}">
        <p14:creationId xmlns:p14="http://schemas.microsoft.com/office/powerpoint/2010/main" val="383915824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2667000" y="1428548"/>
            <a:ext cx="6044428" cy="4525963"/>
          </a:xfrm>
          <a:prstGeom prst="rect">
            <a:avLst/>
          </a:prstGeom>
        </p:spPr>
      </p:pic>
      <p:sp>
        <p:nvSpPr>
          <p:cNvPr id="3" name="Content Placeholder 2"/>
          <p:cNvSpPr>
            <a:spLocks noGrp="1"/>
          </p:cNvSpPr>
          <p:nvPr>
            <p:ph idx="13"/>
          </p:nvPr>
        </p:nvSpPr>
        <p:spPr>
          <a:xfrm>
            <a:off x="3276600" y="51984"/>
            <a:ext cx="4114800" cy="1066800"/>
          </a:xfrm>
        </p:spPr>
        <p:txBody>
          <a:bodyPr/>
          <a:lstStyle/>
          <a:p>
            <a:r>
              <a:rPr lang="en-US" dirty="0"/>
              <a:t>Contractual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25</a:t>
            </a:fld>
            <a:endParaRPr lang="en-US" altLang="en-US" dirty="0"/>
          </a:p>
        </p:txBody>
      </p:sp>
      <p:sp>
        <p:nvSpPr>
          <p:cNvPr id="8" name="Rectangle 7"/>
          <p:cNvSpPr/>
          <p:nvPr/>
        </p:nvSpPr>
        <p:spPr>
          <a:xfrm>
            <a:off x="457200" y="1676400"/>
            <a:ext cx="1905000" cy="2893100"/>
          </a:xfrm>
          <a:prstGeom prst="rect">
            <a:avLst/>
          </a:prstGeom>
        </p:spPr>
        <p:txBody>
          <a:bodyPr wrap="square">
            <a:spAutoFit/>
          </a:bodyPr>
          <a:lstStyle/>
          <a:p>
            <a:endParaRPr lang="en-US" sz="200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6. Continue to enter these related service positions by varying the SSN’s last two digits and entering a schedule that reflects the service provider. </a:t>
            </a:r>
          </a:p>
        </p:txBody>
      </p:sp>
    </p:spTree>
    <p:extLst>
      <p:ext uri="{BB962C8B-B14F-4D97-AF65-F5344CB8AC3E}">
        <p14:creationId xmlns:p14="http://schemas.microsoft.com/office/powerpoint/2010/main" val="757387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p>
          <a:p>
            <a:r>
              <a:rPr lang="en-US" sz="2800" dirty="0" smtClean="0"/>
              <a:t>Once </a:t>
            </a:r>
            <a:r>
              <a:rPr lang="en-US" sz="2800" dirty="0"/>
              <a:t>all districts have completed Month 09, the districts may start rolling personnel for the new school year. (“Rolling” data means that data from the previous year is rolled forward to the next school year so that information that does not change from year to year does not have to be </a:t>
            </a:r>
            <a:r>
              <a:rPr lang="en-US" sz="2800" dirty="0" smtClean="0"/>
              <a:t>re-entered).</a:t>
            </a:r>
          </a:p>
        </p:txBody>
      </p:sp>
      <p:sp>
        <p:nvSpPr>
          <p:cNvPr id="3" name="Content Placeholder 2"/>
          <p:cNvSpPr>
            <a:spLocks noGrp="1"/>
          </p:cNvSpPr>
          <p:nvPr>
            <p:ph idx="13"/>
          </p:nvPr>
        </p:nvSpPr>
        <p:spPr/>
        <p:txBody>
          <a:bodyPr/>
          <a:lstStyle/>
          <a:p>
            <a:r>
              <a:rPr lang="en-US" dirty="0" smtClean="0"/>
              <a:t>Rolling Personnel</a:t>
            </a:r>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26</a:t>
            </a:fld>
            <a:endParaRPr lang="en-US" altLang="en-US" dirty="0"/>
          </a:p>
        </p:txBody>
      </p:sp>
    </p:spTree>
    <p:extLst>
      <p:ext uri="{BB962C8B-B14F-4D97-AF65-F5344CB8AC3E}">
        <p14:creationId xmlns:p14="http://schemas.microsoft.com/office/powerpoint/2010/main" val="9176881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sz="2500" dirty="0"/>
              <a:t>Be sure to check with your personnel person to find out when your district plans to roll personnel. REMEMBER, your special education data rolls the night after personnel data rolls - beginning after July 1 - any districts that roll personnel before July 1 won't see their students on the Student Update screen for the new school year until MSIS comes back up after the ownership records are built for the new school year. </a:t>
            </a:r>
          </a:p>
          <a:p>
            <a:endParaRPr lang="en-US" dirty="0"/>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27</a:t>
            </a:fld>
            <a:endParaRPr lang="en-US" altLang="en-US" dirty="0"/>
          </a:p>
        </p:txBody>
      </p:sp>
    </p:spTree>
    <p:extLst>
      <p:ext uri="{BB962C8B-B14F-4D97-AF65-F5344CB8AC3E}">
        <p14:creationId xmlns:p14="http://schemas.microsoft.com/office/powerpoint/2010/main" val="34496906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p>
          <a:p>
            <a:r>
              <a:rPr lang="en-US" sz="2800" dirty="0" smtClean="0"/>
              <a:t>Remember </a:t>
            </a:r>
            <a:r>
              <a:rPr lang="en-US" sz="2800" dirty="0"/>
              <a:t>that EVERYONE has to roll personnel for your special education data to roll - districts can roll just the district data if they so choose but that is the minimum that can be done to make the special education data roll the next night (after July 1st). </a:t>
            </a:r>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28</a:t>
            </a:fld>
            <a:endParaRPr lang="en-US" altLang="en-US" dirty="0"/>
          </a:p>
        </p:txBody>
      </p:sp>
    </p:spTree>
    <p:extLst>
      <p:ext uri="{BB962C8B-B14F-4D97-AF65-F5344CB8AC3E}">
        <p14:creationId xmlns:p14="http://schemas.microsoft.com/office/powerpoint/2010/main" val="304251568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Districts </a:t>
            </a:r>
            <a:r>
              <a:rPr lang="en-US" dirty="0"/>
              <a:t>that are in the District Sharing table (for special education, vocational, or other services shared between districts) will not have their special education data rolled until all districts that share services have rolled their personnel data. </a:t>
            </a:r>
          </a:p>
        </p:txBody>
      </p:sp>
      <p:sp>
        <p:nvSpPr>
          <p:cNvPr id="3" name="Content Placeholder 2"/>
          <p:cNvSpPr>
            <a:spLocks noGrp="1"/>
          </p:cNvSpPr>
          <p:nvPr>
            <p:ph idx="13"/>
          </p:nvPr>
        </p:nvSpPr>
        <p:spPr/>
        <p:txBody>
          <a:bodyPr/>
          <a:lstStyle/>
          <a:p>
            <a:r>
              <a:rPr lang="en-US" dirty="0"/>
              <a:t>District Sharing</a:t>
            </a:r>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29</a:t>
            </a:fld>
            <a:endParaRPr lang="en-US" altLang="en-US" dirty="0"/>
          </a:p>
        </p:txBody>
      </p:sp>
    </p:spTree>
    <p:extLst>
      <p:ext uri="{BB962C8B-B14F-4D97-AF65-F5344CB8AC3E}">
        <p14:creationId xmlns:p14="http://schemas.microsoft.com/office/powerpoint/2010/main" val="3531047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charset="0"/>
              <a:buChar char="ü"/>
            </a:pPr>
            <a:r>
              <a:rPr lang="en-US" sz="2800" dirty="0">
                <a:latin typeface="Arial" charset="0"/>
                <a:cs typeface="Arial" charset="0"/>
              </a:rPr>
              <a:t>All students are proficient and show growth in all assessed areas</a:t>
            </a:r>
          </a:p>
          <a:p>
            <a:pPr>
              <a:buFont typeface="Wingdings" charset="0"/>
              <a:buChar char="ü"/>
            </a:pPr>
            <a:r>
              <a:rPr lang="en-US" sz="2800" dirty="0">
                <a:latin typeface="Arial" charset="0"/>
                <a:cs typeface="Arial" charset="0"/>
              </a:rPr>
              <a:t>Every student graduates high school and is ready for college and career</a:t>
            </a:r>
          </a:p>
          <a:p>
            <a:pPr>
              <a:buFont typeface="Wingdings" charset="0"/>
              <a:buChar char="ü"/>
            </a:pPr>
            <a:r>
              <a:rPr lang="en-US" sz="2800" dirty="0">
                <a:latin typeface="Arial" charset="0"/>
                <a:cs typeface="Arial" charset="0"/>
              </a:rPr>
              <a:t>Every child has access to a high quality early childhood program</a:t>
            </a:r>
          </a:p>
          <a:p>
            <a:pPr>
              <a:buFont typeface="Wingdings" charset="0"/>
              <a:buChar char="ü"/>
            </a:pPr>
            <a:r>
              <a:rPr lang="en-US" sz="2800" dirty="0">
                <a:latin typeface="Arial" charset="0"/>
                <a:cs typeface="Arial" charset="0"/>
              </a:rPr>
              <a:t>Every school has effective teachers and leaders</a:t>
            </a:r>
          </a:p>
          <a:p>
            <a:pPr>
              <a:buFont typeface="Wingdings" charset="0"/>
              <a:buChar char="ü"/>
            </a:pPr>
            <a:r>
              <a:rPr lang="en-US" sz="2800" dirty="0">
                <a:latin typeface="Arial" charset="0"/>
                <a:cs typeface="Arial" charset="0"/>
              </a:rPr>
              <a:t>Every community effectively uses a world-class data system to improve student outcomes</a:t>
            </a:r>
          </a:p>
          <a:p>
            <a:endParaRPr lang="en-US" dirty="0"/>
          </a:p>
        </p:txBody>
      </p:sp>
      <p:sp>
        <p:nvSpPr>
          <p:cNvPr id="3" name="Content Placeholder 2"/>
          <p:cNvSpPr>
            <a:spLocks noGrp="1"/>
          </p:cNvSpPr>
          <p:nvPr>
            <p:ph idx="13"/>
          </p:nvPr>
        </p:nvSpPr>
        <p:spPr>
          <a:xfrm>
            <a:off x="2667000" y="51816"/>
            <a:ext cx="6096000" cy="1066800"/>
          </a:xfrm>
        </p:spPr>
        <p:txBody>
          <a:bodyPr/>
          <a:lstStyle/>
          <a:p>
            <a:r>
              <a:rPr lang="en-US" sz="2400" dirty="0">
                <a:latin typeface="Arial" charset="0"/>
                <a:cs typeface="Arial" charset="0"/>
              </a:rPr>
              <a:t>State Board of Education Goals</a:t>
            </a:r>
          </a:p>
          <a:p>
            <a:r>
              <a:rPr lang="en-US" sz="2400" dirty="0">
                <a:latin typeface="Arial" charset="0"/>
                <a:cs typeface="Arial" charset="0"/>
              </a:rPr>
              <a:t>5-Year Strategic Plan for 2016-2020</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a:t>
            </a:fld>
            <a:endParaRPr lang="en-US" altLang="en-US" dirty="0"/>
          </a:p>
        </p:txBody>
      </p:sp>
    </p:spTree>
    <p:extLst>
      <p:ext uri="{BB962C8B-B14F-4D97-AF65-F5344CB8AC3E}">
        <p14:creationId xmlns:p14="http://schemas.microsoft.com/office/powerpoint/2010/main" val="403787092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a:t>MSIS Special Education Data Rolling Business Rules for the upcoming school year: </a:t>
            </a:r>
            <a:endParaRPr lang="en-US" sz="2200" dirty="0" smtClean="0"/>
          </a:p>
          <a:p>
            <a:endParaRPr lang="en-US" sz="2200" dirty="0"/>
          </a:p>
          <a:p>
            <a:r>
              <a:rPr lang="en-US" sz="2200" dirty="0" smtClean="0"/>
              <a:t>If </a:t>
            </a:r>
            <a:r>
              <a:rPr lang="en-US" sz="2200" dirty="0"/>
              <a:t>the SPED Indicator is set to Y in Month 09, MSIS will create a new SPED Indicator of Y for the coming school </a:t>
            </a:r>
            <a:r>
              <a:rPr lang="en-US" sz="2200" dirty="0" smtClean="0"/>
              <a:t>year. </a:t>
            </a:r>
          </a:p>
          <a:p>
            <a:endParaRPr lang="en-US" sz="2200" dirty="0"/>
          </a:p>
          <a:p>
            <a:r>
              <a:rPr lang="en-US" sz="2200" dirty="0" smtClean="0"/>
              <a:t>Ownership </a:t>
            </a:r>
            <a:r>
              <a:rPr lang="en-US" sz="2200" dirty="0"/>
              <a:t>will be the school and district that owns the student once the new ownership records are built on July </a:t>
            </a:r>
            <a:r>
              <a:rPr lang="en-US" sz="2200" dirty="0" smtClean="0"/>
              <a:t>1. </a:t>
            </a:r>
          </a:p>
          <a:p>
            <a:endParaRPr lang="en-US" sz="2200" dirty="0"/>
          </a:p>
          <a:p>
            <a:r>
              <a:rPr lang="en-US" sz="2200" dirty="0" smtClean="0"/>
              <a:t>The </a:t>
            </a:r>
            <a:r>
              <a:rPr lang="en-US" sz="2200" dirty="0"/>
              <a:t>IEP Date will be rolled if it is within 12 months of the Child Count </a:t>
            </a:r>
            <a:r>
              <a:rPr lang="en-US" sz="2200" dirty="0" smtClean="0"/>
              <a:t>date. </a:t>
            </a:r>
            <a:endParaRPr lang="en-US" sz="2200" dirty="0"/>
          </a:p>
          <a:p>
            <a:endParaRPr lang="en-US" dirty="0"/>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30</a:t>
            </a:fld>
            <a:endParaRPr lang="en-US" altLang="en-US" dirty="0"/>
          </a:p>
        </p:txBody>
      </p:sp>
    </p:spTree>
    <p:extLst>
      <p:ext uri="{BB962C8B-B14F-4D97-AF65-F5344CB8AC3E}">
        <p14:creationId xmlns:p14="http://schemas.microsoft.com/office/powerpoint/2010/main" val="101482600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000" dirty="0"/>
          </a:p>
          <a:p>
            <a:r>
              <a:rPr lang="en-US" sz="2400" dirty="0"/>
              <a:t>The Eligibility Date will be rolled if it is within 3 years of the Child Count </a:t>
            </a:r>
            <a:r>
              <a:rPr lang="en-US" sz="2400" dirty="0" smtClean="0"/>
              <a:t>date.</a:t>
            </a:r>
          </a:p>
          <a:p>
            <a:endParaRPr lang="en-US" sz="900" dirty="0"/>
          </a:p>
          <a:p>
            <a:r>
              <a:rPr lang="en-US" sz="2400" dirty="0" smtClean="0"/>
              <a:t>The </a:t>
            </a:r>
            <a:r>
              <a:rPr lang="en-US" sz="2400" dirty="0"/>
              <a:t>Graduation Track, Disability, and Related Services will be </a:t>
            </a:r>
            <a:r>
              <a:rPr lang="en-US" sz="2400" dirty="0" smtClean="0"/>
              <a:t>rolled. </a:t>
            </a:r>
          </a:p>
          <a:p>
            <a:endParaRPr lang="en-US" sz="900" dirty="0"/>
          </a:p>
          <a:p>
            <a:r>
              <a:rPr lang="en-US" sz="2400" dirty="0" smtClean="0"/>
              <a:t>If </a:t>
            </a:r>
            <a:r>
              <a:rPr lang="en-US" sz="2400" dirty="0"/>
              <a:t>the student will be greater than the age allowed for a particular data element on the Child Count date, MSIS will blank out that data element (Ex: DD</a:t>
            </a:r>
            <a:r>
              <a:rPr lang="en-US" sz="2400" dirty="0" smtClean="0"/>
              <a:t>).</a:t>
            </a:r>
          </a:p>
          <a:p>
            <a:endParaRPr lang="en-US" sz="900" dirty="0"/>
          </a:p>
          <a:p>
            <a:r>
              <a:rPr lang="en-US" sz="2400" dirty="0" smtClean="0"/>
              <a:t>If </a:t>
            </a:r>
            <a:r>
              <a:rPr lang="en-US" sz="2400" dirty="0"/>
              <a:t>any of the codes have been made inactive, MSIS will blank out the related field for the coming school year (Ex: Primary Disability</a:t>
            </a:r>
            <a:r>
              <a:rPr lang="en-US" sz="2400" dirty="0" smtClean="0"/>
              <a:t>). </a:t>
            </a:r>
            <a:endParaRPr lang="en-US" sz="2400" dirty="0"/>
          </a:p>
          <a:p>
            <a:endParaRPr lang="en-US" dirty="0"/>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31</a:t>
            </a:fld>
            <a:endParaRPr lang="en-US" altLang="en-US" dirty="0"/>
          </a:p>
        </p:txBody>
      </p:sp>
    </p:spTree>
    <p:extLst>
      <p:ext uri="{BB962C8B-B14F-4D97-AF65-F5344CB8AC3E}">
        <p14:creationId xmlns:p14="http://schemas.microsoft.com/office/powerpoint/2010/main" val="145111089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900" dirty="0"/>
          </a:p>
          <a:p>
            <a:r>
              <a:rPr lang="en-US" sz="2800" dirty="0"/>
              <a:t>Teacher information for the Disability and Related Services: </a:t>
            </a:r>
            <a:endParaRPr lang="en-US" sz="2800" dirty="0" smtClean="0"/>
          </a:p>
          <a:p>
            <a:endParaRPr lang="en-US" sz="2400" dirty="0" smtClean="0"/>
          </a:p>
          <a:p>
            <a:pPr>
              <a:buFontTx/>
              <a:buChar char="-"/>
            </a:pPr>
            <a:r>
              <a:rPr lang="en-US" sz="2400" dirty="0" smtClean="0"/>
              <a:t>Will </a:t>
            </a:r>
            <a:r>
              <a:rPr lang="en-US" sz="2400" dirty="0"/>
              <a:t>be rolled if the teacher is active after Personnel is </a:t>
            </a:r>
            <a:r>
              <a:rPr lang="en-US" sz="2400" dirty="0" smtClean="0"/>
              <a:t>rolled. </a:t>
            </a:r>
          </a:p>
          <a:p>
            <a:pPr>
              <a:buFontTx/>
              <a:buChar char="-"/>
            </a:pPr>
            <a:endParaRPr lang="en-US" sz="2400" dirty="0"/>
          </a:p>
          <a:p>
            <a:pPr>
              <a:buFontTx/>
              <a:buChar char="-"/>
            </a:pPr>
            <a:r>
              <a:rPr lang="en-US" sz="2400" dirty="0" smtClean="0"/>
              <a:t>If </a:t>
            </a:r>
            <a:r>
              <a:rPr lang="en-US" sz="2400" dirty="0"/>
              <a:t>the teacher is made inactive when personnel is rolled, MSIS will populate 999-99-9999 for the SSN and VACANT for the teacher’s </a:t>
            </a:r>
            <a:r>
              <a:rPr lang="en-US" sz="2400" dirty="0" smtClean="0"/>
              <a:t>name.</a:t>
            </a:r>
          </a:p>
          <a:p>
            <a:pPr marL="0" indent="0">
              <a:buNone/>
            </a:pPr>
            <a:endParaRPr lang="en-US" sz="2000" dirty="0"/>
          </a:p>
          <a:p>
            <a:endParaRPr lang="en-US" dirty="0"/>
          </a:p>
          <a:p>
            <a:endParaRPr lang="en-US" dirty="0"/>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32</a:t>
            </a:fld>
            <a:endParaRPr lang="en-US" altLang="en-US" dirty="0"/>
          </a:p>
        </p:txBody>
      </p:sp>
    </p:spTree>
    <p:extLst>
      <p:ext uri="{BB962C8B-B14F-4D97-AF65-F5344CB8AC3E}">
        <p14:creationId xmlns:p14="http://schemas.microsoft.com/office/powerpoint/2010/main" val="224514415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If the teacher information was blank during the previous school </a:t>
            </a:r>
            <a:r>
              <a:rPr lang="en-US" sz="2400" dirty="0" smtClean="0"/>
              <a:t>year, MSIS </a:t>
            </a:r>
            <a:r>
              <a:rPr lang="en-US" sz="2400" dirty="0"/>
              <a:t>will roll a blank for the next school year (these must be updated before the Child Count date). </a:t>
            </a:r>
          </a:p>
          <a:p>
            <a:endParaRPr lang="en-US" sz="2400" dirty="0"/>
          </a:p>
          <a:p>
            <a:r>
              <a:rPr lang="en-US" sz="2400" dirty="0"/>
              <a:t>MSIS Calculated Placement will be blank until a calculation can be made after Month 01 or a user entry is made </a:t>
            </a:r>
          </a:p>
          <a:p>
            <a:endParaRPr lang="en-US" dirty="0"/>
          </a:p>
        </p:txBody>
      </p:sp>
      <p:sp>
        <p:nvSpPr>
          <p:cNvPr id="3" name="Content Placeholder 2"/>
          <p:cNvSpPr>
            <a:spLocks noGrp="1"/>
          </p:cNvSpPr>
          <p:nvPr>
            <p:ph idx="13"/>
          </p:nvPr>
        </p:nvSpPr>
        <p:spPr/>
        <p:txBody>
          <a:bodyPr/>
          <a:lstStyle/>
          <a:p>
            <a:r>
              <a:rPr lang="en-US" dirty="0"/>
              <a:t>Rolling Personnel</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33</a:t>
            </a:fld>
            <a:endParaRPr lang="en-US" altLang="en-US" dirty="0"/>
          </a:p>
        </p:txBody>
      </p:sp>
    </p:spTree>
    <p:extLst>
      <p:ext uri="{BB962C8B-B14F-4D97-AF65-F5344CB8AC3E}">
        <p14:creationId xmlns:p14="http://schemas.microsoft.com/office/powerpoint/2010/main" val="5389002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t>Significant Cognitive Disability </a:t>
            </a:r>
            <a:r>
              <a:rPr lang="en-US" sz="2400" dirty="0"/>
              <a:t>(SCD) </a:t>
            </a:r>
            <a:endParaRPr lang="en-US" sz="2400" dirty="0" smtClean="0"/>
          </a:p>
          <a:p>
            <a:pPr marL="0" indent="0">
              <a:buNone/>
            </a:pPr>
            <a:endParaRPr lang="en-US" sz="2400" dirty="0"/>
          </a:p>
          <a:p>
            <a:pPr lvl="1"/>
            <a:r>
              <a:rPr lang="en-US" sz="2000" dirty="0" smtClean="0"/>
              <a:t> 	SCD </a:t>
            </a:r>
            <a:r>
              <a:rPr lang="en-US" sz="2000" dirty="0"/>
              <a:t>data field rolls each year </a:t>
            </a:r>
          </a:p>
          <a:p>
            <a:pPr lvl="1"/>
            <a:r>
              <a:rPr lang="en-US" sz="2000" dirty="0" smtClean="0"/>
              <a:t> 	Originally </a:t>
            </a:r>
            <a:r>
              <a:rPr lang="en-US" sz="2000" dirty="0"/>
              <a:t>defaults everyone to No </a:t>
            </a:r>
            <a:endParaRPr lang="en-US" sz="2000" dirty="0" smtClean="0"/>
          </a:p>
          <a:p>
            <a:pPr lvl="1"/>
            <a:endParaRPr lang="en-US" sz="2000" dirty="0"/>
          </a:p>
          <a:p>
            <a:r>
              <a:rPr lang="en-US" sz="2400" dirty="0" smtClean="0"/>
              <a:t>If </a:t>
            </a:r>
            <a:r>
              <a:rPr lang="en-US" sz="2400" dirty="0"/>
              <a:t>you choose Yes for any Primary Disability except AU, ID, TBI, or MD – MSIS displays a message "NOTICE: SPED Student's Primary Disability is &lt;primary disability&gt;. Do you wish to continue?" The user can click YES if they want to keep the changes they have made or NO if they want the indicator to remain </a:t>
            </a:r>
            <a:r>
              <a:rPr lang="en-US" sz="2400" dirty="0" smtClean="0"/>
              <a:t>No. </a:t>
            </a:r>
            <a:endParaRPr lang="en-US" sz="2400" dirty="0"/>
          </a:p>
          <a:p>
            <a:endParaRPr lang="en-US" dirty="0"/>
          </a:p>
        </p:txBody>
      </p:sp>
      <p:sp>
        <p:nvSpPr>
          <p:cNvPr id="3" name="Content Placeholder 2"/>
          <p:cNvSpPr>
            <a:spLocks noGrp="1"/>
          </p:cNvSpPr>
          <p:nvPr>
            <p:ph idx="13"/>
          </p:nvPr>
        </p:nvSpPr>
        <p:spPr>
          <a:xfrm>
            <a:off x="3200400" y="76200"/>
            <a:ext cx="4114800" cy="1066800"/>
          </a:xfrm>
        </p:spPr>
        <p:txBody>
          <a:bodyPr/>
          <a:lstStyle/>
          <a:p>
            <a:r>
              <a:rPr lang="en-US" dirty="0" smtClean="0"/>
              <a:t>SCD</a:t>
            </a:r>
            <a:endParaRPr lang="en-US" dirty="0"/>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34</a:t>
            </a:fld>
            <a:endParaRPr lang="en-US" altLang="en-US" dirty="0"/>
          </a:p>
        </p:txBody>
      </p:sp>
    </p:spTree>
    <p:extLst>
      <p:ext uri="{BB962C8B-B14F-4D97-AF65-F5344CB8AC3E}">
        <p14:creationId xmlns:p14="http://schemas.microsoft.com/office/powerpoint/2010/main" val="164136745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EXAMPLE 1: </a:t>
            </a:r>
            <a:endParaRPr lang="en-US" sz="2400" dirty="0" smtClean="0"/>
          </a:p>
          <a:p>
            <a:pPr marL="0" indent="0">
              <a:buNone/>
            </a:pPr>
            <a:r>
              <a:rPr lang="en-US" sz="2400" dirty="0" smtClean="0"/>
              <a:t>User </a:t>
            </a:r>
            <a:r>
              <a:rPr lang="en-US" sz="2400" dirty="0"/>
              <a:t>changes SCD to Yes for a student who is listed as SLD. The above message would display when the user goes to the next data field or leaves that screen. This will allow the user a second chance to be sure that they are changing the SCD on the proper student. </a:t>
            </a:r>
            <a:endParaRPr lang="en-US" sz="2400" dirty="0" smtClean="0"/>
          </a:p>
          <a:p>
            <a:endParaRPr lang="en-US" sz="2400" dirty="0"/>
          </a:p>
          <a:p>
            <a:pPr marL="0" indent="0">
              <a:buNone/>
            </a:pPr>
            <a:r>
              <a:rPr lang="en-US" sz="2400" dirty="0"/>
              <a:t>EXAMPLE 2: </a:t>
            </a:r>
            <a:endParaRPr lang="en-US" sz="2400" dirty="0" smtClean="0"/>
          </a:p>
          <a:p>
            <a:pPr marL="0" indent="0">
              <a:buNone/>
            </a:pPr>
            <a:r>
              <a:rPr lang="en-US" sz="2400" dirty="0" smtClean="0"/>
              <a:t>User </a:t>
            </a:r>
            <a:r>
              <a:rPr lang="en-US" sz="2400" dirty="0"/>
              <a:t>changes SCD to Yes for a student who is listed as MD. No message is displayed - the change is saved to the database. </a:t>
            </a:r>
          </a:p>
        </p:txBody>
      </p:sp>
      <p:sp>
        <p:nvSpPr>
          <p:cNvPr id="3" name="Content Placeholder 2"/>
          <p:cNvSpPr>
            <a:spLocks noGrp="1"/>
          </p:cNvSpPr>
          <p:nvPr>
            <p:ph idx="13"/>
          </p:nvPr>
        </p:nvSpPr>
        <p:spPr>
          <a:xfrm>
            <a:off x="3276600" y="152400"/>
            <a:ext cx="4114800" cy="1066800"/>
          </a:xfrm>
        </p:spPr>
        <p:txBody>
          <a:bodyPr/>
          <a:lstStyle/>
          <a:p>
            <a:r>
              <a:rPr lang="en-US" dirty="0"/>
              <a:t>SCD</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35</a:t>
            </a:fld>
            <a:endParaRPr lang="en-US" altLang="en-US" dirty="0"/>
          </a:p>
        </p:txBody>
      </p:sp>
    </p:spTree>
    <p:extLst>
      <p:ext uri="{BB962C8B-B14F-4D97-AF65-F5344CB8AC3E}">
        <p14:creationId xmlns:p14="http://schemas.microsoft.com/office/powerpoint/2010/main" val="78398025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b="1" dirty="0"/>
              <a:t>Served by Resident School? </a:t>
            </a:r>
            <a:endParaRPr lang="en-US" sz="2000" b="1" dirty="0" smtClean="0"/>
          </a:p>
          <a:p>
            <a:pPr marL="0" indent="0">
              <a:buNone/>
            </a:pPr>
            <a:endParaRPr lang="en-US" sz="2000" dirty="0"/>
          </a:p>
          <a:p>
            <a:pPr marL="0" indent="0">
              <a:buNone/>
            </a:pPr>
            <a:r>
              <a:rPr lang="en-US" sz="2300" dirty="0"/>
              <a:t>• Is the student in the school that is their resident school? </a:t>
            </a:r>
            <a:endParaRPr lang="en-US" sz="2300" dirty="0" smtClean="0"/>
          </a:p>
          <a:p>
            <a:pPr marL="0" indent="0">
              <a:buNone/>
            </a:pPr>
            <a:endParaRPr lang="en-US" sz="2300" dirty="0"/>
          </a:p>
          <a:p>
            <a:pPr marL="0" indent="0">
              <a:buNone/>
            </a:pPr>
            <a:r>
              <a:rPr lang="en-US" sz="2300" dirty="0"/>
              <a:t>• Defaults all students to Yes. </a:t>
            </a:r>
            <a:endParaRPr lang="en-US" sz="2300" dirty="0" smtClean="0"/>
          </a:p>
          <a:p>
            <a:pPr marL="0" indent="0">
              <a:buNone/>
            </a:pPr>
            <a:endParaRPr lang="en-US" sz="2300" dirty="0"/>
          </a:p>
          <a:p>
            <a:pPr marL="0" indent="0">
              <a:buNone/>
            </a:pPr>
            <a:r>
              <a:rPr lang="en-US" sz="2300" dirty="0"/>
              <a:t>• If indicator is changed to No, a different district or school number can be selected from the pop-up box. </a:t>
            </a:r>
            <a:endParaRPr lang="en-US" sz="2300" dirty="0" smtClean="0"/>
          </a:p>
          <a:p>
            <a:pPr marL="0" indent="0">
              <a:buNone/>
            </a:pPr>
            <a:endParaRPr lang="en-US" sz="2300" dirty="0"/>
          </a:p>
          <a:p>
            <a:pPr marL="0" indent="0">
              <a:buNone/>
            </a:pPr>
            <a:r>
              <a:rPr lang="en-US" sz="2300" dirty="0"/>
              <a:t>• If a different district number is selected, the school will default to 001. </a:t>
            </a:r>
          </a:p>
          <a:p>
            <a:endParaRPr lang="en-US" sz="1800" dirty="0"/>
          </a:p>
        </p:txBody>
      </p:sp>
      <p:sp>
        <p:nvSpPr>
          <p:cNvPr id="3" name="Content Placeholder 2"/>
          <p:cNvSpPr>
            <a:spLocks noGrp="1"/>
          </p:cNvSpPr>
          <p:nvPr>
            <p:ph idx="13"/>
          </p:nvPr>
        </p:nvSpPr>
        <p:spPr>
          <a:xfrm>
            <a:off x="3048000" y="228600"/>
            <a:ext cx="4114800" cy="1066800"/>
          </a:xfrm>
        </p:spPr>
        <p:txBody>
          <a:bodyPr/>
          <a:lstStyle/>
          <a:p>
            <a:r>
              <a:rPr lang="en-US" dirty="0"/>
              <a:t>SCD</a:t>
            </a:r>
          </a:p>
          <a:p>
            <a:r>
              <a:rPr lang="en-US" dirty="0"/>
              <a:t>	</a:t>
            </a:r>
            <a:endParaRPr lang="en-US" dirty="0" smtClean="0"/>
          </a:p>
          <a:p>
            <a:endParaRPr lang="en-US" dirty="0"/>
          </a:p>
          <a:p>
            <a:endParaRPr lang="en-US" dirty="0" smtClean="0"/>
          </a:p>
          <a:p>
            <a:endParaRPr lang="en-US" dirty="0" smtClean="0"/>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36</a:t>
            </a:fld>
            <a:endParaRPr lang="en-US" altLang="en-US" dirty="0"/>
          </a:p>
        </p:txBody>
      </p:sp>
    </p:spTree>
    <p:extLst>
      <p:ext uri="{BB962C8B-B14F-4D97-AF65-F5344CB8AC3E}">
        <p14:creationId xmlns:p14="http://schemas.microsoft.com/office/powerpoint/2010/main" val="101903682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 If the district number remains the same, a different school within the current district can be selected (excluding schools 200 and 500). </a:t>
            </a:r>
            <a:endParaRPr lang="en-US" sz="2400" dirty="0" smtClean="0"/>
          </a:p>
          <a:p>
            <a:pPr marL="0" indent="0">
              <a:buNone/>
            </a:pPr>
            <a:endParaRPr lang="en-US" sz="2400" dirty="0"/>
          </a:p>
          <a:p>
            <a:pPr marL="0" indent="0">
              <a:buNone/>
            </a:pPr>
            <a:r>
              <a:rPr lang="en-US" sz="2400" dirty="0"/>
              <a:t>• If a student is placed in a public or private facility (Millcreek, CARES, etc.) by their RESIDENT district, select 001 as the school. </a:t>
            </a:r>
            <a:endParaRPr lang="en-US" sz="2400" dirty="0" smtClean="0"/>
          </a:p>
          <a:p>
            <a:pPr marL="0" indent="0">
              <a:buNone/>
            </a:pPr>
            <a:endParaRPr lang="en-US" sz="2400" dirty="0"/>
          </a:p>
          <a:p>
            <a:pPr marL="0" indent="0">
              <a:buNone/>
            </a:pPr>
            <a:r>
              <a:rPr lang="en-US" sz="2400" dirty="0"/>
              <a:t>• This data element will </a:t>
            </a:r>
            <a:r>
              <a:rPr lang="en-US" sz="2400" b="1" dirty="0"/>
              <a:t>NOT </a:t>
            </a:r>
            <a:r>
              <a:rPr lang="en-US" sz="2400" dirty="0"/>
              <a:t>be rolled each year due to the vast movement of students. </a:t>
            </a:r>
          </a:p>
        </p:txBody>
      </p:sp>
      <p:sp>
        <p:nvSpPr>
          <p:cNvPr id="3" name="Content Placeholder 2"/>
          <p:cNvSpPr>
            <a:spLocks noGrp="1"/>
          </p:cNvSpPr>
          <p:nvPr>
            <p:ph idx="13"/>
          </p:nvPr>
        </p:nvSpPr>
        <p:spPr>
          <a:xfrm>
            <a:off x="3276600" y="228600"/>
            <a:ext cx="4114800" cy="1066800"/>
          </a:xfrm>
        </p:spPr>
        <p:txBody>
          <a:bodyPr/>
          <a:lstStyle/>
          <a:p>
            <a:r>
              <a:rPr lang="en-US" dirty="0" smtClean="0"/>
              <a:t>SCD</a:t>
            </a:r>
            <a:endParaRPr lang="en-US" dirty="0"/>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37</a:t>
            </a:fld>
            <a:endParaRPr lang="en-US" altLang="en-US" dirty="0"/>
          </a:p>
        </p:txBody>
      </p:sp>
    </p:spTree>
    <p:extLst>
      <p:ext uri="{BB962C8B-B14F-4D97-AF65-F5344CB8AC3E}">
        <p14:creationId xmlns:p14="http://schemas.microsoft.com/office/powerpoint/2010/main" val="400176551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Students for whom your district is providing special education services (Head Start, Private School, Home School, etc.) but are not enrolled in a regular public school should be placed in School 500 (Non-Public Special Education School). Placing these students in School 500 allows you to include the students in your Child Count. </a:t>
            </a:r>
          </a:p>
        </p:txBody>
      </p:sp>
      <p:sp>
        <p:nvSpPr>
          <p:cNvPr id="3" name="Content Placeholder 2"/>
          <p:cNvSpPr>
            <a:spLocks noGrp="1"/>
          </p:cNvSpPr>
          <p:nvPr>
            <p:ph idx="13"/>
          </p:nvPr>
        </p:nvSpPr>
        <p:spPr/>
        <p:txBody>
          <a:bodyPr/>
          <a:lstStyle/>
          <a:p>
            <a:r>
              <a:rPr lang="en-US" dirty="0"/>
              <a:t>School 500 Students </a:t>
            </a:r>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38</a:t>
            </a:fld>
            <a:endParaRPr lang="en-US" altLang="en-US" dirty="0"/>
          </a:p>
        </p:txBody>
      </p:sp>
    </p:spTree>
    <p:extLst>
      <p:ext uri="{BB962C8B-B14F-4D97-AF65-F5344CB8AC3E}">
        <p14:creationId xmlns:p14="http://schemas.microsoft.com/office/powerpoint/2010/main" val="268304252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232" y="1404485"/>
            <a:ext cx="8229600" cy="4525963"/>
          </a:xfrm>
        </p:spPr>
        <p:txBody>
          <a:bodyPr/>
          <a:lstStyle/>
          <a:p>
            <a:endParaRPr lang="en-US" dirty="0"/>
          </a:p>
          <a:p>
            <a:r>
              <a:rPr lang="en-US" sz="2800" dirty="0"/>
              <a:t>School 500 students will not be pulled into public school data. </a:t>
            </a:r>
            <a:endParaRPr lang="en-US" sz="2800" dirty="0" smtClean="0"/>
          </a:p>
          <a:p>
            <a:endParaRPr lang="en-US" sz="900" dirty="0"/>
          </a:p>
          <a:p>
            <a:r>
              <a:rPr lang="en-US" sz="2800" dirty="0" smtClean="0"/>
              <a:t>You </a:t>
            </a:r>
            <a:r>
              <a:rPr lang="en-US" sz="2800" dirty="0"/>
              <a:t>cannot assign a teacher to school 500 (use 001 for their major school if they do not have any other). </a:t>
            </a:r>
            <a:endParaRPr lang="en-US" sz="2800" dirty="0" smtClean="0"/>
          </a:p>
          <a:p>
            <a:endParaRPr lang="en-US" sz="900" dirty="0"/>
          </a:p>
          <a:p>
            <a:r>
              <a:rPr lang="en-US" sz="2800" dirty="0" smtClean="0"/>
              <a:t>School </a:t>
            </a:r>
            <a:r>
              <a:rPr lang="en-US" sz="2800" dirty="0"/>
              <a:t>500 will not be part of your monthly student data files or district approval process. </a:t>
            </a:r>
          </a:p>
          <a:p>
            <a:endParaRPr lang="en-US" dirty="0"/>
          </a:p>
        </p:txBody>
      </p:sp>
      <p:sp>
        <p:nvSpPr>
          <p:cNvPr id="3" name="Content Placeholder 2"/>
          <p:cNvSpPr>
            <a:spLocks noGrp="1"/>
          </p:cNvSpPr>
          <p:nvPr>
            <p:ph idx="13"/>
          </p:nvPr>
        </p:nvSpPr>
        <p:spPr/>
        <p:txBody>
          <a:bodyPr/>
          <a:lstStyle/>
          <a:p>
            <a:r>
              <a:rPr lang="en-US" dirty="0"/>
              <a:t>School 500 Students </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39</a:t>
            </a:fld>
            <a:endParaRPr lang="en-US" altLang="en-US" dirty="0"/>
          </a:p>
        </p:txBody>
      </p:sp>
    </p:spTree>
    <p:extLst>
      <p:ext uri="{BB962C8B-B14F-4D97-AF65-F5344CB8AC3E}">
        <p14:creationId xmlns:p14="http://schemas.microsoft.com/office/powerpoint/2010/main" val="6196820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800" dirty="0"/>
          </a:p>
          <a:p>
            <a:r>
              <a:rPr lang="en-US" sz="2400" dirty="0"/>
              <a:t>Begin checking the TU Edit report after Month 01 and District Personnel has been approved and run. </a:t>
            </a:r>
            <a:endParaRPr lang="en-US" sz="2400" dirty="0" smtClean="0"/>
          </a:p>
          <a:p>
            <a:endParaRPr lang="en-US" sz="2400" dirty="0"/>
          </a:p>
          <a:p>
            <a:r>
              <a:rPr lang="en-US" sz="2400" dirty="0" smtClean="0"/>
              <a:t>December </a:t>
            </a:r>
            <a:r>
              <a:rPr lang="en-US" sz="2400" dirty="0"/>
              <a:t>10</a:t>
            </a:r>
            <a:r>
              <a:rPr lang="en-US" sz="2400" baseline="30000" dirty="0"/>
              <a:t>th </a:t>
            </a:r>
            <a:r>
              <a:rPr lang="en-US" sz="2400" dirty="0"/>
              <a:t>is the deadline for any needed changes. Any needed student schedule changes must be completed by the Month 03 file submission. </a:t>
            </a:r>
            <a:endParaRPr lang="en-US" sz="2400" dirty="0" smtClean="0"/>
          </a:p>
          <a:p>
            <a:endParaRPr lang="en-US" sz="2400" dirty="0"/>
          </a:p>
          <a:p>
            <a:r>
              <a:rPr lang="en-US" sz="2400" dirty="0" smtClean="0"/>
              <a:t>Go </a:t>
            </a:r>
            <a:r>
              <a:rPr lang="en-US" sz="2400" dirty="0"/>
              <a:t>to Reports-&gt; Personnel Data-&gt; MAEP&gt;TU Edit. </a:t>
            </a:r>
            <a:endParaRPr lang="en-US" sz="2400" dirty="0" smtClean="0"/>
          </a:p>
          <a:p>
            <a:endParaRPr lang="en-US" sz="2400" dirty="0"/>
          </a:p>
          <a:p>
            <a:r>
              <a:rPr lang="en-US" sz="2400" dirty="0" smtClean="0"/>
              <a:t>Select </a:t>
            </a:r>
            <a:r>
              <a:rPr lang="en-US" sz="2400" dirty="0"/>
              <a:t>SPED for Program Type and All for Selection. </a:t>
            </a:r>
          </a:p>
          <a:p>
            <a:pPr marL="0" indent="0">
              <a:buNone/>
            </a:pPr>
            <a:endParaRPr lang="en-US" dirty="0"/>
          </a:p>
        </p:txBody>
      </p:sp>
      <p:sp>
        <p:nvSpPr>
          <p:cNvPr id="3" name="Content Placeholder 2"/>
          <p:cNvSpPr>
            <a:spLocks noGrp="1"/>
          </p:cNvSpPr>
          <p:nvPr>
            <p:ph idx="13"/>
          </p:nvPr>
        </p:nvSpPr>
        <p:spPr>
          <a:xfrm>
            <a:off x="3124200" y="152400"/>
            <a:ext cx="4191000" cy="1118616"/>
          </a:xfrm>
        </p:spPr>
        <p:txBody>
          <a:bodyPr/>
          <a:lstStyle/>
          <a:p>
            <a:r>
              <a:rPr lang="en-US" dirty="0" smtClean="0"/>
              <a:t>MAEP </a:t>
            </a:r>
            <a:r>
              <a:rPr lang="en-US" dirty="0"/>
              <a:t>Reports</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a:t>
            </a:fld>
            <a:endParaRPr lang="en-US" altLang="en-US" dirty="0"/>
          </a:p>
        </p:txBody>
      </p:sp>
      <p:sp>
        <p:nvSpPr>
          <p:cNvPr id="7" name="Rectangle 6"/>
          <p:cNvSpPr/>
          <p:nvPr/>
        </p:nvSpPr>
        <p:spPr>
          <a:xfrm>
            <a:off x="2286000" y="1705451"/>
            <a:ext cx="4572000" cy="677108"/>
          </a:xfrm>
          <a:prstGeom prst="rect">
            <a:avLst/>
          </a:prstGeom>
        </p:spPr>
        <p:txBody>
          <a:bodyPr>
            <a:spAutoFit/>
          </a:bodyPr>
          <a:lstStyle/>
          <a:p>
            <a:endParaRPr lang="en-US" sz="2000" dirty="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 </a:t>
            </a:r>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3642166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You </a:t>
            </a:r>
            <a:r>
              <a:rPr lang="en-US" sz="2800" dirty="0"/>
              <a:t>cannot expend any funds from School 500. </a:t>
            </a:r>
            <a:endParaRPr lang="en-US" sz="2800" dirty="0" smtClean="0"/>
          </a:p>
          <a:p>
            <a:pPr marL="0" indent="0">
              <a:buNone/>
            </a:pPr>
            <a:endParaRPr lang="en-US" sz="2800" dirty="0"/>
          </a:p>
          <a:p>
            <a:r>
              <a:rPr lang="en-US" sz="2800" dirty="0" smtClean="0"/>
              <a:t>Students </a:t>
            </a:r>
            <a:r>
              <a:rPr lang="en-US" sz="2800" dirty="0"/>
              <a:t>in School 500 will NOT be included in Average Daily Attendance (ADA). </a:t>
            </a:r>
            <a:endParaRPr lang="en-US" sz="2800" dirty="0" smtClean="0"/>
          </a:p>
          <a:p>
            <a:pPr marL="0" indent="0">
              <a:buNone/>
            </a:pPr>
            <a:endParaRPr lang="en-US" sz="2800" dirty="0"/>
          </a:p>
          <a:p>
            <a:r>
              <a:rPr lang="en-US" sz="2800" dirty="0" smtClean="0"/>
              <a:t>Students </a:t>
            </a:r>
            <a:r>
              <a:rPr lang="en-US" sz="2800" dirty="0"/>
              <a:t>who are moved to School 500 from another District or School will need to be released and transferred in MSIS. </a:t>
            </a:r>
            <a:endParaRPr lang="en-US" sz="2800" dirty="0" smtClean="0"/>
          </a:p>
          <a:p>
            <a:pPr marL="0" indent="0">
              <a:buNone/>
            </a:pPr>
            <a:endParaRPr lang="en-US" sz="900" dirty="0"/>
          </a:p>
          <a:p>
            <a:pPr marL="0" indent="0">
              <a:buNone/>
            </a:pPr>
            <a:endParaRPr lang="en-US" dirty="0"/>
          </a:p>
        </p:txBody>
      </p:sp>
      <p:sp>
        <p:nvSpPr>
          <p:cNvPr id="3" name="Content Placeholder 2"/>
          <p:cNvSpPr>
            <a:spLocks noGrp="1"/>
          </p:cNvSpPr>
          <p:nvPr>
            <p:ph idx="13"/>
          </p:nvPr>
        </p:nvSpPr>
        <p:spPr/>
        <p:txBody>
          <a:bodyPr/>
          <a:lstStyle/>
          <a:p>
            <a:r>
              <a:rPr lang="en-US" dirty="0"/>
              <a:t>School 500 Students </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40</a:t>
            </a:fld>
            <a:endParaRPr lang="en-US" altLang="en-US" dirty="0"/>
          </a:p>
        </p:txBody>
      </p:sp>
    </p:spTree>
    <p:extLst>
      <p:ext uri="{BB962C8B-B14F-4D97-AF65-F5344CB8AC3E}">
        <p14:creationId xmlns:p14="http://schemas.microsoft.com/office/powerpoint/2010/main" val="117185205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p>
          <a:p>
            <a:r>
              <a:rPr lang="en-US" sz="2800" dirty="0" smtClean="0"/>
              <a:t>All </a:t>
            </a:r>
            <a:r>
              <a:rPr lang="en-US" sz="2800" dirty="0"/>
              <a:t>information, including demographics, special education data, and schedules, will be entered on the Non-Public Student Update Screen for School 500 Students. You will need to have all of this information available when entering the students’ data. </a:t>
            </a:r>
          </a:p>
          <a:p>
            <a:endParaRPr lang="en-US" dirty="0"/>
          </a:p>
        </p:txBody>
      </p:sp>
      <p:sp>
        <p:nvSpPr>
          <p:cNvPr id="3" name="Content Placeholder 2"/>
          <p:cNvSpPr>
            <a:spLocks noGrp="1"/>
          </p:cNvSpPr>
          <p:nvPr>
            <p:ph idx="13"/>
          </p:nvPr>
        </p:nvSpPr>
        <p:spPr/>
        <p:txBody>
          <a:bodyPr/>
          <a:lstStyle/>
          <a:p>
            <a:r>
              <a:rPr lang="en-US" dirty="0"/>
              <a:t>School 500 Students </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41</a:t>
            </a:fld>
            <a:endParaRPr lang="en-US" altLang="en-US" dirty="0"/>
          </a:p>
        </p:txBody>
      </p:sp>
    </p:spTree>
    <p:extLst>
      <p:ext uri="{BB962C8B-B14F-4D97-AF65-F5344CB8AC3E}">
        <p14:creationId xmlns:p14="http://schemas.microsoft.com/office/powerpoint/2010/main" val="399312337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u="sng" dirty="0" smtClean="0"/>
              <a:t>Top 10 errors</a:t>
            </a:r>
          </a:p>
          <a:p>
            <a:pPr marL="0" indent="0" algn="ctr">
              <a:buNone/>
            </a:pPr>
            <a:endParaRPr lang="en-US" sz="900" u="sng" dirty="0" smtClean="0"/>
          </a:p>
          <a:p>
            <a:pPr marL="514350" indent="-514350">
              <a:buAutoNum type="arabicPeriod"/>
            </a:pPr>
            <a:r>
              <a:rPr lang="en-US" dirty="0" smtClean="0"/>
              <a:t>Missing signatures.</a:t>
            </a:r>
          </a:p>
          <a:p>
            <a:pPr marL="514350" indent="-514350">
              <a:buAutoNum type="arabicPeriod"/>
            </a:pPr>
            <a:endParaRPr lang="en-US" sz="800" dirty="0" smtClean="0"/>
          </a:p>
          <a:p>
            <a:pPr marL="0" indent="0">
              <a:buNone/>
            </a:pPr>
            <a:r>
              <a:rPr lang="en-US" dirty="0" smtClean="0"/>
              <a:t>2. Not submitting reimbursements.</a:t>
            </a:r>
          </a:p>
          <a:p>
            <a:pPr marL="0" indent="0">
              <a:buNone/>
            </a:pPr>
            <a:endParaRPr lang="en-US" sz="900" dirty="0" smtClean="0"/>
          </a:p>
          <a:p>
            <a:pPr marL="0" indent="0">
              <a:buNone/>
            </a:pPr>
            <a:r>
              <a:rPr lang="en-US" dirty="0" smtClean="0"/>
              <a:t>3. Using different names (Nicknames).</a:t>
            </a:r>
          </a:p>
          <a:p>
            <a:pPr marL="0" indent="0">
              <a:buNone/>
            </a:pPr>
            <a:endParaRPr lang="en-US" sz="900" dirty="0" smtClean="0"/>
          </a:p>
          <a:p>
            <a:pPr marL="0" indent="0">
              <a:buNone/>
            </a:pPr>
            <a:r>
              <a:rPr lang="en-US" dirty="0" smtClean="0"/>
              <a:t>4. Using old forms.</a:t>
            </a:r>
          </a:p>
          <a:p>
            <a:pPr marL="0" indent="0">
              <a:buNone/>
            </a:pPr>
            <a:endParaRPr lang="en-US" sz="900" dirty="0" smtClean="0"/>
          </a:p>
          <a:p>
            <a:pPr marL="0" indent="0">
              <a:buNone/>
            </a:pPr>
            <a:r>
              <a:rPr lang="en-US" dirty="0" smtClean="0"/>
              <a:t>5. Not resubmitting incomplete applications.</a:t>
            </a:r>
          </a:p>
          <a:p>
            <a:pPr marL="0" indent="0">
              <a:buNone/>
            </a:pPr>
            <a:endParaRPr lang="en-US" dirty="0"/>
          </a:p>
        </p:txBody>
      </p:sp>
      <p:sp>
        <p:nvSpPr>
          <p:cNvPr id="3" name="Content Placeholder 2"/>
          <p:cNvSpPr>
            <a:spLocks noGrp="1"/>
          </p:cNvSpPr>
          <p:nvPr>
            <p:ph idx="13"/>
          </p:nvPr>
        </p:nvSpPr>
        <p:spPr/>
        <p:txBody>
          <a:bodyPr/>
          <a:lstStyle/>
          <a:p>
            <a:r>
              <a:rPr lang="en-US" dirty="0" smtClean="0"/>
              <a:t>Educable Child </a:t>
            </a:r>
            <a:endParaRPr lang="en-US" dirty="0"/>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42</a:t>
            </a:fld>
            <a:endParaRPr lang="en-US" altLang="en-US" dirty="0"/>
          </a:p>
        </p:txBody>
      </p:sp>
    </p:spTree>
    <p:extLst>
      <p:ext uri="{BB962C8B-B14F-4D97-AF65-F5344CB8AC3E}">
        <p14:creationId xmlns:p14="http://schemas.microsoft.com/office/powerpoint/2010/main" val="108488435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6. Not submitting drop forms.</a:t>
            </a:r>
            <a:endParaRPr lang="en-US" dirty="0"/>
          </a:p>
          <a:p>
            <a:pPr marL="514350" indent="-514350">
              <a:buAutoNum type="arabicPeriod"/>
            </a:pPr>
            <a:endParaRPr lang="en-US" sz="800" dirty="0"/>
          </a:p>
          <a:p>
            <a:pPr marL="0" indent="0">
              <a:buNone/>
            </a:pPr>
            <a:r>
              <a:rPr lang="en-US" dirty="0" smtClean="0"/>
              <a:t>7. Writing in information on forms.</a:t>
            </a:r>
          </a:p>
          <a:p>
            <a:pPr marL="0" indent="0">
              <a:buNone/>
            </a:pPr>
            <a:endParaRPr lang="en-US" sz="900" dirty="0"/>
          </a:p>
          <a:p>
            <a:pPr marL="0" indent="0">
              <a:buNone/>
            </a:pPr>
            <a:r>
              <a:rPr lang="en-US" dirty="0" smtClean="0"/>
              <a:t>8. Missing attachments.</a:t>
            </a:r>
            <a:endParaRPr lang="en-US" dirty="0"/>
          </a:p>
          <a:p>
            <a:pPr marL="0" indent="0">
              <a:buNone/>
            </a:pPr>
            <a:endParaRPr lang="en-US" sz="900" dirty="0"/>
          </a:p>
          <a:p>
            <a:pPr marL="0" indent="0">
              <a:buNone/>
            </a:pPr>
            <a:r>
              <a:rPr lang="en-US" dirty="0" smtClean="0"/>
              <a:t>9. Not counting days (absent).</a:t>
            </a:r>
          </a:p>
          <a:p>
            <a:pPr marL="0" indent="0">
              <a:buNone/>
            </a:pPr>
            <a:endParaRPr lang="en-US" sz="900" dirty="0" smtClean="0"/>
          </a:p>
          <a:p>
            <a:pPr marL="0" indent="0">
              <a:buNone/>
            </a:pPr>
            <a:r>
              <a:rPr lang="en-US" dirty="0" smtClean="0"/>
              <a:t>10. Waiting to contact MDE about $ </a:t>
            </a:r>
            <a:r>
              <a:rPr lang="en-US" smtClean="0"/>
              <a:t>or errors.</a:t>
            </a:r>
            <a:endParaRPr lang="en-US" dirty="0" smtClean="0"/>
          </a:p>
          <a:p>
            <a:endParaRPr lang="en-US" dirty="0"/>
          </a:p>
        </p:txBody>
      </p:sp>
      <p:sp>
        <p:nvSpPr>
          <p:cNvPr id="3" name="Content Placeholder 2"/>
          <p:cNvSpPr>
            <a:spLocks noGrp="1"/>
          </p:cNvSpPr>
          <p:nvPr>
            <p:ph idx="13"/>
          </p:nvPr>
        </p:nvSpPr>
        <p:spPr/>
        <p:txBody>
          <a:bodyPr/>
          <a:lstStyle/>
          <a:p>
            <a:r>
              <a:rPr lang="en-US" dirty="0"/>
              <a:t>Educable Child </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43</a:t>
            </a:fld>
            <a:endParaRPr lang="en-US" altLang="en-US" dirty="0"/>
          </a:p>
        </p:txBody>
      </p:sp>
    </p:spTree>
    <p:extLst>
      <p:ext uri="{BB962C8B-B14F-4D97-AF65-F5344CB8AC3E}">
        <p14:creationId xmlns:p14="http://schemas.microsoft.com/office/powerpoint/2010/main" val="305403221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smtClean="0"/>
              <a:t>URL</a:t>
            </a:r>
            <a:r>
              <a:rPr lang="en-US" sz="2800" dirty="0"/>
              <a:t>:  The survey is posted on the SPP/APR Website. </a:t>
            </a:r>
            <a:r>
              <a:rPr lang="en-US" sz="2800" u="sng" dirty="0">
                <a:hlinkClick r:id="rId2"/>
              </a:rPr>
              <a:t>http://www.mde.k12.ms.us/special-education/special-education-spp-apr</a:t>
            </a:r>
            <a:r>
              <a:rPr lang="en-US" sz="2800" dirty="0"/>
              <a:t> . It is password protected and you will need to guard that password so that you can protect the integrity of your district parent survey data. NO paper surveys are allowed.</a:t>
            </a:r>
          </a:p>
        </p:txBody>
      </p:sp>
      <p:sp>
        <p:nvSpPr>
          <p:cNvPr id="3" name="Content Placeholder 2"/>
          <p:cNvSpPr>
            <a:spLocks noGrp="1"/>
          </p:cNvSpPr>
          <p:nvPr>
            <p:ph idx="13"/>
          </p:nvPr>
        </p:nvSpPr>
        <p:spPr/>
        <p:txBody>
          <a:bodyPr/>
          <a:lstStyle/>
          <a:p>
            <a:r>
              <a:rPr lang="en-US" dirty="0" smtClean="0"/>
              <a:t>Parent survey</a:t>
            </a:r>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44</a:t>
            </a:fld>
            <a:endParaRPr lang="en-US" altLang="en-US" dirty="0"/>
          </a:p>
        </p:txBody>
      </p:sp>
    </p:spTree>
    <p:extLst>
      <p:ext uri="{BB962C8B-B14F-4D97-AF65-F5344CB8AC3E}">
        <p14:creationId xmlns:p14="http://schemas.microsoft.com/office/powerpoint/2010/main" val="406457346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Survey </a:t>
            </a:r>
            <a:r>
              <a:rPr lang="en-US" dirty="0"/>
              <a:t>link: </a:t>
            </a:r>
            <a:r>
              <a:rPr lang="en-US" u="sng" dirty="0">
                <a:hlinkClick r:id="rId2"/>
              </a:rPr>
              <a:t>http://cspr.mde.k12.ms.us/</a:t>
            </a:r>
            <a:r>
              <a:rPr lang="en-US" dirty="0"/>
              <a:t/>
            </a:r>
            <a:br>
              <a:rPr lang="en-US" dirty="0"/>
            </a:br>
            <a:r>
              <a:rPr lang="en-US" dirty="0"/>
              <a:t>Survey ID: m4KI3633</a:t>
            </a:r>
            <a:br>
              <a:rPr lang="en-US" dirty="0"/>
            </a:br>
            <a:r>
              <a:rPr lang="en-US" dirty="0"/>
              <a:t>Username: parent</a:t>
            </a:r>
            <a:br>
              <a:rPr lang="en-US" dirty="0"/>
            </a:br>
            <a:r>
              <a:rPr lang="en-US" dirty="0"/>
              <a:t>Password: parent2015</a:t>
            </a:r>
            <a:br>
              <a:rPr lang="en-US" dirty="0"/>
            </a:br>
            <a:r>
              <a:rPr lang="en-US" dirty="0"/>
              <a:t>Please do not share this with anyone for the sake of your district data.</a:t>
            </a:r>
          </a:p>
        </p:txBody>
      </p:sp>
      <p:sp>
        <p:nvSpPr>
          <p:cNvPr id="3" name="Content Placeholder 2"/>
          <p:cNvSpPr>
            <a:spLocks noGrp="1"/>
          </p:cNvSpPr>
          <p:nvPr>
            <p:ph idx="13"/>
          </p:nvPr>
        </p:nvSpPr>
        <p:spPr/>
        <p:txBody>
          <a:bodyPr/>
          <a:lstStyle/>
          <a:p>
            <a:r>
              <a:rPr lang="en-US" dirty="0"/>
              <a:t>Parent survey</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45</a:t>
            </a:fld>
            <a:endParaRPr lang="en-US" altLang="en-US" dirty="0"/>
          </a:p>
        </p:txBody>
      </p:sp>
    </p:spTree>
    <p:extLst>
      <p:ext uri="{BB962C8B-B14F-4D97-AF65-F5344CB8AC3E}">
        <p14:creationId xmlns:p14="http://schemas.microsoft.com/office/powerpoint/2010/main" val="149398044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a:r>
            <a:br>
              <a:rPr lang="en-US" dirty="0"/>
            </a:br>
            <a:r>
              <a:rPr lang="en-US" sz="2000" dirty="0" smtClean="0"/>
              <a:t>When </a:t>
            </a:r>
            <a:r>
              <a:rPr lang="en-US" sz="2000" dirty="0"/>
              <a:t>the parent logs into the online survey, they will see a screen that requests their School District's Name. They will select the name from a drop down box. Click Continue.</a:t>
            </a:r>
            <a:br>
              <a:rPr lang="en-US" sz="2000" dirty="0"/>
            </a:br>
            <a:r>
              <a:rPr lang="en-US" sz="2000" dirty="0"/>
              <a:t/>
            </a:r>
            <a:br>
              <a:rPr lang="en-US" sz="2000" dirty="0"/>
            </a:br>
            <a:r>
              <a:rPr lang="en-US" sz="2000" dirty="0" smtClean="0"/>
              <a:t>Using </a:t>
            </a:r>
            <a:r>
              <a:rPr lang="en-US" sz="2000" dirty="0"/>
              <a:t>drop-down boxes, we will collect some demographic data for each student: Gender, Age, Race, Grade, and Primary Disability. Click Continue. Be sure that your parent knows their child's primary disability.</a:t>
            </a:r>
            <a:br>
              <a:rPr lang="en-US" sz="2000" dirty="0"/>
            </a:br>
            <a:r>
              <a:rPr lang="en-US" sz="2000" dirty="0"/>
              <a:t/>
            </a:r>
            <a:br>
              <a:rPr lang="en-US" sz="2000" dirty="0"/>
            </a:br>
            <a:r>
              <a:rPr lang="en-US" sz="2000" dirty="0" smtClean="0"/>
              <a:t>The </a:t>
            </a:r>
            <a:r>
              <a:rPr lang="en-US" sz="2000" dirty="0"/>
              <a:t>last page takes the parent to a 10 question survey. They will respond to each question with Yes, No, or NA (if the question does not apply to them).</a:t>
            </a:r>
            <a:r>
              <a:rPr lang="en-US" sz="2400" dirty="0"/>
              <a:t/>
            </a:r>
            <a:br>
              <a:rPr lang="en-US" sz="2400" dirty="0"/>
            </a:br>
            <a:endParaRPr lang="en-US" sz="2400" dirty="0"/>
          </a:p>
        </p:txBody>
      </p:sp>
      <p:sp>
        <p:nvSpPr>
          <p:cNvPr id="3" name="Content Placeholder 2"/>
          <p:cNvSpPr>
            <a:spLocks noGrp="1"/>
          </p:cNvSpPr>
          <p:nvPr>
            <p:ph idx="13"/>
          </p:nvPr>
        </p:nvSpPr>
        <p:spPr/>
        <p:txBody>
          <a:bodyPr/>
          <a:lstStyle/>
          <a:p>
            <a:r>
              <a:rPr lang="en-US" dirty="0"/>
              <a:t>Parent survey</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46</a:t>
            </a:fld>
            <a:endParaRPr lang="en-US" altLang="en-US" dirty="0"/>
          </a:p>
        </p:txBody>
      </p:sp>
    </p:spTree>
    <p:extLst>
      <p:ext uri="{BB962C8B-B14F-4D97-AF65-F5344CB8AC3E}">
        <p14:creationId xmlns:p14="http://schemas.microsoft.com/office/powerpoint/2010/main" val="407608456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a:r>
            <a:br>
              <a:rPr lang="en-US" dirty="0"/>
            </a:br>
            <a:r>
              <a:rPr lang="en-US" sz="2000" dirty="0" smtClean="0"/>
              <a:t>NOTE </a:t>
            </a:r>
            <a:r>
              <a:rPr lang="en-US" sz="2000" dirty="0"/>
              <a:t>- The survey will not allow you to go from page to page unless you select something for EACH data field you see on the page (including all 10 survey questions).</a:t>
            </a:r>
            <a:br>
              <a:rPr lang="en-US" sz="2000" dirty="0"/>
            </a:br>
            <a:r>
              <a:rPr lang="en-US" sz="2000" dirty="0"/>
              <a:t/>
            </a:r>
            <a:br>
              <a:rPr lang="en-US" sz="2000" dirty="0"/>
            </a:br>
            <a:r>
              <a:rPr lang="en-US" sz="2000" dirty="0" smtClean="0"/>
              <a:t>Parents </a:t>
            </a:r>
            <a:r>
              <a:rPr lang="en-US" sz="2000" dirty="0"/>
              <a:t>should complete a survey for each child if they have more than one child with a disability.</a:t>
            </a:r>
            <a:br>
              <a:rPr lang="en-US" sz="2000" dirty="0"/>
            </a:br>
            <a:r>
              <a:rPr lang="en-US" sz="2000" dirty="0"/>
              <a:t/>
            </a:r>
            <a:br>
              <a:rPr lang="en-US" sz="2000" dirty="0"/>
            </a:br>
            <a:r>
              <a:rPr lang="en-US" sz="2000" dirty="0"/>
              <a:t>Districts should not complete a survey to view the screens. This will cause your data to be skewed. Only parents should complete the survey.</a:t>
            </a:r>
          </a:p>
        </p:txBody>
      </p:sp>
      <p:sp>
        <p:nvSpPr>
          <p:cNvPr id="3" name="Content Placeholder 2"/>
          <p:cNvSpPr>
            <a:spLocks noGrp="1"/>
          </p:cNvSpPr>
          <p:nvPr>
            <p:ph idx="13"/>
          </p:nvPr>
        </p:nvSpPr>
        <p:spPr/>
        <p:txBody>
          <a:bodyPr/>
          <a:lstStyle/>
          <a:p>
            <a:r>
              <a:rPr lang="en-US" dirty="0"/>
              <a:t>Parent survey</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47</a:t>
            </a:fld>
            <a:endParaRPr lang="en-US" altLang="en-US" dirty="0"/>
          </a:p>
        </p:txBody>
      </p:sp>
    </p:spTree>
    <p:extLst>
      <p:ext uri="{BB962C8B-B14F-4D97-AF65-F5344CB8AC3E}">
        <p14:creationId xmlns:p14="http://schemas.microsoft.com/office/powerpoint/2010/main" val="78377280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a:t>Louis </a:t>
            </a:r>
            <a:r>
              <a:rPr lang="en-US" dirty="0" smtClean="0"/>
              <a:t>King</a:t>
            </a:r>
          </a:p>
          <a:p>
            <a:pPr algn="ctr">
              <a:buNone/>
            </a:pPr>
            <a:endParaRPr lang="en-US" sz="1100" dirty="0" smtClean="0"/>
          </a:p>
          <a:p>
            <a:pPr algn="ctr">
              <a:buNone/>
            </a:pPr>
            <a:r>
              <a:rPr lang="en-US" dirty="0" smtClean="0"/>
              <a:t>Staff Officer III</a:t>
            </a:r>
          </a:p>
          <a:p>
            <a:pPr algn="ctr">
              <a:buNone/>
            </a:pPr>
            <a:endParaRPr lang="en-US" sz="1100" dirty="0"/>
          </a:p>
          <a:p>
            <a:pPr algn="ctr">
              <a:buNone/>
            </a:pPr>
            <a:r>
              <a:rPr lang="en-US" dirty="0" smtClean="0">
                <a:hlinkClick r:id="rId2"/>
              </a:rPr>
              <a:t>lking@mde.k12.ms.us</a:t>
            </a:r>
            <a:endParaRPr lang="en-US" dirty="0" smtClean="0"/>
          </a:p>
          <a:p>
            <a:pPr algn="ctr">
              <a:buNone/>
            </a:pPr>
            <a:endParaRPr lang="en-US" sz="1100" dirty="0"/>
          </a:p>
          <a:p>
            <a:pPr algn="ctr">
              <a:buNone/>
            </a:pPr>
            <a:endParaRPr lang="en-US" sz="1400" dirty="0"/>
          </a:p>
          <a:p>
            <a:pPr algn="ctr">
              <a:buNone/>
            </a:pPr>
            <a:r>
              <a:rPr lang="en-US" dirty="0"/>
              <a:t>601-359-3498</a:t>
            </a:r>
          </a:p>
        </p:txBody>
      </p:sp>
      <p:sp>
        <p:nvSpPr>
          <p:cNvPr id="3" name="Content Placeholder 2"/>
          <p:cNvSpPr>
            <a:spLocks noGrp="1"/>
          </p:cNvSpPr>
          <p:nvPr>
            <p:ph idx="13"/>
          </p:nvPr>
        </p:nvSpPr>
        <p:spPr/>
        <p:txBody>
          <a:bodyPr/>
          <a:lstStyle/>
          <a:p>
            <a:r>
              <a:rPr lang="en-US" dirty="0" smtClean="0"/>
              <a:t>Contact </a:t>
            </a:r>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48</a:t>
            </a:fld>
            <a:endParaRPr lang="en-US" altLang="en-US" dirty="0"/>
          </a:p>
        </p:txBody>
      </p:sp>
    </p:spTree>
    <p:extLst>
      <p:ext uri="{BB962C8B-B14F-4D97-AF65-F5344CB8AC3E}">
        <p14:creationId xmlns:p14="http://schemas.microsoft.com/office/powerpoint/2010/main" val="1455754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sz="2400" dirty="0"/>
              <a:t>Do you see all of your Special Education teachers on the report? Possible reasons a teacher may not be on the report include not having a Program Code of 5 anywhere on their schedule or being set to an inactive employee in MSIS. </a:t>
            </a:r>
            <a:endParaRPr lang="en-US" sz="2400" dirty="0" smtClean="0"/>
          </a:p>
          <a:p>
            <a:endParaRPr lang="en-US" sz="2400" dirty="0" smtClean="0"/>
          </a:p>
          <a:p>
            <a:r>
              <a:rPr lang="en-US" sz="2400" dirty="0" smtClean="0"/>
              <a:t>Check your Contract Employees – make sure ONLY the contract employees have this selection – these personnel will NOT be included in the MAEP edits. </a:t>
            </a:r>
          </a:p>
          <a:p>
            <a:endParaRPr lang="en-US" dirty="0"/>
          </a:p>
        </p:txBody>
      </p:sp>
      <p:sp>
        <p:nvSpPr>
          <p:cNvPr id="3" name="Content Placeholder 2"/>
          <p:cNvSpPr>
            <a:spLocks noGrp="1"/>
          </p:cNvSpPr>
          <p:nvPr>
            <p:ph idx="13"/>
          </p:nvPr>
        </p:nvSpPr>
        <p:spPr/>
        <p:txBody>
          <a:bodyPr/>
          <a:lstStyle/>
          <a:p>
            <a:r>
              <a:rPr lang="en-US" dirty="0"/>
              <a:t>MAEP Reports</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5</a:t>
            </a:fld>
            <a:endParaRPr lang="en-US" altLang="en-US" dirty="0"/>
          </a:p>
        </p:txBody>
      </p:sp>
    </p:spTree>
    <p:extLst>
      <p:ext uri="{BB962C8B-B14F-4D97-AF65-F5344CB8AC3E}">
        <p14:creationId xmlns:p14="http://schemas.microsoft.com/office/powerpoint/2010/main" val="16111664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a:p>
          <a:p>
            <a:r>
              <a:rPr lang="en-US" sz="2400" dirty="0"/>
              <a:t>Do ALL your teachers have a student count for EVERY period? </a:t>
            </a:r>
            <a:endParaRPr lang="en-US" sz="2400" dirty="0" smtClean="0"/>
          </a:p>
          <a:p>
            <a:endParaRPr lang="en-US" sz="2400" dirty="0" smtClean="0"/>
          </a:p>
          <a:p>
            <a:r>
              <a:rPr lang="en-US" sz="2400" dirty="0" smtClean="0"/>
              <a:t>After </a:t>
            </a:r>
            <a:r>
              <a:rPr lang="en-US" sz="2400" dirty="0"/>
              <a:t>Month 03 processing, no student count (unless you have school 500 students to associate with that period) is going to cause your teacher to fail MAEP and Accreditation edits. </a:t>
            </a:r>
            <a:endParaRPr lang="en-US" sz="2400" dirty="0" smtClean="0"/>
          </a:p>
          <a:p>
            <a:endParaRPr lang="en-US" sz="2400" dirty="0" smtClean="0"/>
          </a:p>
          <a:p>
            <a:r>
              <a:rPr lang="en-US" sz="2400" dirty="0" smtClean="0"/>
              <a:t>You </a:t>
            </a:r>
            <a:r>
              <a:rPr lang="en-US" sz="2400" dirty="0"/>
              <a:t>must populate a student count for every period in your teacher's schedules. </a:t>
            </a:r>
            <a:endParaRPr lang="en-US" sz="2400" dirty="0" smtClean="0"/>
          </a:p>
          <a:p>
            <a:endParaRPr lang="en-US" sz="2000" dirty="0" smtClean="0"/>
          </a:p>
        </p:txBody>
      </p:sp>
      <p:sp>
        <p:nvSpPr>
          <p:cNvPr id="3" name="Content Placeholder 2"/>
          <p:cNvSpPr>
            <a:spLocks noGrp="1"/>
          </p:cNvSpPr>
          <p:nvPr>
            <p:ph idx="13"/>
          </p:nvPr>
        </p:nvSpPr>
        <p:spPr/>
        <p:txBody>
          <a:bodyPr/>
          <a:lstStyle/>
          <a:p>
            <a:r>
              <a:rPr lang="en-US" dirty="0"/>
              <a:t>MAEP Reports</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6</a:t>
            </a:fld>
            <a:endParaRPr lang="en-US" altLang="en-US" dirty="0"/>
          </a:p>
        </p:txBody>
      </p:sp>
    </p:spTree>
    <p:extLst>
      <p:ext uri="{BB962C8B-B14F-4D97-AF65-F5344CB8AC3E}">
        <p14:creationId xmlns:p14="http://schemas.microsoft.com/office/powerpoint/2010/main" val="29619644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Month 03 processing is your last chance to update student schedules and link them to teachers. </a:t>
            </a:r>
          </a:p>
          <a:p>
            <a:endParaRPr lang="en-US" sz="2800" dirty="0"/>
          </a:p>
          <a:p>
            <a:r>
              <a:rPr lang="en-US" sz="2800" dirty="0"/>
              <a:t>Do you see the message: Last TU? </a:t>
            </a:r>
          </a:p>
          <a:p>
            <a:endParaRPr lang="en-US" sz="2800" dirty="0"/>
          </a:p>
          <a:p>
            <a:r>
              <a:rPr lang="en-US" sz="2800" dirty="0"/>
              <a:t>Be sure to put XX in the reserved field for those </a:t>
            </a:r>
            <a:r>
              <a:rPr lang="en-US" sz="2800" dirty="0" smtClean="0"/>
              <a:t>teachers or personnel that you don’t want counted in MAEP. </a:t>
            </a:r>
          </a:p>
          <a:p>
            <a:endParaRPr lang="en-US" sz="1800" dirty="0"/>
          </a:p>
          <a:p>
            <a:endParaRPr lang="en-US" dirty="0"/>
          </a:p>
        </p:txBody>
      </p:sp>
      <p:sp>
        <p:nvSpPr>
          <p:cNvPr id="3" name="Content Placeholder 2"/>
          <p:cNvSpPr>
            <a:spLocks noGrp="1"/>
          </p:cNvSpPr>
          <p:nvPr>
            <p:ph idx="13"/>
          </p:nvPr>
        </p:nvSpPr>
        <p:spPr/>
        <p:txBody>
          <a:bodyPr/>
          <a:lstStyle/>
          <a:p>
            <a:r>
              <a:rPr lang="en-US" dirty="0"/>
              <a:t>MAEP Reports</a:t>
            </a:r>
          </a:p>
          <a:p>
            <a:endParaRPr lang="en-US" dirty="0"/>
          </a:p>
        </p:txBody>
      </p:sp>
      <p:sp>
        <p:nvSpPr>
          <p:cNvPr id="4" name="Date Placeholder 3"/>
          <p:cNvSpPr>
            <a:spLocks noGrp="1"/>
          </p:cNvSpPr>
          <p:nvPr>
            <p:ph type="dt" sz="half" idx="14"/>
          </p:nvPr>
        </p:nvSpPr>
        <p:spPr/>
        <p:txBody>
          <a:bodyPr/>
          <a:lstStyle/>
          <a:p>
            <a:pPr>
              <a:defRPr/>
            </a:pPr>
            <a:r>
              <a:rPr lang="en-US"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7</a:t>
            </a:fld>
            <a:endParaRPr lang="en-US" altLang="en-US" dirty="0"/>
          </a:p>
        </p:txBody>
      </p:sp>
    </p:spTree>
    <p:extLst>
      <p:ext uri="{BB962C8B-B14F-4D97-AF65-F5344CB8AC3E}">
        <p14:creationId xmlns:p14="http://schemas.microsoft.com/office/powerpoint/2010/main" val="20462758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a:t>• </a:t>
            </a:r>
            <a:r>
              <a:rPr lang="en-US" sz="2800" dirty="0" smtClean="0"/>
              <a:t>Monthly </a:t>
            </a:r>
            <a:r>
              <a:rPr lang="en-US" sz="2800" dirty="0"/>
              <a:t>Processing </a:t>
            </a:r>
          </a:p>
          <a:p>
            <a:pPr marL="0" indent="0">
              <a:buNone/>
            </a:pPr>
            <a:r>
              <a:rPr lang="en-US" sz="2800" dirty="0"/>
              <a:t>• MAEP Funding </a:t>
            </a:r>
          </a:p>
          <a:p>
            <a:pPr marL="0" indent="0">
              <a:buNone/>
            </a:pPr>
            <a:r>
              <a:rPr lang="en-US" sz="2800" dirty="0"/>
              <a:t>• Accreditation Edit Checks </a:t>
            </a:r>
          </a:p>
          <a:p>
            <a:pPr marL="0" indent="0">
              <a:buNone/>
            </a:pPr>
            <a:r>
              <a:rPr lang="en-US" sz="2800" dirty="0"/>
              <a:t>• Class Overload Reports </a:t>
            </a:r>
          </a:p>
          <a:p>
            <a:pPr marL="0" indent="0">
              <a:buNone/>
            </a:pPr>
            <a:r>
              <a:rPr lang="en-US" sz="2800" dirty="0"/>
              <a:t>• Federal Reporting </a:t>
            </a:r>
          </a:p>
          <a:p>
            <a:pPr marL="0" indent="0">
              <a:buNone/>
            </a:pPr>
            <a:r>
              <a:rPr lang="en-US" sz="2800" dirty="0"/>
              <a:t>• Teacher Unit Calculation </a:t>
            </a:r>
          </a:p>
          <a:p>
            <a:pPr marL="0" indent="0">
              <a:buNone/>
            </a:pPr>
            <a:r>
              <a:rPr lang="en-US" sz="2800" dirty="0"/>
              <a:t>• Report Card </a:t>
            </a:r>
          </a:p>
          <a:p>
            <a:pPr marL="0" indent="0">
              <a:buNone/>
            </a:pPr>
            <a:r>
              <a:rPr lang="en-US" sz="2800" dirty="0"/>
              <a:t>•</a:t>
            </a:r>
            <a:r>
              <a:rPr lang="en-US" sz="2800" dirty="0" smtClean="0"/>
              <a:t> </a:t>
            </a:r>
            <a:r>
              <a:rPr lang="en-US" sz="2800" dirty="0"/>
              <a:t>Superintendent’s Annual Report </a:t>
            </a:r>
          </a:p>
          <a:p>
            <a:endParaRPr lang="en-US" dirty="0"/>
          </a:p>
        </p:txBody>
      </p:sp>
      <p:sp>
        <p:nvSpPr>
          <p:cNvPr id="3" name="Content Placeholder 2"/>
          <p:cNvSpPr>
            <a:spLocks noGrp="1"/>
          </p:cNvSpPr>
          <p:nvPr>
            <p:ph idx="13"/>
          </p:nvPr>
        </p:nvSpPr>
        <p:spPr>
          <a:xfrm>
            <a:off x="3352800" y="304800"/>
            <a:ext cx="4114800" cy="1066800"/>
          </a:xfrm>
        </p:spPr>
        <p:txBody>
          <a:bodyPr/>
          <a:lstStyle/>
          <a:p>
            <a:r>
              <a:rPr lang="en-US" dirty="0"/>
              <a:t>Personnel</a:t>
            </a:r>
          </a:p>
          <a:p>
            <a:endParaRPr lang="en-US" dirty="0"/>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8</a:t>
            </a:fld>
            <a:endParaRPr lang="en-US" altLang="en-US" dirty="0"/>
          </a:p>
        </p:txBody>
      </p:sp>
    </p:spTree>
    <p:extLst>
      <p:ext uri="{BB962C8B-B14F-4D97-AF65-F5344CB8AC3E}">
        <p14:creationId xmlns:p14="http://schemas.microsoft.com/office/powerpoint/2010/main" val="2952411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Changes made to personnel data </a:t>
            </a:r>
            <a:r>
              <a:rPr lang="en-US" sz="2800" dirty="0" smtClean="0"/>
              <a:t>will reflect the </a:t>
            </a:r>
            <a:r>
              <a:rPr lang="en-US" sz="2800" dirty="0"/>
              <a:t>MAEP and Accreditation reports the day after your district approves its personnel data. </a:t>
            </a:r>
            <a:endParaRPr lang="en-US" sz="2800" dirty="0" smtClean="0"/>
          </a:p>
          <a:p>
            <a:endParaRPr lang="en-US" sz="2800" dirty="0" smtClean="0"/>
          </a:p>
          <a:p>
            <a:r>
              <a:rPr lang="en-US" sz="2800" dirty="0" smtClean="0"/>
              <a:t>Personnel </a:t>
            </a:r>
            <a:r>
              <a:rPr lang="en-US" sz="2800" dirty="0"/>
              <a:t>data can </a:t>
            </a:r>
            <a:r>
              <a:rPr lang="en-US" sz="2800" dirty="0" smtClean="0"/>
              <a:t>should </a:t>
            </a:r>
            <a:r>
              <a:rPr lang="en-US" sz="2800" dirty="0"/>
              <a:t>be approved </a:t>
            </a:r>
            <a:r>
              <a:rPr lang="en-US" sz="2800" dirty="0" smtClean="0"/>
              <a:t>daily as changes are made. </a:t>
            </a:r>
          </a:p>
        </p:txBody>
      </p:sp>
      <p:sp>
        <p:nvSpPr>
          <p:cNvPr id="3" name="Content Placeholder 2"/>
          <p:cNvSpPr>
            <a:spLocks noGrp="1"/>
          </p:cNvSpPr>
          <p:nvPr>
            <p:ph idx="13"/>
          </p:nvPr>
        </p:nvSpPr>
        <p:spPr>
          <a:xfrm>
            <a:off x="3461982" y="362306"/>
            <a:ext cx="4114800" cy="1066800"/>
          </a:xfrm>
        </p:spPr>
        <p:txBody>
          <a:bodyPr/>
          <a:lstStyle/>
          <a:p>
            <a:r>
              <a:rPr lang="en-US" dirty="0"/>
              <a:t>Personnel</a:t>
            </a:r>
          </a:p>
        </p:txBody>
      </p:sp>
      <p:sp>
        <p:nvSpPr>
          <p:cNvPr id="4" name="Date Placeholder 3"/>
          <p:cNvSpPr>
            <a:spLocks noGrp="1"/>
          </p:cNvSpPr>
          <p:nvPr>
            <p:ph type="dt" sz="half" idx="14"/>
          </p:nvPr>
        </p:nvSpPr>
        <p:spPr/>
        <p:txBody>
          <a:bodyPr/>
          <a:lstStyle/>
          <a:p>
            <a:pPr>
              <a:defRPr/>
            </a:pPr>
            <a:r>
              <a:rPr lang="en-US" dirty="0" smtClean="0"/>
              <a:t>October 14, 2015</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9</a:t>
            </a:fld>
            <a:endParaRPr lang="en-US" altLang="en-US" dirty="0"/>
          </a:p>
        </p:txBody>
      </p:sp>
    </p:spTree>
    <p:extLst>
      <p:ext uri="{BB962C8B-B14F-4D97-AF65-F5344CB8AC3E}">
        <p14:creationId xmlns:p14="http://schemas.microsoft.com/office/powerpoint/2010/main" val="39015989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1673</TotalTime>
  <Words>3013</Words>
  <Application>Microsoft Macintosh PowerPoint</Application>
  <PresentationFormat>On-screen Show (4:3)</PresentationFormat>
  <Paragraphs>429</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MDE PowerPoint Master</vt:lpstr>
      <vt:lpstr>Preparing for December 1 Count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jtruhett</dc:creator>
  <cp:lastModifiedBy>April Rice</cp:lastModifiedBy>
  <cp:revision>92</cp:revision>
  <dcterms:created xsi:type="dcterms:W3CDTF">2011-12-19T22:06:56Z</dcterms:created>
  <dcterms:modified xsi:type="dcterms:W3CDTF">2015-10-12T13:46:15Z</dcterms:modified>
</cp:coreProperties>
</file>