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6" r:id="rId2"/>
    <p:sldId id="257" r:id="rId3"/>
    <p:sldId id="260" r:id="rId4"/>
    <p:sldId id="262" r:id="rId5"/>
    <p:sldId id="264" r:id="rId6"/>
    <p:sldId id="263" r:id="rId7"/>
    <p:sldId id="259" r:id="rId8"/>
    <p:sldId id="273" r:id="rId9"/>
    <p:sldId id="271" r:id="rId10"/>
    <p:sldId id="270" r:id="rId11"/>
    <p:sldId id="269" r:id="rId12"/>
    <p:sldId id="268" r:id="rId13"/>
    <p:sldId id="267" r:id="rId14"/>
    <p:sldId id="265" r:id="rId15"/>
    <p:sldId id="282" r:id="rId16"/>
    <p:sldId id="281" r:id="rId17"/>
    <p:sldId id="288" r:id="rId18"/>
    <p:sldId id="279" r:id="rId19"/>
    <p:sldId id="278" r:id="rId20"/>
    <p:sldId id="26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5579" autoAdjust="0"/>
  </p:normalViewPr>
  <p:slideViewPr>
    <p:cSldViewPr>
      <p:cViewPr>
        <p:scale>
          <a:sx n="139" d="100"/>
          <a:sy n="139" d="100"/>
        </p:scale>
        <p:origin x="-186" y="294"/>
      </p:cViewPr>
      <p:guideLst>
        <p:guide orient="horz" pos="2160"/>
        <p:guide pos="2880"/>
      </p:guideLst>
    </p:cSldViewPr>
  </p:slideViewPr>
  <p:outlineViewPr>
    <p:cViewPr>
      <p:scale>
        <a:sx n="33" d="100"/>
        <a:sy n="33" d="100"/>
      </p:scale>
      <p:origin x="0" y="27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4/21/2014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1918BB-2766-4131-889F-E485F96AB901}" type="slidenum">
              <a:rPr lang="en-US" smtClean="0"/>
              <a:t>‹#›</a:t>
            </a:fld>
            <a:endParaRPr lang="en-US"/>
          </a:p>
        </p:txBody>
      </p:sp>
    </p:spTree>
    <p:extLst>
      <p:ext uri="{BB962C8B-B14F-4D97-AF65-F5344CB8AC3E}">
        <p14:creationId xmlns:p14="http://schemas.microsoft.com/office/powerpoint/2010/main" val="17190493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4/21/2014</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85B52-3DFA-4238-B50D-1B7BD4169716}" type="slidenum">
              <a:rPr lang="en-US" smtClean="0"/>
              <a:t>‹#›</a:t>
            </a:fld>
            <a:endParaRPr lang="en-US"/>
          </a:p>
        </p:txBody>
      </p:sp>
    </p:spTree>
    <p:extLst>
      <p:ext uri="{BB962C8B-B14F-4D97-AF65-F5344CB8AC3E}">
        <p14:creationId xmlns:p14="http://schemas.microsoft.com/office/powerpoint/2010/main" val="369971710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5/14/2014</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6"/>
          <p:cNvPicPr>
            <a:picLocks noChangeAspect="1" noChangeArrowheads="1"/>
          </p:cNvPicPr>
          <p:nvPr userDrawn="1"/>
        </p:nvPicPr>
        <p:blipFill>
          <a:blip r:embed="rId2"/>
          <a:srcRect/>
          <a:stretch>
            <a:fillRect/>
          </a:stretch>
        </p:blipFill>
        <p:spPr bwMode="auto">
          <a:xfrm>
            <a:off x="2743200" y="228600"/>
            <a:ext cx="2928470" cy="1219200"/>
          </a:xfrm>
          <a:prstGeom prst="rect">
            <a:avLst/>
          </a:prstGeom>
          <a:noFill/>
          <a:ln w="9525">
            <a:noFill/>
            <a:miter lim="800000"/>
            <a:headEnd/>
            <a:tailEnd/>
          </a:ln>
        </p:spPr>
      </p:pic>
      <p:sp>
        <p:nvSpPr>
          <p:cNvPr id="9" name="Rectangle 6"/>
          <p:cNvSpPr>
            <a:spLocks noChangeArrowheads="1"/>
          </p:cNvSpPr>
          <p:nvPr userDrawn="1"/>
        </p:nvSpPr>
        <p:spPr bwMode="auto">
          <a:xfrm>
            <a:off x="457200" y="1554163"/>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1238435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5/14/2014</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25319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5/14/2014</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rot="5400000">
            <a:off x="3718718" y="3215483"/>
            <a:ext cx="5867399"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82808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5/14/2014</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325814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5/14/2014</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39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5/14/2014</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16292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5/14/2014</a:t>
            </a:r>
            <a:endParaRPr lang="en-US"/>
          </a:p>
        </p:txBody>
      </p:sp>
      <p:sp>
        <p:nvSpPr>
          <p:cNvPr id="9" name="Slide Number Placeholder 8"/>
          <p:cNvSpPr>
            <a:spLocks noGrp="1"/>
          </p:cNvSpPr>
          <p:nvPr>
            <p:ph type="sldNum" sz="quarter" idx="12"/>
          </p:nvPr>
        </p:nvSpPr>
        <p:spPr/>
        <p:txBody>
          <a:bodyPr/>
          <a:lstStyle/>
          <a:p>
            <a:fld id="{94441459-A222-44E2-8773-AC61045C6ECB}"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380021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5/14/2014</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419742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5/14/2014</a:t>
            </a:r>
            <a:endParaRPr lang="en-US"/>
          </a:p>
        </p:txBody>
      </p:sp>
      <p:sp>
        <p:nvSpPr>
          <p:cNvPr id="4" name="Slide Number Placeholder 3"/>
          <p:cNvSpPr>
            <a:spLocks noGrp="1"/>
          </p:cNvSpPr>
          <p:nvPr>
            <p:ph type="sldNum" sz="quarter" idx="12"/>
          </p:nvPr>
        </p:nvSpPr>
        <p:spPr/>
        <p:txBody>
          <a:bodyPr/>
          <a:lstStyle/>
          <a:p>
            <a:fld id="{94441459-A222-44E2-8773-AC61045C6ECB}" type="slidenum">
              <a:rPr lang="en-US" smtClean="0"/>
              <a:t>‹#›</a:t>
            </a:fld>
            <a:endParaRPr lang="en-US"/>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05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5/14/2014</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457200" y="1371600"/>
            <a:ext cx="29718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2501220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5/14/2014</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1828800" y="5364163"/>
            <a:ext cx="5486400" cy="45719"/>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160234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5/14/2014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41459-A222-44E2-8773-AC61045C6ECB}" type="slidenum">
              <a:rPr lang="en-US" smtClean="0"/>
              <a:t>‹#›</a:t>
            </a:fld>
            <a:endParaRPr lang="en-US"/>
          </a:p>
        </p:txBody>
      </p:sp>
    </p:spTree>
    <p:extLst>
      <p:ext uri="{BB962C8B-B14F-4D97-AF65-F5344CB8AC3E}">
        <p14:creationId xmlns:p14="http://schemas.microsoft.com/office/powerpoint/2010/main" val="209593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0"/>
            <a:ext cx="8229600" cy="4876800"/>
          </a:xfrm>
        </p:spPr>
        <p:txBody>
          <a:bodyPr>
            <a:normAutofit fontScale="90000"/>
          </a:bodyPr>
          <a:lstStyle/>
          <a:p>
            <a:r>
              <a:rPr lang="en-US" sz="6000" b="1" dirty="0">
                <a:latin typeface="Arial" panose="020B0604020202020204" pitchFamily="34" charset="0"/>
                <a:cs typeface="Arial" panose="020B0604020202020204" pitchFamily="34" charset="0"/>
              </a:rPr>
              <a:t>Data and Fiscal Management</a:t>
            </a:r>
            <a:br>
              <a:rPr lang="en-US" sz="6000" b="1" dirty="0">
                <a:latin typeface="Arial" panose="020B0604020202020204" pitchFamily="34" charset="0"/>
                <a:cs typeface="Arial" panose="020B0604020202020204" pitchFamily="34" charset="0"/>
              </a:rPr>
            </a:br>
            <a:r>
              <a:rPr lang="en-US" sz="6000" b="1" dirty="0">
                <a:latin typeface="Arial" panose="020B0604020202020204" pitchFamily="34" charset="0"/>
                <a:cs typeface="Arial" panose="020B0604020202020204" pitchFamily="34" charset="0"/>
              </a:rPr>
              <a:t>Monthly </a:t>
            </a:r>
            <a:r>
              <a:rPr lang="en-US" sz="6000" b="1" dirty="0" smtClean="0">
                <a:latin typeface="Arial" panose="020B0604020202020204" pitchFamily="34" charset="0"/>
                <a:cs typeface="Arial" panose="020B0604020202020204" pitchFamily="34" charset="0"/>
              </a:rPr>
              <a:t>Webinar</a:t>
            </a:r>
            <a:br>
              <a:rPr lang="en-US" sz="6000" b="1" dirty="0" smtClean="0">
                <a:latin typeface="Arial" panose="020B0604020202020204" pitchFamily="34" charset="0"/>
                <a:cs typeface="Arial" panose="020B0604020202020204" pitchFamily="34" charset="0"/>
              </a:rPr>
            </a:br>
            <a:r>
              <a:rPr lang="en-US" sz="6000" b="1" dirty="0">
                <a:latin typeface="Arial" panose="020B0604020202020204" pitchFamily="34" charset="0"/>
                <a:cs typeface="Arial" panose="020B0604020202020204" pitchFamily="34" charset="0"/>
              </a:rPr>
              <a:t/>
            </a:r>
            <a:br>
              <a:rPr lang="en-US" sz="6000" b="1" dirty="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December 2, 2014</a:t>
            </a:r>
            <a:r>
              <a:rPr lang="en-US" sz="6000" b="1" dirty="0">
                <a:latin typeface="Arial" panose="020B0604020202020204" pitchFamily="34" charset="0"/>
                <a:cs typeface="Arial" panose="020B0604020202020204" pitchFamily="34" charset="0"/>
              </a:rPr>
              <a:t/>
            </a:r>
            <a:br>
              <a:rPr lang="en-US" sz="6000" b="1" dirty="0">
                <a:latin typeface="Arial" panose="020B0604020202020204" pitchFamily="34" charset="0"/>
                <a:cs typeface="Arial" panose="020B0604020202020204" pitchFamily="34" charset="0"/>
              </a:rPr>
            </a:br>
            <a:endParaRPr lang="en-US"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469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Items to Check on MAEP TU Edit Report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ea typeface="ＭＳ Ｐゴシック" charset="-128"/>
              </a:rPr>
              <a:t>Review each Special Ed teacher to make sure there is a funding percentage for each teacher. There should </a:t>
            </a:r>
            <a:r>
              <a:rPr lang="en-US" dirty="0" smtClean="0">
                <a:ea typeface="ＭＳ Ｐゴシック" charset="-128"/>
              </a:rPr>
              <a:t>be </a:t>
            </a:r>
            <a:r>
              <a:rPr lang="en-US" dirty="0">
                <a:ea typeface="ＭＳ Ｐゴシック" charset="-128"/>
              </a:rPr>
              <a:t>a 5 in the Special Program Field on all Special Education teachers. </a:t>
            </a:r>
          </a:p>
          <a:p>
            <a:endParaRPr lang="en-US" dirty="0">
              <a:ea typeface="ＭＳ Ｐゴシック" charset="-128"/>
            </a:endParaRPr>
          </a:p>
          <a:p>
            <a:r>
              <a:rPr lang="en-US" dirty="0">
                <a:ea typeface="ＭＳ Ｐゴシック" charset="-128"/>
              </a:rPr>
              <a:t>Annual Salary errors - salaries must be updated. </a:t>
            </a:r>
          </a:p>
          <a:p>
            <a:endParaRPr lang="en-US" dirty="0" smtClean="0">
              <a:ea typeface="ＭＳ Ｐゴシック" charset="-128"/>
            </a:endParaRPr>
          </a:p>
          <a:p>
            <a:pPr>
              <a:buNone/>
            </a:pPr>
            <a:endParaRPr lang="en-US" dirty="0">
              <a:ea typeface="ＭＳ Ｐゴシック" charset="-128"/>
            </a:endParaRPr>
          </a:p>
          <a:p>
            <a:r>
              <a:rPr lang="en-US" dirty="0">
                <a:ea typeface="ＭＳ Ｐゴシック" charset="-128"/>
              </a:rPr>
              <a:t>For teachers with more than 100% instructional time, MSIS will calculate the value for the teacher. If the calculation is incorrect, please contact the Office of Special Education with the SSN of the teacher and what you expect the calculation to be. </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10</a:t>
            </a:fld>
            <a:endParaRPr lang="en-US"/>
          </a:p>
        </p:txBody>
      </p:sp>
    </p:spTree>
    <p:extLst>
      <p:ext uri="{BB962C8B-B14F-4D97-AF65-F5344CB8AC3E}">
        <p14:creationId xmlns:p14="http://schemas.microsoft.com/office/powerpoint/2010/main" val="3489700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Items to Check on MAEP TU Edit Report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ea typeface="ＭＳ Ｐゴシック" charset="-128"/>
              </a:rPr>
              <a:t>Request a force for teachers with a 224 who have students in grades 07 and 08. </a:t>
            </a:r>
          </a:p>
          <a:p>
            <a:endParaRPr lang="en-US" dirty="0">
              <a:ea typeface="ＭＳ Ｐゴシック" charset="-128"/>
            </a:endParaRPr>
          </a:p>
          <a:p>
            <a:r>
              <a:rPr lang="en-US" dirty="0">
                <a:ea typeface="ＭＳ Ｐゴシック" charset="-128"/>
              </a:rPr>
              <a:t>Request a force for any teachers that have left this year. </a:t>
            </a:r>
          </a:p>
          <a:p>
            <a:endParaRPr lang="en-US" dirty="0">
              <a:ea typeface="ＭＳ Ｐゴシック" charset="-128"/>
            </a:endParaRPr>
          </a:p>
          <a:p>
            <a:r>
              <a:rPr lang="en-US" dirty="0">
                <a:ea typeface="ＭＳ Ｐゴシック" charset="-128"/>
              </a:rPr>
              <a:t>Request a force </a:t>
            </a:r>
            <a:r>
              <a:rPr lang="en-US" dirty="0" smtClean="0">
                <a:ea typeface="ＭＳ Ｐゴシック" charset="-128"/>
              </a:rPr>
              <a:t>for </a:t>
            </a:r>
            <a:r>
              <a:rPr lang="en-US" dirty="0">
                <a:ea typeface="ＭＳ Ｐゴシック" charset="-128"/>
              </a:rPr>
              <a:t>new hires. </a:t>
            </a:r>
            <a:endParaRPr lang="en-US" dirty="0" smtClean="0">
              <a:ea typeface="ＭＳ Ｐゴシック" charset="-128"/>
            </a:endParaRPr>
          </a:p>
          <a:p>
            <a:pPr marL="0" indent="0">
              <a:buNone/>
            </a:pPr>
            <a:endParaRPr lang="en-US" dirty="0">
              <a:ea typeface="ＭＳ Ｐゴシック" charset="-128"/>
            </a:endParaRPr>
          </a:p>
          <a:p>
            <a:pPr marL="0" indent="0">
              <a:buNone/>
            </a:pPr>
            <a:r>
              <a:rPr lang="en-US" sz="2200" dirty="0" smtClean="0">
                <a:ea typeface="ＭＳ Ｐゴシック" charset="-128"/>
              </a:rPr>
              <a:t>(Note: MSIS has to force MAEP to fund, to request a force please email the Office of Special Education with details.)</a:t>
            </a:r>
            <a:endParaRPr lang="en-US" sz="2200" dirty="0">
              <a:ea typeface="ＭＳ Ｐゴシック" charset="-128"/>
            </a:endParaRP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11</a:t>
            </a:fld>
            <a:endParaRPr lang="en-US"/>
          </a:p>
        </p:txBody>
      </p:sp>
    </p:spTree>
    <p:extLst>
      <p:ext uri="{BB962C8B-B14F-4D97-AF65-F5344CB8AC3E}">
        <p14:creationId xmlns:p14="http://schemas.microsoft.com/office/powerpoint/2010/main" val="3823491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Items to Check on MAEP TU Edit Report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ea typeface="ＭＳ Ｐゴシック" charset="-128"/>
              </a:rPr>
              <a:t>Regular education courses will prorate the MAEP funding of your Special Education teachers - this includes 801009 (SPED Early Work Release) .</a:t>
            </a:r>
          </a:p>
          <a:p>
            <a:endParaRPr lang="en-US" dirty="0">
              <a:ea typeface="ＭＳ Ｐゴシック" charset="-128"/>
            </a:endParaRPr>
          </a:p>
          <a:p>
            <a:r>
              <a:rPr lang="en-US" dirty="0">
                <a:ea typeface="ＭＳ Ｐゴシック" charset="-128"/>
              </a:rPr>
              <a:t>Teachers with course code 601013 Lead Teacher in their schedule, since that is a regular education course code, the MAEP Special Education percentages will be prorated. </a:t>
            </a:r>
          </a:p>
          <a:p>
            <a:endParaRPr lang="en-US" dirty="0">
              <a:ea typeface="ＭＳ Ｐゴシック" charset="-128"/>
            </a:endParaRPr>
          </a:p>
          <a:p>
            <a:r>
              <a:rPr lang="en-US" dirty="0">
                <a:ea typeface="ＭＳ Ｐゴシック" charset="-128"/>
              </a:rPr>
              <a:t>3 and 4 year olds are funded at 70% - this is State law. Any teacher with a 3 and 4 year old count will NOT calculate at 100%. </a:t>
            </a:r>
          </a:p>
          <a:p>
            <a:endParaRPr lang="en-US" dirty="0">
              <a:ea typeface="ＭＳ Ｐゴシック" charset="-128"/>
            </a:endParaRPr>
          </a:p>
          <a:p>
            <a:r>
              <a:rPr lang="en-US" dirty="0">
                <a:ea typeface="ＭＳ Ｐゴシック" charset="-128"/>
              </a:rPr>
              <a:t>Look for the message: Last TU. Message means district has used ALL Special Ed Teacher Units allocated for the current school year. </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12</a:t>
            </a:fld>
            <a:endParaRPr lang="en-US"/>
          </a:p>
        </p:txBody>
      </p:sp>
    </p:spTree>
    <p:extLst>
      <p:ext uri="{BB962C8B-B14F-4D97-AF65-F5344CB8AC3E}">
        <p14:creationId xmlns:p14="http://schemas.microsoft.com/office/powerpoint/2010/main" val="1645214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13</a:t>
            </a:fld>
            <a:endParaRPr lang="en-US"/>
          </a:p>
        </p:txBody>
      </p:sp>
      <p:pic>
        <p:nvPicPr>
          <p:cNvPr id="6" name="Picture 6"/>
          <p:cNvPicPr>
            <a:picLocks noGrp="1" noChangeAspect="1" noChangeArrowheads="1"/>
          </p:cNvPicPr>
          <p:nvPr>
            <p:ph idx="1"/>
          </p:nvPr>
        </p:nvPicPr>
        <p:blipFill>
          <a:blip r:embed="rId2" cstate="print"/>
          <a:srcRect b="5344"/>
          <a:stretch>
            <a:fillRect/>
          </a:stretch>
        </p:blipFill>
        <p:spPr bwMode="auto">
          <a:xfrm>
            <a:off x="457200" y="1295400"/>
            <a:ext cx="8305800" cy="3810000"/>
          </a:xfrm>
          <a:prstGeom prst="rect">
            <a:avLst/>
          </a:prstGeom>
          <a:noFill/>
          <a:ln w="38100">
            <a:solidFill>
              <a:schemeClr val="tx1"/>
            </a:solidFill>
            <a:miter lim="800000"/>
            <a:headEnd/>
            <a:tailEnd/>
          </a:ln>
        </p:spPr>
      </p:pic>
      <p:sp>
        <p:nvSpPr>
          <p:cNvPr id="7" name="Rectangle 6"/>
          <p:cNvSpPr/>
          <p:nvPr/>
        </p:nvSpPr>
        <p:spPr>
          <a:xfrm>
            <a:off x="1371600" y="5380065"/>
            <a:ext cx="6248400" cy="701731"/>
          </a:xfrm>
          <a:prstGeom prst="rect">
            <a:avLst/>
          </a:prstGeom>
        </p:spPr>
        <p:txBody>
          <a:bodyPr wrap="square">
            <a:spAutoFit/>
          </a:bodyPr>
          <a:lstStyle/>
          <a:p>
            <a:pPr marL="342900" indent="-342900" algn="ctr">
              <a:spcBef>
                <a:spcPct val="20000"/>
              </a:spcBef>
            </a:pPr>
            <a:r>
              <a:rPr lang="en-US" dirty="0">
                <a:solidFill>
                  <a:srgbClr val="223264"/>
                </a:solidFill>
                <a:cs typeface="Arial" pitchFamily="34" charset="0"/>
              </a:rPr>
              <a:t>LAST TU - district has used ALL Special Education Teacher</a:t>
            </a:r>
          </a:p>
          <a:p>
            <a:pPr marL="342900" indent="-342900" algn="ctr">
              <a:spcBef>
                <a:spcPct val="20000"/>
              </a:spcBef>
            </a:pPr>
            <a:r>
              <a:rPr lang="en-US" dirty="0">
                <a:solidFill>
                  <a:srgbClr val="223264"/>
                </a:solidFill>
                <a:cs typeface="Arial" pitchFamily="34" charset="0"/>
              </a:rPr>
              <a:t> Units allocated to the district for the current school year</a:t>
            </a:r>
          </a:p>
        </p:txBody>
      </p:sp>
    </p:spTree>
    <p:extLst>
      <p:ext uri="{BB962C8B-B14F-4D97-AF65-F5344CB8AC3E}">
        <p14:creationId xmlns:p14="http://schemas.microsoft.com/office/powerpoint/2010/main" val="3536347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3" name="Content Placeholder 2"/>
          <p:cNvSpPr>
            <a:spLocks noGrp="1"/>
          </p:cNvSpPr>
          <p:nvPr>
            <p:ph idx="1"/>
          </p:nvPr>
        </p:nvSpPr>
        <p:spPr>
          <a:xfrm>
            <a:off x="443733" y="4800600"/>
            <a:ext cx="8229600" cy="1500982"/>
          </a:xfrm>
        </p:spPr>
        <p:txBody>
          <a:bodyPr/>
          <a:lstStyle/>
          <a:p>
            <a:pPr marL="0" indent="0" algn="ctr">
              <a:lnSpc>
                <a:spcPct val="90000"/>
              </a:lnSpc>
              <a:buNone/>
            </a:pPr>
            <a:r>
              <a:rPr lang="en-US" sz="2000" dirty="0">
                <a:solidFill>
                  <a:srgbClr val="223264"/>
                </a:solidFill>
                <a:cs typeface="Arial" pitchFamily="34" charset="0"/>
              </a:rPr>
              <a:t>Teacher did not have a previous certification. Salary was prorated</a:t>
            </a:r>
          </a:p>
          <a:p>
            <a:pPr marL="0" indent="0" algn="ctr">
              <a:lnSpc>
                <a:spcPct val="90000"/>
              </a:lnSpc>
              <a:buNone/>
            </a:pPr>
            <a:r>
              <a:rPr lang="en-US" sz="2000" dirty="0" smtClean="0">
                <a:solidFill>
                  <a:srgbClr val="223264"/>
                </a:solidFill>
                <a:cs typeface="Arial" pitchFamily="34" charset="0"/>
              </a:rPr>
              <a:t>based </a:t>
            </a:r>
            <a:r>
              <a:rPr lang="en-US" sz="2000" dirty="0">
                <a:solidFill>
                  <a:srgbClr val="223264"/>
                </a:solidFill>
                <a:cs typeface="Arial" pitchFamily="34" charset="0"/>
              </a:rPr>
              <a:t>on the date the certificate was issued. Teachers should be </a:t>
            </a:r>
          </a:p>
          <a:p>
            <a:pPr marL="0" indent="0" algn="ctr">
              <a:lnSpc>
                <a:spcPct val="90000"/>
              </a:lnSpc>
              <a:buNone/>
            </a:pPr>
            <a:r>
              <a:rPr lang="en-US" sz="2000" dirty="0">
                <a:solidFill>
                  <a:srgbClr val="223264"/>
                </a:solidFill>
                <a:cs typeface="Arial" pitchFamily="34" charset="0"/>
              </a:rPr>
              <a:t>certified as quickly as possible to avoid having their salary prorated</a:t>
            </a:r>
            <a:r>
              <a:rPr lang="en-US" sz="2000" dirty="0">
                <a:solidFill>
                  <a:srgbClr val="223264"/>
                </a:solidFill>
                <a:latin typeface="Arial" pitchFamily="34" charset="0"/>
                <a:cs typeface="Arial" pitchFamily="34" charset="0"/>
              </a:rPr>
              <a:t>.</a:t>
            </a:r>
          </a:p>
          <a:p>
            <a:pPr marL="0" indent="0">
              <a:buNone/>
            </a:pPr>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14</a:t>
            </a:fld>
            <a:endParaRPr lang="en-US"/>
          </a:p>
        </p:txBody>
      </p:sp>
      <p:grpSp>
        <p:nvGrpSpPr>
          <p:cNvPr id="6" name="Group 4"/>
          <p:cNvGrpSpPr>
            <a:grpSpLocks/>
          </p:cNvGrpSpPr>
          <p:nvPr/>
        </p:nvGrpSpPr>
        <p:grpSpPr bwMode="auto">
          <a:xfrm>
            <a:off x="424190" y="1219200"/>
            <a:ext cx="8338810" cy="3429000"/>
            <a:chOff x="192" y="288"/>
            <a:chExt cx="4954" cy="3196"/>
          </a:xfrm>
        </p:grpSpPr>
        <p:pic>
          <p:nvPicPr>
            <p:cNvPr id="7" name="Picture 5"/>
            <p:cNvPicPr>
              <a:picLocks noChangeAspect="1" noChangeArrowheads="1"/>
            </p:cNvPicPr>
            <p:nvPr/>
          </p:nvPicPr>
          <p:blipFill>
            <a:blip r:embed="rId2" cstate="print"/>
            <a:srcRect/>
            <a:stretch>
              <a:fillRect/>
            </a:stretch>
          </p:blipFill>
          <p:spPr bwMode="auto">
            <a:xfrm>
              <a:off x="192" y="288"/>
              <a:ext cx="4954" cy="3196"/>
            </a:xfrm>
            <a:prstGeom prst="rect">
              <a:avLst/>
            </a:prstGeom>
            <a:noFill/>
            <a:ln w="38100">
              <a:solidFill>
                <a:schemeClr val="tx1"/>
              </a:solidFill>
              <a:miter lim="800000"/>
              <a:headEnd/>
              <a:tailEnd/>
            </a:ln>
          </p:spPr>
        </p:pic>
        <p:sp>
          <p:nvSpPr>
            <p:cNvPr id="8" name="Rectangle 6"/>
            <p:cNvSpPr>
              <a:spLocks noChangeArrowheads="1"/>
            </p:cNvSpPr>
            <p:nvPr/>
          </p:nvSpPr>
          <p:spPr bwMode="auto">
            <a:xfrm>
              <a:off x="672" y="480"/>
              <a:ext cx="1440" cy="96"/>
            </a:xfrm>
            <a:prstGeom prst="rect">
              <a:avLst/>
            </a:prstGeom>
            <a:solidFill>
              <a:srgbClr val="FFFFFF"/>
            </a:solidFill>
            <a:ln w="38100">
              <a:noFill/>
              <a:miter lim="800000"/>
              <a:headEnd/>
              <a:tailEnd/>
            </a:ln>
          </p:spPr>
          <p:txBody>
            <a:bodyPr wrap="none" anchor="ctr"/>
            <a:lstStyle/>
            <a:p>
              <a:endParaRPr lang="en-US"/>
            </a:p>
          </p:txBody>
        </p:sp>
        <p:sp>
          <p:nvSpPr>
            <p:cNvPr id="9" name="Rectangle 7"/>
            <p:cNvSpPr>
              <a:spLocks noChangeArrowheads="1"/>
            </p:cNvSpPr>
            <p:nvPr/>
          </p:nvSpPr>
          <p:spPr bwMode="auto">
            <a:xfrm flipV="1">
              <a:off x="3456" y="469"/>
              <a:ext cx="384" cy="73"/>
            </a:xfrm>
            <a:prstGeom prst="rect">
              <a:avLst/>
            </a:prstGeom>
            <a:solidFill>
              <a:srgbClr val="FFFFFF"/>
            </a:solidFill>
            <a:ln w="38100">
              <a:noFill/>
              <a:miter lim="800000"/>
              <a:headEnd/>
              <a:tailEnd/>
            </a:ln>
          </p:spPr>
          <p:txBody>
            <a:bodyPr wrap="none" anchor="ctr"/>
            <a:lstStyle/>
            <a:p>
              <a:endParaRPr lang="en-US"/>
            </a:p>
          </p:txBody>
        </p:sp>
      </p:grpSp>
    </p:spTree>
    <p:extLst>
      <p:ext uri="{BB962C8B-B14F-4D97-AF65-F5344CB8AC3E}">
        <p14:creationId xmlns:p14="http://schemas.microsoft.com/office/powerpoint/2010/main" val="1826029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3" name="Content Placeholder 2"/>
          <p:cNvSpPr>
            <a:spLocks noGrp="1"/>
          </p:cNvSpPr>
          <p:nvPr>
            <p:ph idx="1"/>
          </p:nvPr>
        </p:nvSpPr>
        <p:spPr>
          <a:xfrm>
            <a:off x="838200" y="5029200"/>
            <a:ext cx="7467600" cy="1096963"/>
          </a:xfrm>
        </p:spPr>
        <p:txBody>
          <a:bodyPr>
            <a:normAutofit fontScale="55000" lnSpcReduction="20000"/>
          </a:bodyPr>
          <a:lstStyle/>
          <a:p>
            <a:pPr marL="0" indent="0" algn="ctr">
              <a:lnSpc>
                <a:spcPct val="90000"/>
              </a:lnSpc>
              <a:buNone/>
            </a:pPr>
            <a:r>
              <a:rPr lang="en-US" dirty="0">
                <a:solidFill>
                  <a:srgbClr val="223264"/>
                </a:solidFill>
                <a:latin typeface="Arial" pitchFamily="34" charset="0"/>
                <a:cs typeface="Arial" pitchFamily="34" charset="0"/>
              </a:rPr>
              <a:t>Teacher was prorated because of the 2 students </a:t>
            </a:r>
          </a:p>
          <a:p>
            <a:pPr marL="0" indent="0" algn="ctr">
              <a:lnSpc>
                <a:spcPct val="90000"/>
              </a:lnSpc>
              <a:buNone/>
            </a:pPr>
            <a:r>
              <a:rPr lang="en-US" dirty="0">
                <a:solidFill>
                  <a:srgbClr val="223264"/>
                </a:solidFill>
                <a:latin typeface="Arial" pitchFamily="34" charset="0"/>
                <a:cs typeface="Arial" pitchFamily="34" charset="0"/>
              </a:rPr>
              <a:t>that were </a:t>
            </a:r>
            <a:r>
              <a:rPr lang="en-US" dirty="0" smtClean="0">
                <a:solidFill>
                  <a:srgbClr val="223264"/>
                </a:solidFill>
                <a:latin typeface="Arial" pitchFamily="34" charset="0"/>
                <a:cs typeface="Arial" pitchFamily="34" charset="0"/>
              </a:rPr>
              <a:t>3 </a:t>
            </a:r>
            <a:r>
              <a:rPr lang="en-US" dirty="0">
                <a:solidFill>
                  <a:srgbClr val="223264"/>
                </a:solidFill>
                <a:latin typeface="Arial" pitchFamily="34" charset="0"/>
                <a:cs typeface="Arial" pitchFamily="34" charset="0"/>
              </a:rPr>
              <a:t>and </a:t>
            </a:r>
            <a:r>
              <a:rPr lang="en-US" dirty="0" smtClean="0">
                <a:solidFill>
                  <a:srgbClr val="223264"/>
                </a:solidFill>
                <a:latin typeface="Arial" pitchFamily="34" charset="0"/>
                <a:cs typeface="Arial" pitchFamily="34" charset="0"/>
              </a:rPr>
              <a:t>4-years-old. This </a:t>
            </a:r>
            <a:r>
              <a:rPr lang="en-US" dirty="0">
                <a:solidFill>
                  <a:srgbClr val="223264"/>
                </a:solidFill>
                <a:latin typeface="Arial" pitchFamily="34" charset="0"/>
                <a:cs typeface="Arial" pitchFamily="34" charset="0"/>
              </a:rPr>
              <a:t>edit prevents any</a:t>
            </a:r>
          </a:p>
          <a:p>
            <a:pPr marL="0" indent="0" algn="ctr">
              <a:lnSpc>
                <a:spcPct val="90000"/>
              </a:lnSpc>
              <a:buNone/>
            </a:pPr>
            <a:r>
              <a:rPr lang="en-US" dirty="0">
                <a:solidFill>
                  <a:srgbClr val="223264"/>
                </a:solidFill>
                <a:latin typeface="Arial" pitchFamily="34" charset="0"/>
                <a:cs typeface="Arial" pitchFamily="34" charset="0"/>
              </a:rPr>
              <a:t>teachers with </a:t>
            </a:r>
            <a:r>
              <a:rPr lang="en-US" dirty="0" smtClean="0">
                <a:solidFill>
                  <a:srgbClr val="223264"/>
                </a:solidFill>
                <a:latin typeface="Arial" pitchFamily="34" charset="0"/>
                <a:cs typeface="Arial" pitchFamily="34" charset="0"/>
              </a:rPr>
              <a:t>3 </a:t>
            </a:r>
            <a:r>
              <a:rPr lang="en-US" dirty="0">
                <a:solidFill>
                  <a:srgbClr val="223264"/>
                </a:solidFill>
                <a:latin typeface="Arial" pitchFamily="34" charset="0"/>
                <a:cs typeface="Arial" pitchFamily="34" charset="0"/>
              </a:rPr>
              <a:t>and 4-year-olds to be calculated at</a:t>
            </a:r>
          </a:p>
          <a:p>
            <a:pPr marL="0" indent="0" algn="ctr">
              <a:lnSpc>
                <a:spcPct val="90000"/>
              </a:lnSpc>
              <a:buNone/>
            </a:pPr>
            <a:r>
              <a:rPr lang="en-US" dirty="0" smtClean="0">
                <a:solidFill>
                  <a:srgbClr val="223264"/>
                </a:solidFill>
                <a:latin typeface="Arial" pitchFamily="34" charset="0"/>
                <a:cs typeface="Arial" pitchFamily="34" charset="0"/>
              </a:rPr>
              <a:t>100%. They </a:t>
            </a:r>
            <a:r>
              <a:rPr lang="en-US" dirty="0">
                <a:solidFill>
                  <a:srgbClr val="223264"/>
                </a:solidFill>
                <a:latin typeface="Arial" pitchFamily="34" charset="0"/>
                <a:cs typeface="Arial" pitchFamily="34" charset="0"/>
              </a:rPr>
              <a:t>will always be less than 100%.</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15</a:t>
            </a:fld>
            <a:endParaRPr lang="en-US"/>
          </a:p>
        </p:txBody>
      </p:sp>
      <p:grpSp>
        <p:nvGrpSpPr>
          <p:cNvPr id="6" name="Group 4"/>
          <p:cNvGrpSpPr>
            <a:grpSpLocks/>
          </p:cNvGrpSpPr>
          <p:nvPr/>
        </p:nvGrpSpPr>
        <p:grpSpPr bwMode="auto">
          <a:xfrm>
            <a:off x="381000" y="1066800"/>
            <a:ext cx="8458200" cy="3810000"/>
            <a:chOff x="288" y="323"/>
            <a:chExt cx="5040" cy="2050"/>
          </a:xfrm>
        </p:grpSpPr>
        <p:pic>
          <p:nvPicPr>
            <p:cNvPr id="7" name="Picture 5"/>
            <p:cNvPicPr>
              <a:picLocks noChangeAspect="1" noChangeArrowheads="1"/>
            </p:cNvPicPr>
            <p:nvPr/>
          </p:nvPicPr>
          <p:blipFill>
            <a:blip r:embed="rId2" cstate="print"/>
            <a:srcRect/>
            <a:stretch>
              <a:fillRect/>
            </a:stretch>
          </p:blipFill>
          <p:spPr bwMode="auto">
            <a:xfrm>
              <a:off x="288" y="323"/>
              <a:ext cx="5040" cy="2050"/>
            </a:xfrm>
            <a:prstGeom prst="rect">
              <a:avLst/>
            </a:prstGeom>
            <a:noFill/>
            <a:ln w="38100">
              <a:solidFill>
                <a:schemeClr val="tx1"/>
              </a:solidFill>
              <a:miter lim="800000"/>
              <a:headEnd/>
              <a:tailEnd/>
            </a:ln>
          </p:spPr>
        </p:pic>
        <p:sp>
          <p:nvSpPr>
            <p:cNvPr id="8" name="Rectangle 6"/>
            <p:cNvSpPr>
              <a:spLocks noChangeArrowheads="1"/>
            </p:cNvSpPr>
            <p:nvPr/>
          </p:nvSpPr>
          <p:spPr bwMode="auto">
            <a:xfrm>
              <a:off x="816" y="768"/>
              <a:ext cx="912" cy="48"/>
            </a:xfrm>
            <a:prstGeom prst="rect">
              <a:avLst/>
            </a:prstGeom>
            <a:solidFill>
              <a:srgbClr val="FFFFFF"/>
            </a:solidFill>
            <a:ln w="38100">
              <a:noFill/>
              <a:miter lim="800000"/>
              <a:headEnd/>
              <a:tailEnd/>
            </a:ln>
          </p:spPr>
          <p:txBody>
            <a:bodyPr wrap="none" anchor="ctr"/>
            <a:lstStyle/>
            <a:p>
              <a:endParaRPr lang="en-US"/>
            </a:p>
          </p:txBody>
        </p:sp>
        <p:sp>
          <p:nvSpPr>
            <p:cNvPr id="9" name="Rectangle 7"/>
            <p:cNvSpPr>
              <a:spLocks noChangeArrowheads="1"/>
            </p:cNvSpPr>
            <p:nvPr/>
          </p:nvSpPr>
          <p:spPr bwMode="auto">
            <a:xfrm>
              <a:off x="3888" y="768"/>
              <a:ext cx="528" cy="48"/>
            </a:xfrm>
            <a:prstGeom prst="rect">
              <a:avLst/>
            </a:prstGeom>
            <a:solidFill>
              <a:srgbClr val="FFFFFF"/>
            </a:solidFill>
            <a:ln w="38100">
              <a:noFill/>
              <a:miter lim="800000"/>
              <a:headEnd/>
              <a:tailEnd/>
            </a:ln>
          </p:spPr>
          <p:txBody>
            <a:bodyPr wrap="none" anchor="ctr"/>
            <a:lstStyle/>
            <a:p>
              <a:endParaRPr lang="en-US"/>
            </a:p>
          </p:txBody>
        </p:sp>
      </p:grpSp>
    </p:spTree>
    <p:extLst>
      <p:ext uri="{BB962C8B-B14F-4D97-AF65-F5344CB8AC3E}">
        <p14:creationId xmlns:p14="http://schemas.microsoft.com/office/powerpoint/2010/main" val="800716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3" name="Content Placeholder 2"/>
          <p:cNvSpPr>
            <a:spLocks noGrp="1"/>
          </p:cNvSpPr>
          <p:nvPr>
            <p:ph idx="1"/>
          </p:nvPr>
        </p:nvSpPr>
        <p:spPr>
          <a:xfrm>
            <a:off x="508794" y="4799770"/>
            <a:ext cx="8229600" cy="1753430"/>
          </a:xfrm>
        </p:spPr>
        <p:txBody>
          <a:bodyPr>
            <a:normAutofit fontScale="70000" lnSpcReduction="20000"/>
          </a:bodyPr>
          <a:lstStyle/>
          <a:p>
            <a:pPr marL="0" indent="0" algn="ctr">
              <a:buNone/>
            </a:pPr>
            <a:r>
              <a:rPr lang="en-US" dirty="0">
                <a:solidFill>
                  <a:srgbClr val="223264"/>
                </a:solidFill>
                <a:cs typeface="Arial" pitchFamily="34" charset="0"/>
              </a:rPr>
              <a:t>Teacher was prorated to 66% because their district time was entered</a:t>
            </a:r>
          </a:p>
          <a:p>
            <a:pPr marL="0" indent="0" algn="ctr">
              <a:buNone/>
            </a:pPr>
            <a:r>
              <a:rPr lang="en-US" dirty="0">
                <a:solidFill>
                  <a:srgbClr val="223264"/>
                </a:solidFill>
                <a:cs typeface="Arial" pitchFamily="34" charset="0"/>
              </a:rPr>
              <a:t>by the district as 66%. Passes all other MAEP edits – has a student</a:t>
            </a:r>
          </a:p>
          <a:p>
            <a:pPr marL="0" indent="0" algn="ctr">
              <a:buNone/>
            </a:pPr>
            <a:r>
              <a:rPr lang="en-US" dirty="0">
                <a:solidFill>
                  <a:srgbClr val="223264"/>
                </a:solidFill>
                <a:cs typeface="Arial" pitchFamily="34" charset="0"/>
              </a:rPr>
              <a:t>count for each period and is properly endorsed for the students </a:t>
            </a:r>
          </a:p>
          <a:p>
            <a:pPr marL="0" indent="0" algn="ctr">
              <a:buNone/>
            </a:pPr>
            <a:r>
              <a:rPr lang="en-US" dirty="0">
                <a:solidFill>
                  <a:srgbClr val="223264"/>
                </a:solidFill>
                <a:cs typeface="Arial" pitchFamily="34" charset="0"/>
              </a:rPr>
              <a:t>they are serving.</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16</a:t>
            </a:fld>
            <a:endParaRPr lang="en-US"/>
          </a:p>
        </p:txBody>
      </p:sp>
      <p:grpSp>
        <p:nvGrpSpPr>
          <p:cNvPr id="6" name="Group 4"/>
          <p:cNvGrpSpPr>
            <a:grpSpLocks/>
          </p:cNvGrpSpPr>
          <p:nvPr/>
        </p:nvGrpSpPr>
        <p:grpSpPr bwMode="auto">
          <a:xfrm>
            <a:off x="304800" y="914400"/>
            <a:ext cx="8637588" cy="3885370"/>
            <a:chOff x="192" y="181"/>
            <a:chExt cx="5441" cy="2212"/>
          </a:xfrm>
        </p:grpSpPr>
        <p:pic>
          <p:nvPicPr>
            <p:cNvPr id="7" name="Picture 5"/>
            <p:cNvPicPr>
              <a:picLocks noChangeAspect="1" noChangeArrowheads="1"/>
            </p:cNvPicPr>
            <p:nvPr/>
          </p:nvPicPr>
          <p:blipFill>
            <a:blip r:embed="rId2" cstate="print"/>
            <a:srcRect b="10204"/>
            <a:stretch>
              <a:fillRect/>
            </a:stretch>
          </p:blipFill>
          <p:spPr bwMode="auto">
            <a:xfrm>
              <a:off x="192" y="181"/>
              <a:ext cx="5441" cy="2212"/>
            </a:xfrm>
            <a:prstGeom prst="rect">
              <a:avLst/>
            </a:prstGeom>
            <a:noFill/>
            <a:ln w="38100">
              <a:solidFill>
                <a:schemeClr val="tx1"/>
              </a:solidFill>
              <a:miter lim="800000"/>
              <a:headEnd/>
              <a:tailEnd/>
            </a:ln>
          </p:spPr>
        </p:pic>
        <p:sp>
          <p:nvSpPr>
            <p:cNvPr id="8" name="Rectangle 6"/>
            <p:cNvSpPr>
              <a:spLocks noChangeArrowheads="1"/>
            </p:cNvSpPr>
            <p:nvPr/>
          </p:nvSpPr>
          <p:spPr bwMode="auto">
            <a:xfrm>
              <a:off x="720" y="624"/>
              <a:ext cx="672" cy="96"/>
            </a:xfrm>
            <a:prstGeom prst="rect">
              <a:avLst/>
            </a:prstGeom>
            <a:solidFill>
              <a:srgbClr val="FFFFFF"/>
            </a:solidFill>
            <a:ln w="38100">
              <a:noFill/>
              <a:miter lim="800000"/>
              <a:headEnd/>
              <a:tailEnd/>
            </a:ln>
          </p:spPr>
          <p:txBody>
            <a:bodyPr wrap="none" anchor="ctr"/>
            <a:lstStyle/>
            <a:p>
              <a:endParaRPr lang="en-US"/>
            </a:p>
          </p:txBody>
        </p:sp>
        <p:sp>
          <p:nvSpPr>
            <p:cNvPr id="9" name="Rectangle 7"/>
            <p:cNvSpPr>
              <a:spLocks noChangeArrowheads="1"/>
            </p:cNvSpPr>
            <p:nvPr/>
          </p:nvSpPr>
          <p:spPr bwMode="auto">
            <a:xfrm>
              <a:off x="3984" y="624"/>
              <a:ext cx="576" cy="96"/>
            </a:xfrm>
            <a:prstGeom prst="rect">
              <a:avLst/>
            </a:prstGeom>
            <a:solidFill>
              <a:srgbClr val="FFFFFF"/>
            </a:solidFill>
            <a:ln w="38100">
              <a:noFill/>
              <a:miter lim="800000"/>
              <a:headEnd/>
              <a:tailEnd/>
            </a:ln>
          </p:spPr>
          <p:txBody>
            <a:bodyPr wrap="none" anchor="ctr"/>
            <a:lstStyle/>
            <a:p>
              <a:endParaRPr lang="en-US"/>
            </a:p>
          </p:txBody>
        </p:sp>
      </p:grpSp>
    </p:spTree>
    <p:extLst>
      <p:ext uri="{BB962C8B-B14F-4D97-AF65-F5344CB8AC3E}">
        <p14:creationId xmlns:p14="http://schemas.microsoft.com/office/powerpoint/2010/main" val="1681776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 Edit Report</a:t>
            </a:r>
          </a:p>
        </p:txBody>
      </p:sp>
      <p:sp>
        <p:nvSpPr>
          <p:cNvPr id="3" name="Content Placeholder 2"/>
          <p:cNvSpPr>
            <a:spLocks noGrp="1"/>
          </p:cNvSpPr>
          <p:nvPr>
            <p:ph idx="1"/>
          </p:nvPr>
        </p:nvSpPr>
        <p:spPr>
          <a:xfrm>
            <a:off x="457200" y="5029200"/>
            <a:ext cx="8229600" cy="1066800"/>
          </a:xfrm>
        </p:spPr>
        <p:txBody>
          <a:bodyPr>
            <a:normAutofit fontScale="70000" lnSpcReduction="20000"/>
          </a:bodyPr>
          <a:lstStyle/>
          <a:p>
            <a:r>
              <a:rPr lang="en-US" dirty="0">
                <a:solidFill>
                  <a:srgbClr val="223264"/>
                </a:solidFill>
                <a:cs typeface="Arial" pitchFamily="34" charset="0"/>
              </a:rPr>
              <a:t>Contract Employees are not pulled into the MAEP edits. These must be paid out of another source of funds other the State Special Education MAEP funds. U</a:t>
            </a:r>
            <a:r>
              <a:rPr lang="en-US" dirty="0" smtClean="0">
                <a:solidFill>
                  <a:srgbClr val="223264"/>
                </a:solidFill>
                <a:cs typeface="Arial" pitchFamily="34" charset="0"/>
              </a:rPr>
              <a:t>se </a:t>
            </a:r>
            <a:r>
              <a:rPr lang="en-US" dirty="0">
                <a:solidFill>
                  <a:srgbClr val="223264"/>
                </a:solidFill>
                <a:cs typeface="Arial" pitchFamily="34" charset="0"/>
              </a:rPr>
              <a:t>a </a:t>
            </a:r>
            <a:r>
              <a:rPr lang="en-US" dirty="0" smtClean="0">
                <a:solidFill>
                  <a:srgbClr val="223264"/>
                </a:solidFill>
                <a:cs typeface="Arial" pitchFamily="34" charset="0"/>
              </a:rPr>
              <a:t>0 or 9 </a:t>
            </a:r>
            <a:r>
              <a:rPr lang="en-US" dirty="0">
                <a:solidFill>
                  <a:srgbClr val="223264"/>
                </a:solidFill>
                <a:cs typeface="Arial" pitchFamily="34" charset="0"/>
              </a:rPr>
              <a:t>for contract </a:t>
            </a:r>
            <a:r>
              <a:rPr lang="en-US" dirty="0" smtClean="0">
                <a:solidFill>
                  <a:srgbClr val="223264"/>
                </a:solidFill>
                <a:cs typeface="Arial" pitchFamily="34" charset="0"/>
              </a:rPr>
              <a:t>workers.</a:t>
            </a:r>
            <a:endParaRPr lang="en-US" dirty="0">
              <a:solidFill>
                <a:srgbClr val="223264"/>
              </a:solidFill>
              <a:cs typeface="Arial" pitchFamily="34" charset="0"/>
            </a:endParaRP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17</a:t>
            </a:fld>
            <a:endParaRPr lang="en-US"/>
          </a:p>
        </p:txBody>
      </p:sp>
      <p:grpSp>
        <p:nvGrpSpPr>
          <p:cNvPr id="6" name="Group 4"/>
          <p:cNvGrpSpPr>
            <a:grpSpLocks/>
          </p:cNvGrpSpPr>
          <p:nvPr/>
        </p:nvGrpSpPr>
        <p:grpSpPr bwMode="auto">
          <a:xfrm>
            <a:off x="262758" y="1295400"/>
            <a:ext cx="8576441" cy="3581400"/>
            <a:chOff x="240" y="480"/>
            <a:chExt cx="5232" cy="2112"/>
          </a:xfrm>
        </p:grpSpPr>
        <p:pic>
          <p:nvPicPr>
            <p:cNvPr id="7" name="Picture 5"/>
            <p:cNvPicPr>
              <a:picLocks noChangeAspect="1" noChangeArrowheads="1"/>
            </p:cNvPicPr>
            <p:nvPr/>
          </p:nvPicPr>
          <p:blipFill>
            <a:blip r:embed="rId2" cstate="print"/>
            <a:srcRect b="6424"/>
            <a:stretch>
              <a:fillRect/>
            </a:stretch>
          </p:blipFill>
          <p:spPr bwMode="auto">
            <a:xfrm>
              <a:off x="240" y="480"/>
              <a:ext cx="5232" cy="2112"/>
            </a:xfrm>
            <a:prstGeom prst="rect">
              <a:avLst/>
            </a:prstGeom>
            <a:noFill/>
            <a:ln w="38100">
              <a:solidFill>
                <a:schemeClr val="tx1"/>
              </a:solidFill>
              <a:miter lim="800000"/>
              <a:headEnd/>
              <a:tailEnd/>
            </a:ln>
          </p:spPr>
        </p:pic>
        <p:sp>
          <p:nvSpPr>
            <p:cNvPr id="8" name="Rectangle 6"/>
            <p:cNvSpPr>
              <a:spLocks noChangeArrowheads="1"/>
            </p:cNvSpPr>
            <p:nvPr/>
          </p:nvSpPr>
          <p:spPr bwMode="auto">
            <a:xfrm>
              <a:off x="720" y="672"/>
              <a:ext cx="768" cy="96"/>
            </a:xfrm>
            <a:prstGeom prst="rect">
              <a:avLst/>
            </a:prstGeom>
            <a:solidFill>
              <a:srgbClr val="FFFFFF"/>
            </a:solidFill>
            <a:ln w="38100">
              <a:noFill/>
              <a:miter lim="800000"/>
              <a:headEnd/>
              <a:tailEnd/>
            </a:ln>
          </p:spPr>
          <p:txBody>
            <a:bodyPr wrap="none" anchor="ctr"/>
            <a:lstStyle/>
            <a:p>
              <a:endParaRPr lang="en-US"/>
            </a:p>
          </p:txBody>
        </p:sp>
        <p:sp>
          <p:nvSpPr>
            <p:cNvPr id="9" name="Rectangle 7"/>
            <p:cNvSpPr>
              <a:spLocks noChangeArrowheads="1"/>
            </p:cNvSpPr>
            <p:nvPr/>
          </p:nvSpPr>
          <p:spPr bwMode="auto">
            <a:xfrm>
              <a:off x="3792" y="672"/>
              <a:ext cx="384" cy="48"/>
            </a:xfrm>
            <a:prstGeom prst="rect">
              <a:avLst/>
            </a:prstGeom>
            <a:solidFill>
              <a:srgbClr val="FFFFFF"/>
            </a:solidFill>
            <a:ln w="38100">
              <a:noFill/>
              <a:miter lim="800000"/>
              <a:headEnd/>
              <a:tailEnd/>
            </a:ln>
          </p:spPr>
          <p:txBody>
            <a:bodyPr wrap="none" anchor="ctr"/>
            <a:lstStyle/>
            <a:p>
              <a:endParaRPr lang="en-US"/>
            </a:p>
          </p:txBody>
        </p:sp>
      </p:grpSp>
    </p:spTree>
    <p:extLst>
      <p:ext uri="{BB962C8B-B14F-4D97-AF65-F5344CB8AC3E}">
        <p14:creationId xmlns:p14="http://schemas.microsoft.com/office/powerpoint/2010/main" val="2676575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18</a:t>
            </a:fld>
            <a:endParaRPr lang="en-US"/>
          </a:p>
        </p:txBody>
      </p:sp>
      <p:pic>
        <p:nvPicPr>
          <p:cNvPr id="6" name="Picture 4"/>
          <p:cNvPicPr>
            <a:picLocks noGrp="1" noChangeAspect="1" noChangeArrowheads="1"/>
          </p:cNvPicPr>
          <p:nvPr>
            <p:ph idx="1"/>
          </p:nvPr>
        </p:nvPicPr>
        <p:blipFill>
          <a:blip r:embed="rId2" cstate="print"/>
          <a:srcRect/>
          <a:stretch>
            <a:fillRect/>
          </a:stretch>
        </p:blipFill>
        <p:spPr bwMode="auto">
          <a:xfrm>
            <a:off x="457200" y="1219200"/>
            <a:ext cx="8496299" cy="3886200"/>
          </a:xfrm>
          <a:prstGeom prst="rect">
            <a:avLst/>
          </a:prstGeom>
          <a:noFill/>
          <a:ln w="38100">
            <a:solidFill>
              <a:schemeClr val="tx1"/>
            </a:solidFill>
            <a:miter lim="800000"/>
            <a:headEnd/>
            <a:tailEnd/>
          </a:ln>
        </p:spPr>
      </p:pic>
      <p:sp>
        <p:nvSpPr>
          <p:cNvPr id="7" name="Rectangle 6"/>
          <p:cNvSpPr/>
          <p:nvPr/>
        </p:nvSpPr>
        <p:spPr>
          <a:xfrm>
            <a:off x="914400" y="5199965"/>
            <a:ext cx="7772400" cy="646331"/>
          </a:xfrm>
          <a:prstGeom prst="rect">
            <a:avLst/>
          </a:prstGeom>
        </p:spPr>
        <p:txBody>
          <a:bodyPr wrap="square">
            <a:spAutoFit/>
          </a:bodyPr>
          <a:lstStyle/>
          <a:p>
            <a:pPr marL="342900" indent="-342900" algn="ctr">
              <a:lnSpc>
                <a:spcPct val="90000"/>
              </a:lnSpc>
              <a:spcBef>
                <a:spcPct val="20000"/>
              </a:spcBef>
            </a:pPr>
            <a:r>
              <a:rPr lang="en-US" dirty="0" smtClean="0">
                <a:solidFill>
                  <a:srgbClr val="223264"/>
                </a:solidFill>
                <a:cs typeface="Arial" pitchFamily="34" charset="0"/>
              </a:rPr>
              <a:t>131038 is </a:t>
            </a:r>
            <a:r>
              <a:rPr lang="en-US" dirty="0">
                <a:solidFill>
                  <a:srgbClr val="223264"/>
                </a:solidFill>
                <a:cs typeface="Arial" pitchFamily="34" charset="0"/>
              </a:rPr>
              <a:t>a Non-Teaching Course Code – keep in mind that MAEP</a:t>
            </a:r>
          </a:p>
          <a:p>
            <a:pPr marL="342900" indent="-342900" algn="ctr">
              <a:lnSpc>
                <a:spcPct val="90000"/>
              </a:lnSpc>
              <a:spcBef>
                <a:spcPct val="20000"/>
              </a:spcBef>
            </a:pPr>
            <a:r>
              <a:rPr lang="en-US" dirty="0">
                <a:solidFill>
                  <a:srgbClr val="223264"/>
                </a:solidFill>
                <a:cs typeface="Arial" pitchFamily="34" charset="0"/>
              </a:rPr>
              <a:t> is for teaching course codes only. </a:t>
            </a:r>
            <a:r>
              <a:rPr lang="en-US" dirty="0" smtClean="0">
                <a:solidFill>
                  <a:srgbClr val="223264"/>
                </a:solidFill>
                <a:cs typeface="Arial" pitchFamily="34" charset="0"/>
              </a:rPr>
              <a:t>You should </a:t>
            </a:r>
            <a:r>
              <a:rPr lang="en-US" dirty="0">
                <a:solidFill>
                  <a:srgbClr val="223264"/>
                </a:solidFill>
                <a:cs typeface="Arial" pitchFamily="34" charset="0"/>
              </a:rPr>
              <a:t>use </a:t>
            </a:r>
            <a:r>
              <a:rPr lang="en-US" dirty="0" smtClean="0">
                <a:solidFill>
                  <a:srgbClr val="223264"/>
                </a:solidFill>
                <a:cs typeface="Arial" pitchFamily="34" charset="0"/>
              </a:rPr>
              <a:t>either 0 or 9. </a:t>
            </a:r>
            <a:endParaRPr lang="en-US" dirty="0">
              <a:solidFill>
                <a:srgbClr val="223264"/>
              </a:solidFill>
              <a:cs typeface="Arial" pitchFamily="34" charset="0"/>
            </a:endParaRPr>
          </a:p>
        </p:txBody>
      </p:sp>
    </p:spTree>
    <p:extLst>
      <p:ext uri="{BB962C8B-B14F-4D97-AF65-F5344CB8AC3E}">
        <p14:creationId xmlns:p14="http://schemas.microsoft.com/office/powerpoint/2010/main" val="2545849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3" name="Content Placeholder 2"/>
          <p:cNvSpPr>
            <a:spLocks noGrp="1"/>
          </p:cNvSpPr>
          <p:nvPr>
            <p:ph idx="1"/>
          </p:nvPr>
        </p:nvSpPr>
        <p:spPr>
          <a:xfrm>
            <a:off x="381000" y="4876800"/>
            <a:ext cx="8229600" cy="1371600"/>
          </a:xfrm>
        </p:spPr>
        <p:txBody>
          <a:bodyPr>
            <a:normAutofit fontScale="32500" lnSpcReduction="20000"/>
          </a:bodyPr>
          <a:lstStyle/>
          <a:p>
            <a:pPr marL="0" indent="0" algn="ctr">
              <a:lnSpc>
                <a:spcPct val="90000"/>
              </a:lnSpc>
              <a:buNone/>
            </a:pPr>
            <a:r>
              <a:rPr lang="en-US" sz="5600" dirty="0">
                <a:solidFill>
                  <a:srgbClr val="223264"/>
                </a:solidFill>
                <a:cs typeface="Arial" pitchFamily="34" charset="0"/>
              </a:rPr>
              <a:t>This teacher failed at least one of the MAEP edits. In these cases, the</a:t>
            </a:r>
          </a:p>
          <a:p>
            <a:pPr marL="0" indent="0" algn="ctr">
              <a:lnSpc>
                <a:spcPct val="90000"/>
              </a:lnSpc>
              <a:buNone/>
            </a:pPr>
            <a:r>
              <a:rPr lang="en-US" sz="5600" dirty="0">
                <a:solidFill>
                  <a:srgbClr val="223264"/>
                </a:solidFill>
                <a:cs typeface="Arial" pitchFamily="34" charset="0"/>
              </a:rPr>
              <a:t>Office of </a:t>
            </a:r>
            <a:r>
              <a:rPr lang="en-US" sz="5600" dirty="0" smtClean="0">
                <a:solidFill>
                  <a:srgbClr val="223264"/>
                </a:solidFill>
                <a:cs typeface="Arial" pitchFamily="34" charset="0"/>
              </a:rPr>
              <a:t>Special Education will </a:t>
            </a:r>
            <a:r>
              <a:rPr lang="en-US" sz="5600" dirty="0">
                <a:solidFill>
                  <a:srgbClr val="223264"/>
                </a:solidFill>
                <a:cs typeface="Arial" pitchFamily="34" charset="0"/>
              </a:rPr>
              <a:t>review your data (and will most </a:t>
            </a:r>
          </a:p>
          <a:p>
            <a:pPr marL="0" indent="0" algn="ctr">
              <a:lnSpc>
                <a:spcPct val="90000"/>
              </a:lnSpc>
              <a:buNone/>
            </a:pPr>
            <a:r>
              <a:rPr lang="en-US" sz="5600" dirty="0">
                <a:solidFill>
                  <a:srgbClr val="223264"/>
                </a:solidFill>
                <a:cs typeface="Arial" pitchFamily="34" charset="0"/>
              </a:rPr>
              <a:t>likely request additional information from you) and decide if the </a:t>
            </a:r>
          </a:p>
          <a:p>
            <a:pPr marL="0" indent="0" algn="ctr">
              <a:lnSpc>
                <a:spcPct val="90000"/>
              </a:lnSpc>
              <a:buNone/>
            </a:pPr>
            <a:r>
              <a:rPr lang="en-US" sz="5600" dirty="0">
                <a:solidFill>
                  <a:srgbClr val="223264"/>
                </a:solidFill>
                <a:cs typeface="Arial" pitchFamily="34" charset="0"/>
              </a:rPr>
              <a:t>teacher should be forced or not. If a teacher is forced, you will see the</a:t>
            </a:r>
          </a:p>
          <a:p>
            <a:pPr marL="0" indent="0" algn="ctr">
              <a:lnSpc>
                <a:spcPct val="90000"/>
              </a:lnSpc>
              <a:buNone/>
            </a:pPr>
            <a:r>
              <a:rPr lang="en-US" sz="5600" dirty="0">
                <a:solidFill>
                  <a:srgbClr val="223264"/>
                </a:solidFill>
                <a:cs typeface="Arial" pitchFamily="34" charset="0"/>
              </a:rPr>
              <a:t>message above.</a:t>
            </a:r>
          </a:p>
          <a:p>
            <a:endParaRPr lang="en-US" dirty="0"/>
          </a:p>
        </p:txBody>
      </p:sp>
      <p:sp>
        <p:nvSpPr>
          <p:cNvPr id="4" name="Date Placeholder 3"/>
          <p:cNvSpPr>
            <a:spLocks noGrp="1"/>
          </p:cNvSpPr>
          <p:nvPr>
            <p:ph type="dt" sz="half" idx="10"/>
          </p:nvPr>
        </p:nvSpPr>
        <p:spPr/>
        <p:txBody>
          <a:bodyPr/>
          <a:lstStyle/>
          <a:p>
            <a:r>
              <a:rPr lang="en-US" dirty="0"/>
              <a:t>December 2014</a:t>
            </a:r>
          </a:p>
          <a:p>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19</a:t>
            </a:fld>
            <a:endParaRPr lang="en-US"/>
          </a:p>
        </p:txBody>
      </p:sp>
      <p:grpSp>
        <p:nvGrpSpPr>
          <p:cNvPr id="6" name="Group 4"/>
          <p:cNvGrpSpPr>
            <a:grpSpLocks/>
          </p:cNvGrpSpPr>
          <p:nvPr/>
        </p:nvGrpSpPr>
        <p:grpSpPr bwMode="auto">
          <a:xfrm>
            <a:off x="381000" y="1143000"/>
            <a:ext cx="8382000" cy="3505200"/>
            <a:chOff x="240" y="384"/>
            <a:chExt cx="5068" cy="2445"/>
          </a:xfrm>
        </p:grpSpPr>
        <p:pic>
          <p:nvPicPr>
            <p:cNvPr id="7" name="Picture 5"/>
            <p:cNvPicPr>
              <a:picLocks noChangeAspect="1" noChangeArrowheads="1"/>
            </p:cNvPicPr>
            <p:nvPr/>
          </p:nvPicPr>
          <p:blipFill>
            <a:blip r:embed="rId2" cstate="print"/>
            <a:srcRect/>
            <a:stretch>
              <a:fillRect/>
            </a:stretch>
          </p:blipFill>
          <p:spPr bwMode="auto">
            <a:xfrm>
              <a:off x="240" y="384"/>
              <a:ext cx="5068" cy="2445"/>
            </a:xfrm>
            <a:prstGeom prst="rect">
              <a:avLst/>
            </a:prstGeom>
            <a:noFill/>
            <a:ln w="38100">
              <a:solidFill>
                <a:schemeClr val="tx1"/>
              </a:solidFill>
              <a:miter lim="800000"/>
              <a:headEnd/>
              <a:tailEnd/>
            </a:ln>
          </p:spPr>
        </p:pic>
        <p:sp>
          <p:nvSpPr>
            <p:cNvPr id="8" name="Rectangle 6"/>
            <p:cNvSpPr>
              <a:spLocks noChangeArrowheads="1"/>
            </p:cNvSpPr>
            <p:nvPr/>
          </p:nvSpPr>
          <p:spPr bwMode="auto">
            <a:xfrm>
              <a:off x="672" y="576"/>
              <a:ext cx="624" cy="48"/>
            </a:xfrm>
            <a:prstGeom prst="rect">
              <a:avLst/>
            </a:prstGeom>
            <a:solidFill>
              <a:srgbClr val="FFFFFF"/>
            </a:solidFill>
            <a:ln w="9525">
              <a:noFill/>
              <a:miter lim="800000"/>
              <a:headEnd/>
              <a:tailEnd/>
            </a:ln>
          </p:spPr>
          <p:txBody>
            <a:bodyPr wrap="none" anchor="ctr"/>
            <a:lstStyle/>
            <a:p>
              <a:endParaRPr lang="en-US"/>
            </a:p>
          </p:txBody>
        </p:sp>
        <p:sp>
          <p:nvSpPr>
            <p:cNvPr id="9" name="Rectangle 7"/>
            <p:cNvSpPr>
              <a:spLocks noChangeArrowheads="1"/>
            </p:cNvSpPr>
            <p:nvPr/>
          </p:nvSpPr>
          <p:spPr bwMode="auto">
            <a:xfrm>
              <a:off x="3408" y="576"/>
              <a:ext cx="432" cy="48"/>
            </a:xfrm>
            <a:prstGeom prst="rect">
              <a:avLst/>
            </a:prstGeom>
            <a:solidFill>
              <a:srgbClr val="FFFFFF"/>
            </a:solidFill>
            <a:ln w="9525">
              <a:noFill/>
              <a:miter lim="800000"/>
              <a:headEnd/>
              <a:tailEnd/>
            </a:ln>
          </p:spPr>
          <p:txBody>
            <a:bodyPr wrap="none" anchor="ctr"/>
            <a:lstStyle/>
            <a:p>
              <a:endParaRPr lang="en-US"/>
            </a:p>
          </p:txBody>
        </p:sp>
      </p:grpSp>
    </p:spTree>
    <p:extLst>
      <p:ext uri="{BB962C8B-B14F-4D97-AF65-F5344CB8AC3E}">
        <p14:creationId xmlns:p14="http://schemas.microsoft.com/office/powerpoint/2010/main" val="81472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Mississippi Adequate Education Program (MAEP)Edit </a:t>
            </a:r>
            <a:r>
              <a:rPr lang="en-US" dirty="0"/>
              <a:t>Checks</a:t>
            </a:r>
            <a:br>
              <a:rPr lang="en-US" dirty="0"/>
            </a:br>
            <a:endParaRPr lang="en-US" dirty="0"/>
          </a:p>
        </p:txBody>
      </p:sp>
      <p:sp>
        <p:nvSpPr>
          <p:cNvPr id="3" name="Content Placeholder 2"/>
          <p:cNvSpPr>
            <a:spLocks noGrp="1"/>
          </p:cNvSpPr>
          <p:nvPr>
            <p:ph idx="1"/>
          </p:nvPr>
        </p:nvSpPr>
        <p:spPr/>
        <p:txBody>
          <a:bodyPr/>
          <a:lstStyle/>
          <a:p>
            <a:pPr>
              <a:lnSpc>
                <a:spcPct val="90000"/>
              </a:lnSpc>
            </a:pPr>
            <a:r>
              <a:rPr lang="en-US" sz="2400" dirty="0" smtClean="0">
                <a:ea typeface="ＭＳ Ｐゴシック" charset="-128"/>
              </a:rPr>
              <a:t>MAEP uses the endorsement codes on the  Disability Codes - </a:t>
            </a:r>
            <a:r>
              <a:rPr lang="en-US" sz="2400" u="sng" dirty="0" smtClean="0">
                <a:ea typeface="ＭＳ Ｐゴシック" charset="-128"/>
              </a:rPr>
              <a:t>NOT</a:t>
            </a:r>
            <a:r>
              <a:rPr lang="en-US" sz="2400" dirty="0" smtClean="0">
                <a:ea typeface="ＭＳ Ｐゴシック" charset="-128"/>
              </a:rPr>
              <a:t> the endorsement codes on the Course Codes table </a:t>
            </a:r>
          </a:p>
          <a:p>
            <a:pPr>
              <a:lnSpc>
                <a:spcPct val="90000"/>
              </a:lnSpc>
              <a:buNone/>
            </a:pPr>
            <a:endParaRPr lang="en-US" sz="2400" dirty="0" smtClean="0">
              <a:ea typeface="ＭＳ Ｐゴシック" charset="-128"/>
            </a:endParaRPr>
          </a:p>
          <a:p>
            <a:pPr lvl="1">
              <a:lnSpc>
                <a:spcPct val="90000"/>
              </a:lnSpc>
            </a:pPr>
            <a:r>
              <a:rPr lang="en-US" sz="2400" dirty="0" smtClean="0">
                <a:ea typeface="ＭＳ Ｐゴシック" charset="-128"/>
              </a:rPr>
              <a:t>Mississippi Student Information System (MSIS) determines the majority of the primary disabilities per class using the Student Update screen to decide which endorsements should be checked</a:t>
            </a:r>
          </a:p>
          <a:p>
            <a:pPr lvl="1">
              <a:lnSpc>
                <a:spcPct val="90000"/>
              </a:lnSpc>
              <a:buNone/>
            </a:pPr>
            <a:endParaRPr lang="en-US" sz="2400" dirty="0" smtClean="0">
              <a:ea typeface="ＭＳ Ｐゴシック" charset="-128"/>
            </a:endParaRPr>
          </a:p>
          <a:p>
            <a:pPr lvl="1">
              <a:lnSpc>
                <a:spcPct val="90000"/>
              </a:lnSpc>
            </a:pPr>
            <a:r>
              <a:rPr lang="en-US" sz="2400" dirty="0" smtClean="0">
                <a:ea typeface="ＭＳ Ｐゴシック" charset="-128"/>
              </a:rPr>
              <a:t>If there are an equal number of two or more primary disabilities, MSIS will check all the endorsements (Ex: 1 MD Student and 1 SLD Student, MSIS checks that the teacher is endorsed in both MD and SLD)</a:t>
            </a:r>
          </a:p>
          <a:p>
            <a:endParaRPr lang="en-US" dirty="0"/>
          </a:p>
        </p:txBody>
      </p:sp>
      <p:sp>
        <p:nvSpPr>
          <p:cNvPr id="4" name="Date Placeholder 3"/>
          <p:cNvSpPr>
            <a:spLocks noGrp="1"/>
          </p:cNvSpPr>
          <p:nvPr>
            <p:ph type="dt" sz="half" idx="10"/>
          </p:nvPr>
        </p:nvSpPr>
        <p:spPr/>
        <p:txBody>
          <a:bodyPr/>
          <a:lstStyle/>
          <a:p>
            <a:r>
              <a:rPr lang="en-US" dirty="0" smtClean="0"/>
              <a:t>December 2014</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2</a:t>
            </a:fld>
            <a:endParaRPr lang="en-US"/>
          </a:p>
        </p:txBody>
      </p:sp>
    </p:spTree>
    <p:extLst>
      <p:ext uri="{BB962C8B-B14F-4D97-AF65-F5344CB8AC3E}">
        <p14:creationId xmlns:p14="http://schemas.microsoft.com/office/powerpoint/2010/main" val="1139495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Edit Report</a:t>
            </a:r>
            <a:br>
              <a:rPr lang="en-US" dirty="0"/>
            </a:br>
            <a:endParaRPr lang="en-US" dirty="0"/>
          </a:p>
        </p:txBody>
      </p:sp>
      <p:sp>
        <p:nvSpPr>
          <p:cNvPr id="3" name="Content Placeholder 2"/>
          <p:cNvSpPr>
            <a:spLocks noGrp="1"/>
          </p:cNvSpPr>
          <p:nvPr>
            <p:ph idx="1"/>
          </p:nvPr>
        </p:nvSpPr>
        <p:spPr>
          <a:xfrm>
            <a:off x="419100" y="4964148"/>
            <a:ext cx="8229600" cy="1143000"/>
          </a:xfrm>
        </p:spPr>
        <p:txBody>
          <a:bodyPr>
            <a:normAutofit/>
          </a:bodyPr>
          <a:lstStyle/>
          <a:p>
            <a:pPr marL="0" indent="0" algn="ctr">
              <a:buNone/>
            </a:pPr>
            <a:r>
              <a:rPr lang="en-US" sz="2000" dirty="0">
                <a:solidFill>
                  <a:srgbClr val="223264"/>
                </a:solidFill>
                <a:cs typeface="Arial" pitchFamily="34" charset="0"/>
              </a:rPr>
              <a:t>Period 9 is an After School (</a:t>
            </a:r>
            <a:r>
              <a:rPr lang="en-US" sz="2000" dirty="0" smtClean="0">
                <a:solidFill>
                  <a:srgbClr val="223264"/>
                </a:solidFill>
                <a:cs typeface="Arial" pitchFamily="34" charset="0"/>
              </a:rPr>
              <a:t>AS) </a:t>
            </a:r>
            <a:endParaRPr lang="en-US" sz="2000" dirty="0">
              <a:solidFill>
                <a:srgbClr val="223264"/>
              </a:solidFill>
              <a:cs typeface="Arial" pitchFamily="34" charset="0"/>
            </a:endParaRPr>
          </a:p>
          <a:p>
            <a:pPr marL="0" indent="0" algn="ctr">
              <a:buNone/>
            </a:pPr>
            <a:r>
              <a:rPr lang="en-US" sz="2000" dirty="0">
                <a:solidFill>
                  <a:srgbClr val="223264"/>
                </a:solidFill>
                <a:cs typeface="Arial" pitchFamily="34" charset="0"/>
              </a:rPr>
              <a:t>period for the teacher. This teacher</a:t>
            </a:r>
            <a:r>
              <a:rPr lang="ja-JP" altLang="en-US" sz="2000" dirty="0">
                <a:solidFill>
                  <a:srgbClr val="223264"/>
                </a:solidFill>
                <a:cs typeface="Arial" pitchFamily="34" charset="0"/>
              </a:rPr>
              <a:t>’</a:t>
            </a:r>
            <a:r>
              <a:rPr lang="en-US" altLang="ja-JP" sz="2000" dirty="0">
                <a:solidFill>
                  <a:srgbClr val="223264"/>
                </a:solidFill>
                <a:cs typeface="Arial" pitchFamily="34" charset="0"/>
              </a:rPr>
              <a:t>s time is more than</a:t>
            </a:r>
          </a:p>
          <a:p>
            <a:pPr marL="0" indent="0" algn="ctr">
              <a:buNone/>
            </a:pPr>
            <a:r>
              <a:rPr lang="en-US" altLang="ja-JP" sz="2000" dirty="0">
                <a:solidFill>
                  <a:srgbClr val="223264"/>
                </a:solidFill>
                <a:cs typeface="Arial" pitchFamily="34" charset="0"/>
              </a:rPr>
              <a:t>100% - </a:t>
            </a:r>
            <a:r>
              <a:rPr lang="en-US" altLang="ja-JP" sz="2000" dirty="0" smtClean="0">
                <a:solidFill>
                  <a:srgbClr val="223264"/>
                </a:solidFill>
                <a:cs typeface="Arial" pitchFamily="34" charset="0"/>
              </a:rPr>
              <a:t>MSIS </a:t>
            </a:r>
            <a:r>
              <a:rPr lang="en-US" altLang="ja-JP" sz="2000" dirty="0">
                <a:solidFill>
                  <a:srgbClr val="223264"/>
                </a:solidFill>
                <a:cs typeface="Arial" pitchFamily="34" charset="0"/>
              </a:rPr>
              <a:t>have calculated at 120%.</a:t>
            </a:r>
            <a:endParaRPr lang="en-US" sz="2000" dirty="0">
              <a:solidFill>
                <a:srgbClr val="223264"/>
              </a:solidFill>
              <a:cs typeface="Arial" pitchFamily="34" charset="0"/>
            </a:endParaRP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20</a:t>
            </a:fld>
            <a:endParaRPr lang="en-US"/>
          </a:p>
        </p:txBody>
      </p:sp>
      <p:grpSp>
        <p:nvGrpSpPr>
          <p:cNvPr id="6" name="Group 5"/>
          <p:cNvGrpSpPr>
            <a:grpSpLocks/>
          </p:cNvGrpSpPr>
          <p:nvPr/>
        </p:nvGrpSpPr>
        <p:grpSpPr bwMode="auto">
          <a:xfrm>
            <a:off x="304800" y="1143000"/>
            <a:ext cx="8458200" cy="3810638"/>
            <a:chOff x="96" y="336"/>
            <a:chExt cx="5328" cy="2591"/>
          </a:xfrm>
        </p:grpSpPr>
        <p:pic>
          <p:nvPicPr>
            <p:cNvPr id="7" name="Picture 4"/>
            <p:cNvPicPr>
              <a:picLocks noChangeAspect="1" noChangeArrowheads="1"/>
            </p:cNvPicPr>
            <p:nvPr/>
          </p:nvPicPr>
          <p:blipFill>
            <a:blip r:embed="rId2" cstate="print"/>
            <a:srcRect l="893" b="5660"/>
            <a:stretch>
              <a:fillRect/>
            </a:stretch>
          </p:blipFill>
          <p:spPr bwMode="auto">
            <a:xfrm>
              <a:off x="96" y="336"/>
              <a:ext cx="5328" cy="2591"/>
            </a:xfrm>
            <a:prstGeom prst="rect">
              <a:avLst/>
            </a:prstGeom>
            <a:noFill/>
            <a:ln w="38100">
              <a:solidFill>
                <a:schemeClr val="tx1"/>
              </a:solidFill>
              <a:miter lim="800000"/>
              <a:headEnd/>
              <a:tailEnd/>
            </a:ln>
          </p:spPr>
        </p:pic>
        <p:sp>
          <p:nvSpPr>
            <p:cNvPr id="8" name="Rectangle 5"/>
            <p:cNvSpPr>
              <a:spLocks noChangeArrowheads="1"/>
            </p:cNvSpPr>
            <p:nvPr/>
          </p:nvSpPr>
          <p:spPr bwMode="auto">
            <a:xfrm>
              <a:off x="624" y="528"/>
              <a:ext cx="864" cy="96"/>
            </a:xfrm>
            <a:prstGeom prst="rect">
              <a:avLst/>
            </a:prstGeom>
            <a:solidFill>
              <a:srgbClr val="FFFFFF"/>
            </a:solidFill>
            <a:ln w="9525">
              <a:noFill/>
              <a:miter lim="800000"/>
              <a:headEnd/>
              <a:tailEnd/>
            </a:ln>
          </p:spPr>
          <p:txBody>
            <a:bodyPr wrap="none" anchor="ctr"/>
            <a:lstStyle/>
            <a:p>
              <a:endParaRPr lang="en-US"/>
            </a:p>
          </p:txBody>
        </p:sp>
        <p:sp>
          <p:nvSpPr>
            <p:cNvPr id="9" name="Rectangle 6"/>
            <p:cNvSpPr>
              <a:spLocks noChangeArrowheads="1"/>
            </p:cNvSpPr>
            <p:nvPr/>
          </p:nvSpPr>
          <p:spPr bwMode="auto">
            <a:xfrm>
              <a:off x="3696" y="528"/>
              <a:ext cx="240" cy="96"/>
            </a:xfrm>
            <a:prstGeom prst="rect">
              <a:avLst/>
            </a:prstGeom>
            <a:solidFill>
              <a:srgbClr val="FFFFFF"/>
            </a:solidFill>
            <a:ln w="9525">
              <a:noFill/>
              <a:miter lim="800000"/>
              <a:headEnd/>
              <a:tailEnd/>
            </a:ln>
          </p:spPr>
          <p:txBody>
            <a:bodyPr wrap="none" anchor="ctr"/>
            <a:lstStyle/>
            <a:p>
              <a:endParaRPr lang="en-US"/>
            </a:p>
          </p:txBody>
        </p:sp>
      </p:grpSp>
    </p:spTree>
    <p:extLst>
      <p:ext uri="{BB962C8B-B14F-4D97-AF65-F5344CB8AC3E}">
        <p14:creationId xmlns:p14="http://schemas.microsoft.com/office/powerpoint/2010/main" val="812901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 Error List Report</a:t>
            </a:r>
            <a:br>
              <a:rPr lang="en-US" dirty="0"/>
            </a:br>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21</a:t>
            </a:fld>
            <a:endParaRPr lang="en-US"/>
          </a:p>
        </p:txBody>
      </p:sp>
      <p:pic>
        <p:nvPicPr>
          <p:cNvPr id="6" name="Picture 2"/>
          <p:cNvPicPr>
            <a:picLocks noGrp="1" noChangeAspect="1" noChangeArrowheads="1"/>
          </p:cNvPicPr>
          <p:nvPr>
            <p:ph idx="1"/>
          </p:nvPr>
        </p:nvPicPr>
        <p:blipFill>
          <a:blip r:embed="rId2" cstate="print"/>
          <a:srcRect l="18333" t="23111" r="19444" b="29778"/>
          <a:stretch>
            <a:fillRect/>
          </a:stretch>
        </p:blipFill>
        <p:spPr bwMode="auto">
          <a:xfrm>
            <a:off x="457200" y="1295400"/>
            <a:ext cx="8229600" cy="3570371"/>
          </a:xfrm>
          <a:prstGeom prst="rect">
            <a:avLst/>
          </a:prstGeom>
          <a:noFill/>
          <a:ln w="38100">
            <a:solidFill>
              <a:schemeClr val="tx1"/>
            </a:solidFill>
            <a:miter lim="800000"/>
            <a:headEnd/>
            <a:tailEnd/>
          </a:ln>
        </p:spPr>
      </p:pic>
      <p:sp>
        <p:nvSpPr>
          <p:cNvPr id="7" name="Rectangle 6"/>
          <p:cNvSpPr/>
          <p:nvPr/>
        </p:nvSpPr>
        <p:spPr>
          <a:xfrm>
            <a:off x="609600" y="4953000"/>
            <a:ext cx="8077200" cy="1255728"/>
          </a:xfrm>
          <a:prstGeom prst="rect">
            <a:avLst/>
          </a:prstGeom>
        </p:spPr>
        <p:txBody>
          <a:bodyPr wrap="square">
            <a:spAutoFit/>
          </a:bodyPr>
          <a:lstStyle/>
          <a:p>
            <a:pPr marL="342900" indent="-342900" algn="ctr">
              <a:lnSpc>
                <a:spcPct val="90000"/>
              </a:lnSpc>
              <a:spcBef>
                <a:spcPct val="20000"/>
              </a:spcBef>
            </a:pPr>
            <a:r>
              <a:rPr lang="en-US" dirty="0">
                <a:solidFill>
                  <a:srgbClr val="223264"/>
                </a:solidFill>
                <a:cs typeface="Arial" pitchFamily="34" charset="0"/>
              </a:rPr>
              <a:t>Use the </a:t>
            </a:r>
            <a:r>
              <a:rPr lang="en-US" u="sng" dirty="0">
                <a:solidFill>
                  <a:srgbClr val="FF0000"/>
                </a:solidFill>
                <a:cs typeface="Arial" pitchFamily="34" charset="0"/>
              </a:rPr>
              <a:t>TU Error List Report </a:t>
            </a:r>
            <a:r>
              <a:rPr lang="en-US" dirty="0">
                <a:solidFill>
                  <a:srgbClr val="223264"/>
                </a:solidFill>
                <a:cs typeface="Arial" pitchFamily="34" charset="0"/>
              </a:rPr>
              <a:t>to check that you have used all </a:t>
            </a:r>
          </a:p>
          <a:p>
            <a:pPr marL="342900" indent="-342900" algn="ctr">
              <a:lnSpc>
                <a:spcPct val="90000"/>
              </a:lnSpc>
              <a:spcBef>
                <a:spcPct val="20000"/>
              </a:spcBef>
            </a:pPr>
            <a:r>
              <a:rPr lang="en-US" dirty="0">
                <a:solidFill>
                  <a:srgbClr val="223264"/>
                </a:solidFill>
                <a:cs typeface="Arial" pitchFamily="34" charset="0"/>
              </a:rPr>
              <a:t>your allocated Teacher Units. The TU Error List report will </a:t>
            </a:r>
          </a:p>
          <a:p>
            <a:pPr marL="342900" indent="-342900" algn="ctr">
              <a:lnSpc>
                <a:spcPct val="90000"/>
              </a:lnSpc>
              <a:spcBef>
                <a:spcPct val="20000"/>
              </a:spcBef>
            </a:pPr>
            <a:r>
              <a:rPr lang="en-US" dirty="0">
                <a:solidFill>
                  <a:srgbClr val="223264"/>
                </a:solidFill>
                <a:cs typeface="Arial" pitchFamily="34" charset="0"/>
              </a:rPr>
              <a:t>also list if there are not have enough TUs in a specific area </a:t>
            </a:r>
          </a:p>
          <a:p>
            <a:pPr marL="342900" indent="-342900" algn="ctr">
              <a:lnSpc>
                <a:spcPct val="90000"/>
              </a:lnSpc>
              <a:spcBef>
                <a:spcPct val="20000"/>
              </a:spcBef>
            </a:pPr>
            <a:r>
              <a:rPr lang="en-US" dirty="0">
                <a:solidFill>
                  <a:srgbClr val="223264"/>
                </a:solidFill>
                <a:cs typeface="Arial" pitchFamily="34" charset="0"/>
              </a:rPr>
              <a:t>under the TU Remaining column.</a:t>
            </a:r>
          </a:p>
        </p:txBody>
      </p:sp>
    </p:spTree>
    <p:extLst>
      <p:ext uri="{BB962C8B-B14F-4D97-AF65-F5344CB8AC3E}">
        <p14:creationId xmlns:p14="http://schemas.microsoft.com/office/powerpoint/2010/main" val="4198651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MAEP Edit Checks</a:t>
            </a:r>
          </a:p>
        </p:txBody>
      </p:sp>
      <p:sp>
        <p:nvSpPr>
          <p:cNvPr id="3" name="Content Placeholder 2"/>
          <p:cNvSpPr>
            <a:spLocks noGrp="1"/>
          </p:cNvSpPr>
          <p:nvPr>
            <p:ph idx="1"/>
          </p:nvPr>
        </p:nvSpPr>
        <p:spPr/>
        <p:txBody>
          <a:bodyPr>
            <a:normAutofit fontScale="92500" lnSpcReduction="10000"/>
          </a:bodyPr>
          <a:lstStyle/>
          <a:p>
            <a:pPr lvl="1">
              <a:buClr>
                <a:srgbClr val="223264"/>
              </a:buClr>
              <a:buFont typeface="Arial" charset="0"/>
              <a:buChar char="•"/>
              <a:defRPr/>
            </a:pPr>
            <a:r>
              <a:rPr lang="en-US" dirty="0"/>
              <a:t>Language Speech (132002) - MSIS checks for an endorsement of 215 or 216</a:t>
            </a:r>
          </a:p>
          <a:p>
            <a:pPr lvl="1">
              <a:buClr>
                <a:srgbClr val="223264"/>
              </a:buClr>
              <a:buFont typeface="Arial" charset="0"/>
              <a:buChar char="•"/>
              <a:defRPr/>
            </a:pPr>
            <a:endParaRPr lang="en-US" dirty="0"/>
          </a:p>
          <a:p>
            <a:pPr lvl="1">
              <a:buClr>
                <a:srgbClr val="223264"/>
              </a:buClr>
              <a:buFont typeface="Arial" charset="0"/>
              <a:buChar char="•"/>
              <a:defRPr/>
            </a:pPr>
            <a:r>
              <a:rPr lang="en-US" dirty="0"/>
              <a:t>Language Impaired (132003) MSIS will check for an endorsement of 215 or 216</a:t>
            </a:r>
          </a:p>
          <a:p>
            <a:pPr lvl="1">
              <a:buClr>
                <a:srgbClr val="223264"/>
              </a:buClr>
              <a:buFont typeface="Arial" charset="0"/>
              <a:buChar char="•"/>
              <a:defRPr/>
            </a:pPr>
            <a:endParaRPr lang="en-US" dirty="0"/>
          </a:p>
          <a:p>
            <a:pPr lvl="1">
              <a:buClr>
                <a:srgbClr val="223264"/>
              </a:buClr>
              <a:buFont typeface="Arial" charset="0"/>
              <a:buChar char="•"/>
              <a:defRPr/>
            </a:pPr>
            <a:r>
              <a:rPr lang="en-US" dirty="0" err="1"/>
              <a:t>Audiological</a:t>
            </a:r>
            <a:r>
              <a:rPr lang="en-US" dirty="0"/>
              <a:t> Services (132035) - MSIS will check for an endorsement of 202</a:t>
            </a:r>
          </a:p>
          <a:p>
            <a:pPr lvl="1">
              <a:buClr>
                <a:srgbClr val="223264"/>
              </a:buClr>
              <a:buFont typeface="Arial" charset="0"/>
              <a:buChar char="•"/>
              <a:defRPr/>
            </a:pPr>
            <a:endParaRPr lang="en-US" dirty="0"/>
          </a:p>
          <a:p>
            <a:pPr lvl="1">
              <a:buClr>
                <a:srgbClr val="223264"/>
              </a:buClr>
              <a:buFont typeface="Arial" charset="0"/>
              <a:buChar char="•"/>
              <a:defRPr/>
            </a:pPr>
            <a:r>
              <a:rPr lang="en-US" dirty="0"/>
              <a:t>Special Educator/Assessment Team Member (132021) - MSIS will check for any 200 endorsement</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3</a:t>
            </a:fld>
            <a:endParaRPr lang="en-US"/>
          </a:p>
        </p:txBody>
      </p:sp>
    </p:spTree>
    <p:extLst>
      <p:ext uri="{BB962C8B-B14F-4D97-AF65-F5344CB8AC3E}">
        <p14:creationId xmlns:p14="http://schemas.microsoft.com/office/powerpoint/2010/main" val="113582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MAEP Edit Checks</a:t>
            </a:r>
          </a:p>
        </p:txBody>
      </p:sp>
      <p:sp>
        <p:nvSpPr>
          <p:cNvPr id="3" name="Content Placeholder 2"/>
          <p:cNvSpPr>
            <a:spLocks noGrp="1"/>
          </p:cNvSpPr>
          <p:nvPr>
            <p:ph idx="1"/>
          </p:nvPr>
        </p:nvSpPr>
        <p:spPr/>
        <p:txBody>
          <a:bodyPr/>
          <a:lstStyle/>
          <a:p>
            <a:pPr lvl="1">
              <a:buClr>
                <a:srgbClr val="002060"/>
              </a:buClr>
              <a:buFont typeface="Arial" pitchFamily="34" charset="0"/>
              <a:buChar char="•"/>
            </a:pPr>
            <a:r>
              <a:rPr lang="en-US" sz="2400" dirty="0">
                <a:ea typeface="ＭＳ Ｐゴシック" charset="-128"/>
              </a:rPr>
              <a:t>Transition Coordinator (132167):</a:t>
            </a:r>
          </a:p>
          <a:p>
            <a:pPr lvl="2">
              <a:buClr>
                <a:srgbClr val="002060"/>
              </a:buClr>
              <a:buFont typeface="Wingdings" pitchFamily="2" charset="2"/>
              <a:buChar char="§"/>
            </a:pPr>
            <a:r>
              <a:rPr lang="en-US" dirty="0">
                <a:ea typeface="ＭＳ Ｐゴシック" charset="-128"/>
              </a:rPr>
              <a:t>0 Student Count - MSIS will check the Course Code Endorsements</a:t>
            </a:r>
          </a:p>
          <a:p>
            <a:pPr lvl="2">
              <a:buClr>
                <a:srgbClr val="002060"/>
              </a:buClr>
              <a:buFont typeface="Wingdings" pitchFamily="2" charset="2"/>
              <a:buChar char="§"/>
            </a:pPr>
            <a:r>
              <a:rPr lang="en-US" dirty="0">
                <a:ea typeface="ＭＳ Ｐゴシック" charset="-128"/>
              </a:rPr>
              <a:t>Student Count - MSIS will check the Disability Endorsements</a:t>
            </a:r>
          </a:p>
          <a:p>
            <a:pPr lvl="2">
              <a:buClr>
                <a:srgbClr val="002060"/>
              </a:buClr>
            </a:pPr>
            <a:endParaRPr lang="en-US" dirty="0">
              <a:ea typeface="ＭＳ Ｐゴシック" charset="-128"/>
            </a:endParaRPr>
          </a:p>
          <a:p>
            <a:pPr lvl="1">
              <a:buClr>
                <a:srgbClr val="002060"/>
              </a:buClr>
              <a:buFont typeface="Arial" pitchFamily="34" charset="0"/>
              <a:buChar char="•"/>
            </a:pPr>
            <a:r>
              <a:rPr lang="en-US" sz="2400" dirty="0">
                <a:ea typeface="ＭＳ Ｐゴシック" charset="-128"/>
              </a:rPr>
              <a:t>If a teacher fails the endorsement check for a Low Incidence (AU, DB, EMD, HI, MD, OHI, OI, TBI, VI) by individual period - MSIS will check the entire schedule to determine the majority of students served</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4</a:t>
            </a:fld>
            <a:endParaRPr lang="en-US"/>
          </a:p>
        </p:txBody>
      </p:sp>
    </p:spTree>
    <p:extLst>
      <p:ext uri="{BB962C8B-B14F-4D97-AF65-F5344CB8AC3E}">
        <p14:creationId xmlns:p14="http://schemas.microsoft.com/office/powerpoint/2010/main" val="1938135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MAEP Edit Checks</a:t>
            </a:r>
          </a:p>
        </p:txBody>
      </p:sp>
      <p:sp>
        <p:nvSpPr>
          <p:cNvPr id="3" name="Content Placeholder 2"/>
          <p:cNvSpPr>
            <a:spLocks noGrp="1"/>
          </p:cNvSpPr>
          <p:nvPr>
            <p:ph idx="1"/>
          </p:nvPr>
        </p:nvSpPr>
        <p:spPr/>
        <p:txBody>
          <a:bodyPr>
            <a:normAutofit fontScale="92500" lnSpcReduction="10000"/>
          </a:bodyPr>
          <a:lstStyle/>
          <a:p>
            <a:pPr>
              <a:lnSpc>
                <a:spcPct val="90000"/>
              </a:lnSpc>
              <a:buFont typeface="Arial" charset="0"/>
              <a:buChar char="•"/>
              <a:defRPr/>
            </a:pPr>
            <a:r>
              <a:rPr lang="en-US" sz="2600" dirty="0"/>
              <a:t>Planning Periods: </a:t>
            </a:r>
          </a:p>
          <a:p>
            <a:pPr lvl="1">
              <a:lnSpc>
                <a:spcPct val="90000"/>
              </a:lnSpc>
              <a:buFont typeface="Wingdings" pitchFamily="2" charset="2"/>
              <a:buChar char="§"/>
              <a:defRPr/>
            </a:pPr>
            <a:r>
              <a:rPr lang="en-US" sz="2000" dirty="0"/>
              <a:t>MAEP allows only one per semester</a:t>
            </a:r>
          </a:p>
          <a:p>
            <a:pPr lvl="1">
              <a:lnSpc>
                <a:spcPct val="90000"/>
              </a:lnSpc>
              <a:buFont typeface="Wingdings" pitchFamily="2" charset="2"/>
              <a:buChar char="§"/>
              <a:defRPr/>
            </a:pPr>
            <a:r>
              <a:rPr lang="en-US" sz="2000" dirty="0"/>
              <a:t>If using two: </a:t>
            </a:r>
          </a:p>
          <a:p>
            <a:pPr lvl="1">
              <a:lnSpc>
                <a:spcPct val="90000"/>
              </a:lnSpc>
              <a:defRPr/>
            </a:pPr>
            <a:r>
              <a:rPr lang="en-US" sz="2000" dirty="0" smtClean="0"/>
              <a:t>S1/T1 </a:t>
            </a:r>
            <a:r>
              <a:rPr lang="en-US" sz="2000" dirty="0"/>
              <a:t>and Carnegie </a:t>
            </a:r>
            <a:r>
              <a:rPr lang="en-US" sz="2000" dirty="0" smtClean="0"/>
              <a:t>Unit (CU)100 </a:t>
            </a:r>
            <a:r>
              <a:rPr lang="en-US" sz="2000" dirty="0"/>
              <a:t>to indicate Semester 1 </a:t>
            </a:r>
          </a:p>
          <a:p>
            <a:pPr lvl="1">
              <a:lnSpc>
                <a:spcPct val="90000"/>
              </a:lnSpc>
              <a:defRPr/>
            </a:pPr>
            <a:r>
              <a:rPr lang="en-US" sz="2000" dirty="0" smtClean="0"/>
              <a:t>S2/T3 </a:t>
            </a:r>
            <a:r>
              <a:rPr lang="en-US" sz="2000" dirty="0"/>
              <a:t>and </a:t>
            </a:r>
            <a:r>
              <a:rPr lang="en-US" sz="2000" dirty="0" smtClean="0"/>
              <a:t>CU </a:t>
            </a:r>
            <a:r>
              <a:rPr lang="en-US" sz="2000" dirty="0"/>
              <a:t>200 for the second </a:t>
            </a:r>
            <a:r>
              <a:rPr lang="en-US" sz="2000" dirty="0" smtClean="0"/>
              <a:t> </a:t>
            </a:r>
          </a:p>
          <a:p>
            <a:pPr marL="457200" lvl="1" indent="0">
              <a:lnSpc>
                <a:spcPct val="90000"/>
              </a:lnSpc>
              <a:buNone/>
              <a:defRPr/>
            </a:pPr>
            <a:r>
              <a:rPr lang="en-US" sz="2000" dirty="0" smtClean="0"/>
              <a:t>(</a:t>
            </a:r>
            <a:r>
              <a:rPr lang="en-US" sz="2000" dirty="0"/>
              <a:t>NOTE: Can use S1/T1 with CU of 000 to indicate all year.)</a:t>
            </a:r>
          </a:p>
          <a:p>
            <a:pPr lvl="1">
              <a:lnSpc>
                <a:spcPct val="90000"/>
              </a:lnSpc>
              <a:buFont typeface="Wingdings" pitchFamily="2" charset="2"/>
              <a:buChar char="§"/>
              <a:defRPr/>
            </a:pPr>
            <a:endParaRPr lang="en-US" sz="2600" dirty="0"/>
          </a:p>
          <a:p>
            <a:pPr>
              <a:lnSpc>
                <a:spcPct val="90000"/>
              </a:lnSpc>
              <a:buFont typeface="Arial" charset="0"/>
              <a:buChar char="•"/>
              <a:defRPr/>
            </a:pPr>
            <a:r>
              <a:rPr lang="en-US" sz="2600" dirty="0"/>
              <a:t>Concurrent Periods: </a:t>
            </a:r>
          </a:p>
          <a:p>
            <a:pPr lvl="1">
              <a:lnSpc>
                <a:spcPct val="90000"/>
              </a:lnSpc>
              <a:buFont typeface="Wingdings" pitchFamily="2" charset="2"/>
              <a:buChar char="§"/>
              <a:defRPr/>
            </a:pPr>
            <a:r>
              <a:rPr lang="en-US" sz="2000" dirty="0"/>
              <a:t>MSIS will select the period with the highest minutes to calculate MAEP.</a:t>
            </a:r>
          </a:p>
          <a:p>
            <a:pPr lvl="1">
              <a:lnSpc>
                <a:spcPct val="90000"/>
              </a:lnSpc>
              <a:buFont typeface="Wingdings" pitchFamily="2" charset="2"/>
              <a:buChar char="§"/>
              <a:defRPr/>
            </a:pPr>
            <a:r>
              <a:rPr lang="en-US" sz="2000" dirty="0"/>
              <a:t>If the periods are identical, MSIS will select the first one in the schedule.</a:t>
            </a:r>
          </a:p>
          <a:p>
            <a:pPr lvl="1">
              <a:lnSpc>
                <a:spcPct val="90000"/>
              </a:lnSpc>
              <a:buFont typeface="Wingdings" pitchFamily="2" charset="2"/>
              <a:buChar char="§"/>
              <a:defRPr/>
            </a:pPr>
            <a:r>
              <a:rPr lang="en-US" sz="2000" dirty="0"/>
              <a:t>MSIS will prorate salary based on the remaining Special Education courses in the schedule.</a:t>
            </a:r>
          </a:p>
          <a:p>
            <a:pPr lvl="1">
              <a:lnSpc>
                <a:spcPct val="90000"/>
              </a:lnSpc>
              <a:buFont typeface="Wingdings" pitchFamily="2" charset="2"/>
              <a:buChar char="§"/>
              <a:defRPr/>
            </a:pPr>
            <a:r>
              <a:rPr lang="en-US" sz="2000" dirty="0"/>
              <a:t>For concurrent regular education and Special Education courses, MSIS will prorate funding with a message of why and listing the concurrent periods.</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5</a:t>
            </a:fld>
            <a:endParaRPr lang="en-US"/>
          </a:p>
        </p:txBody>
      </p:sp>
    </p:spTree>
    <p:extLst>
      <p:ext uri="{BB962C8B-B14F-4D97-AF65-F5344CB8AC3E}">
        <p14:creationId xmlns:p14="http://schemas.microsoft.com/office/powerpoint/2010/main" val="80668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531"/>
            <a:ext cx="8229600" cy="1143000"/>
          </a:xfrm>
        </p:spPr>
        <p:txBody>
          <a:bodyPr/>
          <a:lstStyle/>
          <a:p>
            <a:r>
              <a:rPr lang="en-US" dirty="0"/>
              <a:t>MAEP Edit Checks</a:t>
            </a:r>
          </a:p>
        </p:txBody>
      </p:sp>
      <p:sp>
        <p:nvSpPr>
          <p:cNvPr id="3" name="Content Placeholder 2"/>
          <p:cNvSpPr>
            <a:spLocks noGrp="1"/>
          </p:cNvSpPr>
          <p:nvPr>
            <p:ph idx="1"/>
          </p:nvPr>
        </p:nvSpPr>
        <p:spPr>
          <a:xfrm>
            <a:off x="457200" y="1447800"/>
            <a:ext cx="8229600" cy="4876800"/>
          </a:xfrm>
        </p:spPr>
        <p:txBody>
          <a:bodyPr>
            <a:normAutofit fontScale="25000" lnSpcReduction="20000"/>
          </a:bodyPr>
          <a:lstStyle/>
          <a:p>
            <a:pPr>
              <a:lnSpc>
                <a:spcPct val="80000"/>
              </a:lnSpc>
            </a:pPr>
            <a:r>
              <a:rPr lang="en-US" sz="8000" dirty="0">
                <a:ea typeface="ＭＳ Ｐゴシック" charset="-128"/>
              </a:rPr>
              <a:t>Special Program Field:</a:t>
            </a:r>
          </a:p>
          <a:p>
            <a:pPr lvl="1">
              <a:lnSpc>
                <a:spcPct val="80000"/>
              </a:lnSpc>
            </a:pPr>
            <a:r>
              <a:rPr lang="en-US" sz="8000" dirty="0">
                <a:ea typeface="ＭＳ Ｐゴシック" charset="-128"/>
              </a:rPr>
              <a:t>Enter per period on teacher</a:t>
            </a:r>
            <a:r>
              <a:rPr lang="ja-JP" altLang="en-US" sz="8000" dirty="0">
                <a:ea typeface="ＭＳ Ｐゴシック" charset="-128"/>
              </a:rPr>
              <a:t>’</a:t>
            </a:r>
            <a:r>
              <a:rPr lang="en-US" altLang="ja-JP" sz="8000" dirty="0">
                <a:ea typeface="ＭＳ Ｐゴシック" charset="-128"/>
              </a:rPr>
              <a:t>s schedule</a:t>
            </a:r>
          </a:p>
          <a:p>
            <a:pPr lvl="1">
              <a:lnSpc>
                <a:spcPct val="80000"/>
              </a:lnSpc>
            </a:pPr>
            <a:r>
              <a:rPr lang="en-US" sz="8000" dirty="0">
                <a:ea typeface="ＭＳ Ｐゴシック" charset="-128"/>
              </a:rPr>
              <a:t>Use Code 5 to indicate use of Special Education Funds – ONLY those teachers with a 5 in this field will pull into the MAEP edits</a:t>
            </a:r>
          </a:p>
          <a:p>
            <a:pPr lvl="1">
              <a:lnSpc>
                <a:spcPct val="80000"/>
              </a:lnSpc>
            </a:pPr>
            <a:endParaRPr lang="en-US" sz="8000" dirty="0">
              <a:ea typeface="ＭＳ Ｐゴシック" charset="-128"/>
            </a:endParaRPr>
          </a:p>
          <a:p>
            <a:pPr>
              <a:lnSpc>
                <a:spcPct val="80000"/>
              </a:lnSpc>
            </a:pPr>
            <a:r>
              <a:rPr lang="en-US" sz="8000" dirty="0">
                <a:ea typeface="ＭＳ Ｐゴシック" charset="-128"/>
              </a:rPr>
              <a:t>Reserved Field:</a:t>
            </a:r>
          </a:p>
          <a:p>
            <a:pPr lvl="1">
              <a:lnSpc>
                <a:spcPct val="80000"/>
              </a:lnSpc>
            </a:pPr>
            <a:r>
              <a:rPr lang="en-US" sz="8000" dirty="0">
                <a:ea typeface="ＭＳ Ｐゴシック" charset="-128"/>
              </a:rPr>
              <a:t>Use XX for any period that should not be part of the MAEP edit </a:t>
            </a:r>
            <a:r>
              <a:rPr lang="en-US" sz="8000" dirty="0" smtClean="0">
                <a:ea typeface="ＭＳ Ｐゴシック" charset="-128"/>
              </a:rPr>
              <a:t>checks</a:t>
            </a:r>
          </a:p>
          <a:p>
            <a:pPr lvl="1">
              <a:lnSpc>
                <a:spcPct val="80000"/>
              </a:lnSpc>
            </a:pPr>
            <a:r>
              <a:rPr lang="en-US" sz="8000" dirty="0" smtClean="0">
                <a:ea typeface="ＭＳ Ｐゴシック" charset="-128"/>
              </a:rPr>
              <a:t>801008 – Homeroom</a:t>
            </a:r>
          </a:p>
          <a:p>
            <a:pPr lvl="1">
              <a:lnSpc>
                <a:spcPct val="80000"/>
              </a:lnSpc>
            </a:pPr>
            <a:r>
              <a:rPr lang="en-US" sz="8000" dirty="0" smtClean="0">
                <a:ea typeface="ＭＳ Ｐゴシック" charset="-128"/>
              </a:rPr>
              <a:t>902001 </a:t>
            </a:r>
            <a:r>
              <a:rPr lang="en-US" sz="8000" dirty="0">
                <a:ea typeface="ＭＳ Ｐゴシック" charset="-128"/>
              </a:rPr>
              <a:t>- National Certified - Teacher/Counselor/Librarian </a:t>
            </a:r>
            <a:endParaRPr lang="en-US" sz="8000" dirty="0" smtClean="0">
              <a:ea typeface="ＭＳ Ｐゴシック" charset="-128"/>
            </a:endParaRPr>
          </a:p>
          <a:p>
            <a:pPr lvl="1">
              <a:lnSpc>
                <a:spcPct val="80000"/>
              </a:lnSpc>
            </a:pPr>
            <a:r>
              <a:rPr lang="en-US" sz="8000" dirty="0" smtClean="0">
                <a:ea typeface="ＭＳ Ｐゴシック" charset="-128"/>
              </a:rPr>
              <a:t>902005 </a:t>
            </a:r>
            <a:r>
              <a:rPr lang="en-US" sz="8000" dirty="0">
                <a:ea typeface="ＭＳ Ｐゴシック" charset="-128"/>
              </a:rPr>
              <a:t>- Mentor </a:t>
            </a:r>
            <a:r>
              <a:rPr lang="en-US" sz="8000" dirty="0" smtClean="0">
                <a:ea typeface="ＭＳ Ｐゴシック" charset="-128"/>
              </a:rPr>
              <a:t>Teacher</a:t>
            </a:r>
          </a:p>
          <a:p>
            <a:pPr lvl="1">
              <a:lnSpc>
                <a:spcPct val="80000"/>
              </a:lnSpc>
            </a:pPr>
            <a:r>
              <a:rPr lang="en-US" sz="8000" dirty="0" smtClean="0">
                <a:ea typeface="ＭＳ Ｐゴシック" charset="-128"/>
              </a:rPr>
              <a:t>902002 </a:t>
            </a:r>
            <a:r>
              <a:rPr lang="en-US" sz="8000" dirty="0">
                <a:ea typeface="ＭＳ Ｐゴシック" charset="-128"/>
              </a:rPr>
              <a:t>- CCC (AHSA) - Speech </a:t>
            </a:r>
            <a:r>
              <a:rPr lang="en-US" sz="8000" dirty="0" smtClean="0">
                <a:ea typeface="ＭＳ Ｐゴシック" charset="-128"/>
              </a:rPr>
              <a:t>Therapist/Audiologist</a:t>
            </a:r>
          </a:p>
          <a:p>
            <a:pPr marL="457200" lvl="1" indent="0">
              <a:lnSpc>
                <a:spcPct val="80000"/>
              </a:lnSpc>
              <a:buNone/>
            </a:pPr>
            <a:endParaRPr lang="en-US" sz="8000" dirty="0">
              <a:ea typeface="ＭＳ Ｐゴシック" charset="-128"/>
            </a:endParaRPr>
          </a:p>
          <a:p>
            <a:r>
              <a:rPr lang="en-US" sz="8000" dirty="0">
                <a:ea typeface="ＭＳ Ｐゴシック" charset="-128"/>
              </a:rPr>
              <a:t>Use AS to indicate After School – any teacher with more than 100% Instructional time MUST have a least one period with an </a:t>
            </a:r>
            <a:r>
              <a:rPr lang="en-US" sz="8000" dirty="0" smtClean="0">
                <a:ea typeface="ＭＳ Ｐゴシック" charset="-128"/>
              </a:rPr>
              <a:t>AS Bus </a:t>
            </a:r>
            <a:r>
              <a:rPr lang="en-US" sz="8000" dirty="0">
                <a:ea typeface="ＭＳ Ｐゴシック" charset="-128"/>
              </a:rPr>
              <a:t>Drivers need an AS on their Bus Driver period. </a:t>
            </a:r>
          </a:p>
          <a:p>
            <a:endParaRPr lang="en-US" sz="8000" dirty="0">
              <a:ea typeface="ＭＳ Ｐゴシック" charset="-128"/>
            </a:endParaRPr>
          </a:p>
          <a:p>
            <a:r>
              <a:rPr lang="en-US" sz="8000" dirty="0">
                <a:ea typeface="ＭＳ Ｐゴシック" charset="-128"/>
              </a:rPr>
              <a:t>Coaches (that coach after school) need an AS on their Coach period so that period won't prorate their MAEP. KEEP in mind that if they do the coaching during regular school hours, then their salary should be pro-rated.</a:t>
            </a:r>
          </a:p>
          <a:p>
            <a:pPr lvl="1">
              <a:lnSpc>
                <a:spcPct val="80000"/>
              </a:lnSpc>
            </a:pPr>
            <a:endParaRPr lang="en-US" sz="2200" dirty="0">
              <a:ea typeface="ＭＳ Ｐゴシック" charset="-128"/>
            </a:endParaRP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6</a:t>
            </a:fld>
            <a:endParaRPr lang="en-US"/>
          </a:p>
        </p:txBody>
      </p:sp>
    </p:spTree>
    <p:extLst>
      <p:ext uri="{BB962C8B-B14F-4D97-AF65-F5344CB8AC3E}">
        <p14:creationId xmlns:p14="http://schemas.microsoft.com/office/powerpoint/2010/main" val="1341413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MAEP Edit Checks</a:t>
            </a:r>
          </a:p>
        </p:txBody>
      </p:sp>
      <p:sp>
        <p:nvSpPr>
          <p:cNvPr id="3" name="Content Placeholder 2"/>
          <p:cNvSpPr>
            <a:spLocks noGrp="1"/>
          </p:cNvSpPr>
          <p:nvPr>
            <p:ph idx="1"/>
          </p:nvPr>
        </p:nvSpPr>
        <p:spPr/>
        <p:txBody>
          <a:bodyPr/>
          <a:lstStyle/>
          <a:p>
            <a:pPr>
              <a:lnSpc>
                <a:spcPct val="90000"/>
              </a:lnSpc>
              <a:buNone/>
            </a:pPr>
            <a:r>
              <a:rPr lang="en-US" sz="2400" dirty="0">
                <a:ea typeface="ＭＳ Ｐゴシック" charset="-128"/>
              </a:rPr>
              <a:t>MSIS will fail any teachers with:</a:t>
            </a:r>
          </a:p>
          <a:p>
            <a:pPr>
              <a:lnSpc>
                <a:spcPct val="90000"/>
              </a:lnSpc>
              <a:buNone/>
            </a:pPr>
            <a:endParaRPr lang="en-US" sz="2400" dirty="0">
              <a:ea typeface="ＭＳ Ｐゴシック" charset="-128"/>
            </a:endParaRPr>
          </a:p>
          <a:p>
            <a:pPr lvl="1">
              <a:lnSpc>
                <a:spcPct val="90000"/>
              </a:lnSpc>
            </a:pPr>
            <a:r>
              <a:rPr lang="en-US" sz="2400" dirty="0">
                <a:ea typeface="ＭＳ Ｐゴシック" charset="-128"/>
              </a:rPr>
              <a:t>0 Student Count – if you teacher has a period with a 0 student count, that means that NO student has that period in their schedule in MSIS</a:t>
            </a:r>
          </a:p>
          <a:p>
            <a:pPr lvl="1">
              <a:lnSpc>
                <a:spcPct val="90000"/>
              </a:lnSpc>
              <a:buNone/>
            </a:pPr>
            <a:endParaRPr lang="en-US" sz="2400" dirty="0">
              <a:ea typeface="ＭＳ Ｐゴシック" charset="-128"/>
            </a:endParaRPr>
          </a:p>
          <a:p>
            <a:pPr lvl="1">
              <a:lnSpc>
                <a:spcPct val="90000"/>
              </a:lnSpc>
            </a:pPr>
            <a:r>
              <a:rPr lang="en-US" sz="2400" dirty="0">
                <a:ea typeface="ＭＳ Ｐゴシック" charset="-128"/>
              </a:rPr>
              <a:t>Students who do not have a Primary Disability – use the Student Matching report, look up each student on the Student Update screen to be sure each student has been assigned a primary disability</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7</a:t>
            </a:fld>
            <a:endParaRPr lang="en-US"/>
          </a:p>
        </p:txBody>
      </p:sp>
    </p:spTree>
    <p:extLst>
      <p:ext uri="{BB962C8B-B14F-4D97-AF65-F5344CB8AC3E}">
        <p14:creationId xmlns:p14="http://schemas.microsoft.com/office/powerpoint/2010/main" val="3163398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MAEP Edit Checks</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buFont typeface="Arial" charset="0"/>
              <a:buChar char="•"/>
              <a:defRPr/>
            </a:pPr>
            <a:r>
              <a:rPr lang="en-US" dirty="0" smtClean="0"/>
              <a:t>3 </a:t>
            </a:r>
            <a:r>
              <a:rPr lang="en-US" dirty="0"/>
              <a:t>and 4-year-olds in grade </a:t>
            </a:r>
            <a:r>
              <a:rPr lang="en-US" dirty="0" smtClean="0"/>
              <a:t>52 (Pre-K Special Education):</a:t>
            </a:r>
            <a:endParaRPr lang="en-US" dirty="0"/>
          </a:p>
          <a:p>
            <a:pPr lvl="1">
              <a:lnSpc>
                <a:spcPct val="90000"/>
              </a:lnSpc>
              <a:buFont typeface="Arial" charset="0"/>
              <a:buChar char="–"/>
              <a:defRPr/>
            </a:pPr>
            <a:r>
              <a:rPr lang="en-US" dirty="0"/>
              <a:t>MSIS will calculate the number of </a:t>
            </a:r>
            <a:r>
              <a:rPr lang="en-US" dirty="0" smtClean="0"/>
              <a:t>3 </a:t>
            </a:r>
            <a:r>
              <a:rPr lang="en-US" dirty="0"/>
              <a:t>and 4-year- olds (as of September 1st) after monthly processing</a:t>
            </a:r>
          </a:p>
          <a:p>
            <a:pPr lvl="1">
              <a:lnSpc>
                <a:spcPct val="90000"/>
              </a:lnSpc>
              <a:buFont typeface="Arial" charset="0"/>
              <a:buChar char="–"/>
              <a:defRPr/>
            </a:pPr>
            <a:endParaRPr lang="en-US" dirty="0"/>
          </a:p>
          <a:p>
            <a:pPr lvl="1">
              <a:lnSpc>
                <a:spcPct val="90000"/>
              </a:lnSpc>
              <a:buFont typeface="Arial" charset="0"/>
              <a:buChar char="–"/>
              <a:defRPr/>
            </a:pPr>
            <a:r>
              <a:rPr lang="en-US" dirty="0"/>
              <a:t>By State law, funded at 70%</a:t>
            </a:r>
          </a:p>
          <a:p>
            <a:pPr lvl="1">
              <a:lnSpc>
                <a:spcPct val="90000"/>
              </a:lnSpc>
              <a:buFont typeface="Arial" charset="0"/>
              <a:buChar char="–"/>
              <a:defRPr/>
            </a:pPr>
            <a:endParaRPr lang="en-US" dirty="0"/>
          </a:p>
          <a:p>
            <a:pPr lvl="1">
              <a:lnSpc>
                <a:spcPct val="90000"/>
              </a:lnSpc>
              <a:buFont typeface="Arial" charset="0"/>
              <a:buChar char="–"/>
              <a:defRPr/>
            </a:pPr>
            <a:r>
              <a:rPr lang="en-US" dirty="0"/>
              <a:t>For Course 132023 (Infant and Toddler) and Lo/Hi Grade is 52, MSIS will not check the student count</a:t>
            </a:r>
          </a:p>
          <a:p>
            <a:pPr lvl="1">
              <a:lnSpc>
                <a:spcPct val="90000"/>
              </a:lnSpc>
              <a:buFont typeface="Arial" charset="0"/>
              <a:buChar char="–"/>
              <a:defRPr/>
            </a:pPr>
            <a:endParaRPr lang="en-US" dirty="0"/>
          </a:p>
          <a:p>
            <a:pPr lvl="1">
              <a:lnSpc>
                <a:spcPct val="90000"/>
              </a:lnSpc>
              <a:buFont typeface="Arial" charset="0"/>
              <a:buChar char="–"/>
              <a:defRPr/>
            </a:pPr>
            <a:r>
              <a:rPr lang="en-US" dirty="0"/>
              <a:t>If you have a student assigned to grade 52 or 62 </a:t>
            </a:r>
            <a:r>
              <a:rPr lang="en-US" dirty="0" smtClean="0"/>
              <a:t>(Pre-K) AND </a:t>
            </a:r>
            <a:r>
              <a:rPr lang="en-US" dirty="0"/>
              <a:t>they are not </a:t>
            </a:r>
            <a:r>
              <a:rPr lang="en-US" dirty="0" smtClean="0"/>
              <a:t>3 </a:t>
            </a:r>
            <a:r>
              <a:rPr lang="en-US" dirty="0"/>
              <a:t>or 4-years-old, the teacher will fail the MAEP edit. This edit is also part of the MSD file edits to check the grade level and age of the student. </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8</a:t>
            </a:fld>
            <a:endParaRPr lang="en-US"/>
          </a:p>
        </p:txBody>
      </p:sp>
    </p:spTree>
    <p:extLst>
      <p:ext uri="{BB962C8B-B14F-4D97-AF65-F5344CB8AC3E}">
        <p14:creationId xmlns:p14="http://schemas.microsoft.com/office/powerpoint/2010/main" val="3666628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rmAutofit fontScale="90000"/>
          </a:bodyPr>
          <a:lstStyle/>
          <a:p>
            <a:r>
              <a:rPr lang="en-US" dirty="0"/>
              <a:t>Items to Check on MAEP TU Edit Report</a:t>
            </a:r>
            <a:br>
              <a:rPr lang="en-US" dirty="0"/>
            </a:br>
            <a:endParaRPr lang="en-US" dirty="0"/>
          </a:p>
        </p:txBody>
      </p:sp>
      <p:sp>
        <p:nvSpPr>
          <p:cNvPr id="3" name="Content Placeholder 2"/>
          <p:cNvSpPr>
            <a:spLocks noGrp="1"/>
          </p:cNvSpPr>
          <p:nvPr>
            <p:ph idx="1"/>
          </p:nvPr>
        </p:nvSpPr>
        <p:spPr/>
        <p:txBody>
          <a:bodyPr>
            <a:normAutofit fontScale="92500"/>
          </a:bodyPr>
          <a:lstStyle/>
          <a:p>
            <a:r>
              <a:rPr lang="en-US" sz="2000" dirty="0" smtClean="0">
                <a:ea typeface="ＭＳ Ｐゴシック" charset="-128"/>
              </a:rPr>
              <a:t>Check your Contract Employees – make sure ONLY the contract employees have this selection – these personnel will NOT be included in the MAEP edits </a:t>
            </a:r>
          </a:p>
          <a:p>
            <a:endParaRPr lang="en-US" sz="2000" dirty="0" smtClean="0">
              <a:ea typeface="ＭＳ Ｐゴシック" charset="-128"/>
            </a:endParaRPr>
          </a:p>
          <a:p>
            <a:r>
              <a:rPr lang="en-US" sz="2000" dirty="0" smtClean="0">
                <a:ea typeface="ＭＳ Ｐゴシック" charset="-128"/>
              </a:rPr>
              <a:t>Do ALL teachers have a student count for EVERY period?</a:t>
            </a:r>
            <a:endParaRPr lang="en-US" sz="1800" dirty="0" smtClean="0">
              <a:ea typeface="ＭＳ Ｐゴシック" charset="-128"/>
            </a:endParaRPr>
          </a:p>
          <a:p>
            <a:pPr lvl="1"/>
            <a:r>
              <a:rPr lang="en-US" sz="1800" dirty="0">
                <a:ea typeface="ＭＳ Ｐゴシック" charset="-128"/>
              </a:rPr>
              <a:t>You will have month 1 to send your data, month 2 to clean your data, and month 3 will be you last chance to get it right.</a:t>
            </a:r>
            <a:endParaRPr lang="en-US" sz="2000" dirty="0">
              <a:ea typeface="ＭＳ Ｐゴシック" charset="-128"/>
            </a:endParaRPr>
          </a:p>
          <a:p>
            <a:pPr lvl="1"/>
            <a:r>
              <a:rPr lang="en-US" sz="1800" dirty="0" smtClean="0">
                <a:ea typeface="ＭＳ Ｐゴシック" charset="-128"/>
              </a:rPr>
              <a:t>Must populate a student count for every period in your teacher's schedules.</a:t>
            </a:r>
          </a:p>
          <a:p>
            <a:pPr lvl="1"/>
            <a:r>
              <a:rPr lang="en-US" sz="1800" dirty="0" smtClean="0">
                <a:ea typeface="ＭＳ Ｐゴシック" charset="-128"/>
              </a:rPr>
              <a:t>After Month 03 processing, no student count (unless there are school 500 students to associate with that period) will  cause the teacher to fail MAEP and Accreditation edits. </a:t>
            </a:r>
          </a:p>
          <a:p>
            <a:pPr lvl="1"/>
            <a:r>
              <a:rPr lang="en-US" sz="1800" dirty="0" smtClean="0">
                <a:ea typeface="ＭＳ Ｐゴシック" charset="-128"/>
              </a:rPr>
              <a:t>Month 03 processing is the last chance to update student schedules and link them to teachers. </a:t>
            </a:r>
          </a:p>
          <a:p>
            <a:pPr lvl="1"/>
            <a:r>
              <a:rPr lang="en-US" sz="1800" dirty="0" smtClean="0">
                <a:ea typeface="ＭＳ Ｐゴシック" charset="-128"/>
              </a:rPr>
              <a:t>If report shows no Special Education students on a period, then NOWHERE in MSIS is that particular course code, period, and semester/term in a student's schedule. </a:t>
            </a:r>
          </a:p>
          <a:p>
            <a:endParaRPr lang="en-US" dirty="0"/>
          </a:p>
        </p:txBody>
      </p:sp>
      <p:sp>
        <p:nvSpPr>
          <p:cNvPr id="4" name="Date Placeholder 3"/>
          <p:cNvSpPr>
            <a:spLocks noGrp="1"/>
          </p:cNvSpPr>
          <p:nvPr>
            <p:ph type="dt" sz="half" idx="10"/>
          </p:nvPr>
        </p:nvSpPr>
        <p:spPr/>
        <p:txBody>
          <a:bodyPr/>
          <a:lstStyle/>
          <a:p>
            <a:r>
              <a:rPr lang="en-US" dirty="0"/>
              <a:t>December 2014</a:t>
            </a:r>
          </a:p>
        </p:txBody>
      </p:sp>
      <p:sp>
        <p:nvSpPr>
          <p:cNvPr id="5" name="Slide Number Placeholder 4"/>
          <p:cNvSpPr>
            <a:spLocks noGrp="1"/>
          </p:cNvSpPr>
          <p:nvPr>
            <p:ph type="sldNum" sz="quarter" idx="12"/>
          </p:nvPr>
        </p:nvSpPr>
        <p:spPr/>
        <p:txBody>
          <a:bodyPr/>
          <a:lstStyle/>
          <a:p>
            <a:fld id="{94441459-A222-44E2-8773-AC61045C6ECB}" type="slidenum">
              <a:rPr lang="en-US" smtClean="0"/>
              <a:t>9</a:t>
            </a:fld>
            <a:endParaRPr lang="en-US"/>
          </a:p>
        </p:txBody>
      </p:sp>
    </p:spTree>
    <p:extLst>
      <p:ext uri="{BB962C8B-B14F-4D97-AF65-F5344CB8AC3E}">
        <p14:creationId xmlns:p14="http://schemas.microsoft.com/office/powerpoint/2010/main" val="102503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1575</Words>
  <Application>Microsoft Office PowerPoint</Application>
  <PresentationFormat>On-screen Show (4:3)</PresentationFormat>
  <Paragraphs>173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Data and Fiscal Management Monthly Webinar  December 2, 2014 </vt:lpstr>
      <vt:lpstr>Mississippi Adequate Education Program (MAEP)Edit Checks </vt:lpstr>
      <vt:lpstr>MAEP Edit Checks</vt:lpstr>
      <vt:lpstr>MAEP Edit Checks</vt:lpstr>
      <vt:lpstr>MAEP Edit Checks</vt:lpstr>
      <vt:lpstr>MAEP Edit Checks</vt:lpstr>
      <vt:lpstr>MAEP Edit Checks</vt:lpstr>
      <vt:lpstr>MAEP Edit Checks </vt:lpstr>
      <vt:lpstr>Items to Check on MAEP TU Edit Report </vt:lpstr>
      <vt:lpstr>Items to Check on MAEP TU Edit Report </vt:lpstr>
      <vt:lpstr>Items to Check on MAEP TU Edit Report </vt:lpstr>
      <vt:lpstr>Items to Check on MAEP TU Edit Report </vt:lpstr>
      <vt:lpstr>TU Edit Report </vt:lpstr>
      <vt:lpstr>TU Edit Report </vt:lpstr>
      <vt:lpstr>TU Edit Report </vt:lpstr>
      <vt:lpstr>TU Edit Report </vt:lpstr>
      <vt:lpstr>TU Edit Report</vt:lpstr>
      <vt:lpstr>TU Edit Report </vt:lpstr>
      <vt:lpstr>TU Edit Report </vt:lpstr>
      <vt:lpstr>TU Edit Report </vt:lpstr>
      <vt:lpstr>TU Error List Report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Scales, Jr.</dc:creator>
  <cp:lastModifiedBy>Louis King</cp:lastModifiedBy>
  <cp:revision>86</cp:revision>
  <dcterms:created xsi:type="dcterms:W3CDTF">2014-04-21T21:20:28Z</dcterms:created>
  <dcterms:modified xsi:type="dcterms:W3CDTF">2014-12-02T20:59:08Z</dcterms:modified>
</cp:coreProperties>
</file>