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297" r:id="rId2"/>
    <p:sldId id="308" r:id="rId3"/>
    <p:sldId id="309" r:id="rId4"/>
    <p:sldId id="310" r:id="rId5"/>
    <p:sldId id="311" r:id="rId6"/>
    <p:sldId id="312" r:id="rId7"/>
    <p:sldId id="313" r:id="rId8"/>
    <p:sldId id="314" r:id="rId9"/>
    <p:sldId id="315" r:id="rId10"/>
    <p:sldId id="316" r:id="rId11"/>
    <p:sldId id="317" r:id="rId12"/>
    <p:sldId id="318" r:id="rId13"/>
    <p:sldId id="329" r:id="rId14"/>
    <p:sldId id="319" r:id="rId15"/>
    <p:sldId id="331" r:id="rId16"/>
    <p:sldId id="292" r:id="rId17"/>
    <p:sldId id="351" r:id="rId18"/>
    <p:sldId id="352" r:id="rId19"/>
    <p:sldId id="353" r:id="rId20"/>
    <p:sldId id="354" r:id="rId21"/>
    <p:sldId id="355" r:id="rId22"/>
    <p:sldId id="356" r:id="rId23"/>
    <p:sldId id="357" r:id="rId24"/>
    <p:sldId id="358" r:id="rId25"/>
    <p:sldId id="359" r:id="rId26"/>
    <p:sldId id="360" r:id="rId27"/>
    <p:sldId id="361" r:id="rId28"/>
  </p:sldIdLst>
  <p:sldSz cx="9144000" cy="5143500" type="screen16x9"/>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599"/>
  </p:normalViewPr>
  <p:slideViewPr>
    <p:cSldViewPr snapToGrid="0" snapToObjects="1">
      <p:cViewPr varScale="1">
        <p:scale>
          <a:sx n="75" d="100"/>
          <a:sy n="75" d="100"/>
        </p:scale>
        <p:origin x="96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A2258358-716F-B541-B8E3-B6CD7F3CCC11}" type="datetimeFigureOut">
              <a:rPr lang="en-US" smtClean="0"/>
              <a:t>1/26/2018</a:t>
            </a:fld>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93738"/>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84" y="4389398"/>
            <a:ext cx="5563870" cy="4158377"/>
          </a:xfrm>
          <a:prstGeom prst="rect">
            <a:avLst/>
          </a:prstGeom>
          <a:noFill/>
          <a:ln>
            <a:noFill/>
          </a:ln>
        </p:spPr>
        <p:txBody>
          <a:bodyPr lIns="92531" tIns="92531" rIns="92531" bIns="925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100" dirty="0"/>
              <a:t>Review of existing information</a:t>
            </a:r>
          </a:p>
          <a:p>
            <a:pPr marL="171450" indent="-171450" algn="l">
              <a:buFont typeface="Arial" panose="020B0604020202020204" pitchFamily="34" charset="0"/>
              <a:buChar char="•"/>
            </a:pPr>
            <a:r>
              <a:rPr lang="en-US" altLang="en-US" sz="1100" dirty="0"/>
              <a:t>Can be conducted with or without a formal meeting, but ALL committee members must have input and a chance to review data</a:t>
            </a:r>
          </a:p>
          <a:p>
            <a:pPr marL="171450" indent="-171450" algn="l">
              <a:buFont typeface="Arial" panose="020B0604020202020204" pitchFamily="34" charset="0"/>
              <a:buChar char="•"/>
            </a:pPr>
            <a:r>
              <a:rPr lang="en-US" sz="1100" dirty="0">
                <a:solidFill>
                  <a:schemeClr val="tx2">
                    <a:lumMod val="75000"/>
                  </a:schemeClr>
                </a:solidFill>
                <a:latin typeface="Cambria" panose="02040503050406030204" pitchFamily="18" charset="0"/>
              </a:rPr>
              <a:t>Can include e</a:t>
            </a:r>
            <a:r>
              <a:rPr lang="en-US" altLang="en-US" sz="1100" dirty="0"/>
              <a:t>valuations and information provided by the parent, current curriculum-based assessments, progress monitoring data, and other ongoing observations, information from existing observations by teachers and related services providers, information contained in the current IEP, including progress reports on goals</a:t>
            </a:r>
            <a:endParaRPr lang="en-US" altLang="en-US" sz="1100" dirty="0">
              <a:solidFill>
                <a:schemeClr val="tx2">
                  <a:lumMod val="75000"/>
                </a:schemeClr>
              </a:solidFill>
              <a:latin typeface="Cambria" panose="02040503050406030204" pitchFamily="18" charset="0"/>
            </a:endParaRPr>
          </a:p>
          <a:p>
            <a:pPr marL="171450" indent="-171450" algn="l">
              <a:buFont typeface="Arial" panose="020B0604020202020204" pitchFamily="34" charset="0"/>
              <a:buChar char="•"/>
            </a:pPr>
            <a:r>
              <a:rPr lang="en-US" sz="1100" dirty="0">
                <a:solidFill>
                  <a:schemeClr val="tx2">
                    <a:lumMod val="75000"/>
                  </a:schemeClr>
                </a:solidFill>
                <a:latin typeface="Cambria" panose="02040503050406030204" pitchFamily="18" charset="0"/>
              </a:rPr>
              <a:t>To determine if additional data are needed to establish continued eligibility and determine appropriate service provision</a:t>
            </a:r>
          </a:p>
          <a:p>
            <a:pPr marL="171450" indent="-171450" algn="l">
              <a:buFont typeface="Arial" panose="020B0604020202020204" pitchFamily="34" charset="0"/>
              <a:buChar char="•"/>
            </a:pPr>
            <a:r>
              <a:rPr lang="en-US" altLang="en-US" sz="1100" dirty="0"/>
              <a:t>If no info needed, document in writing</a:t>
            </a:r>
          </a:p>
          <a:p>
            <a:pPr algn="l">
              <a:spcAft>
                <a:spcPts val="1215"/>
              </a:spcAft>
              <a:defRPr/>
            </a:pPr>
            <a:r>
              <a:rPr lang="en-US" altLang="en-US" sz="1100" dirty="0"/>
              <a:t>If the IEP Committee or any member determines that additional data are needed, they must identify the data needed to determine</a:t>
            </a:r>
          </a:p>
          <a:p>
            <a:pPr marL="285750" indent="-285750">
              <a:buFont typeface="Arial" panose="020B0604020202020204" pitchFamily="34" charset="0"/>
              <a:buChar char="•"/>
              <a:defRPr/>
            </a:pPr>
            <a:r>
              <a:rPr lang="en-US" altLang="en-US" sz="1100" dirty="0"/>
              <a:t>Whether the child continues to have a disability</a:t>
            </a:r>
          </a:p>
          <a:p>
            <a:pPr marL="285750" indent="-285750">
              <a:buFont typeface="Arial" panose="020B0604020202020204" pitchFamily="34" charset="0"/>
              <a:buChar char="•"/>
              <a:defRPr/>
            </a:pPr>
            <a:r>
              <a:rPr lang="en-US" altLang="en-US" sz="1100" dirty="0"/>
              <a:t>Whether the child continues to need special education and related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t>The child’s present levels of academic achievement and functional performance &amp; educational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t>Any additions or modifications necessary for the child to meet their annual IEP goals and/or to participate in the general curriculum or developmentally-appropriate activities</a:t>
            </a:r>
          </a:p>
        </p:txBody>
      </p:sp>
    </p:spTree>
    <p:extLst>
      <p:ext uri="{BB962C8B-B14F-4D97-AF65-F5344CB8AC3E}">
        <p14:creationId xmlns:p14="http://schemas.microsoft.com/office/powerpoint/2010/main" val="314911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mbria" panose="02040503050406030204" pitchFamily="18" charset="0"/>
              </a:rPr>
              <a:t>Public agency may continue to collect ongoing progress monitoring data which may be used to determine if the child continues to be eligible for special education and the child’s educational needs.</a:t>
            </a:r>
          </a:p>
          <a:p>
            <a:r>
              <a:rPr lang="en-US" altLang="en-US" dirty="0">
                <a:latin typeface="Cambria" panose="02040503050406030204" pitchFamily="18" charset="0"/>
              </a:rPr>
              <a:t>If a parent </a:t>
            </a:r>
            <a:r>
              <a:rPr lang="en-US" altLang="en-US" b="1" dirty="0">
                <a:latin typeface="Cambria" panose="02040503050406030204" pitchFamily="18" charset="0"/>
              </a:rPr>
              <a:t>refuses</a:t>
            </a:r>
            <a:r>
              <a:rPr lang="en-US" altLang="en-US" dirty="0">
                <a:latin typeface="Cambria" panose="02040503050406030204" pitchFamily="18" charset="0"/>
              </a:rPr>
              <a:t> to provide consent, the public agency may, but is not required, to use due process procedures to override the parent’s refusal.</a:t>
            </a:r>
          </a:p>
          <a:p>
            <a:endParaRPr lang="en-US" dirty="0"/>
          </a:p>
        </p:txBody>
      </p:sp>
    </p:spTree>
    <p:extLst>
      <p:ext uri="{BB962C8B-B14F-4D97-AF65-F5344CB8AC3E}">
        <p14:creationId xmlns:p14="http://schemas.microsoft.com/office/powerpoint/2010/main" val="385247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70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62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the parent is in attendance at the IEP Committee meeting, the public agency may provide any required Prior Written Notice to the parent at the meeting. </a:t>
            </a:r>
          </a:p>
          <a:p>
            <a:endParaRPr lang="en-US" altLang="en-US" dirty="0"/>
          </a:p>
          <a:p>
            <a:r>
              <a:rPr lang="en-US" altLang="en-US" dirty="0"/>
              <a:t>Also, can use same PWN for change in eligibility category and IEP revision</a:t>
            </a:r>
          </a:p>
          <a:p>
            <a:endParaRPr lang="en-US" altLang="en-US" dirty="0"/>
          </a:p>
          <a:p>
            <a:pPr>
              <a:defRPr/>
            </a:pPr>
            <a:r>
              <a:rPr lang="en-US" dirty="0"/>
              <a:t>PWN decisions for </a:t>
            </a:r>
            <a:r>
              <a:rPr lang="en-US" dirty="0" err="1"/>
              <a:t>reeval</a:t>
            </a:r>
            <a:r>
              <a:rPr lang="en-US" dirty="0"/>
              <a:t>:</a:t>
            </a:r>
          </a:p>
          <a:p>
            <a:pPr>
              <a:defRPr/>
            </a:pPr>
            <a:r>
              <a:rPr lang="en-US" dirty="0"/>
              <a:t>IEP Committee proposes to</a:t>
            </a:r>
          </a:p>
          <a:p>
            <a:pPr lvl="1">
              <a:defRPr/>
            </a:pPr>
            <a:r>
              <a:rPr lang="en-US" dirty="0"/>
              <a:t>Gather additional data, or</a:t>
            </a:r>
          </a:p>
          <a:p>
            <a:pPr lvl="1">
              <a:defRPr/>
            </a:pPr>
            <a:r>
              <a:rPr lang="en-US" dirty="0"/>
              <a:t>Determine continuing eligibility and child’s educational needs based on existing data, or</a:t>
            </a:r>
          </a:p>
          <a:p>
            <a:pPr>
              <a:defRPr/>
            </a:pPr>
            <a:r>
              <a:rPr lang="en-US" dirty="0"/>
              <a:t>IEP Committee refuses to</a:t>
            </a:r>
          </a:p>
          <a:p>
            <a:pPr lvl="1">
              <a:defRPr/>
            </a:pPr>
            <a:r>
              <a:rPr lang="en-US" dirty="0"/>
              <a:t>Gather additional data, assessment, or</a:t>
            </a:r>
          </a:p>
          <a:p>
            <a:pPr lvl="1">
              <a:defRPr/>
            </a:pPr>
            <a:r>
              <a:rPr lang="en-US" dirty="0"/>
              <a:t>Continue eligibility based on existing data</a:t>
            </a:r>
            <a:endParaRPr lang="en-US" altLang="en-US" dirty="0"/>
          </a:p>
        </p:txBody>
      </p:sp>
    </p:spTree>
    <p:extLst>
      <p:ext uri="{BB962C8B-B14F-4D97-AF65-F5344CB8AC3E}">
        <p14:creationId xmlns:p14="http://schemas.microsoft.com/office/powerpoint/2010/main" val="413740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7007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72" r:id="rId2"/>
    <p:sldLayoutId id="2147483649" r:id="rId3"/>
    <p:sldLayoutId id="2147483675" r:id="rId4"/>
    <p:sldLayoutId id="2147483650" r:id="rId5"/>
    <p:sldLayoutId id="2147483674" r:id="rId6"/>
    <p:sldLayoutId id="2147483673" r:id="rId7"/>
    <p:sldLayoutId id="2147483676"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coon@mdek12.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mailto:mharris@mdek12.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ttendee.gotowebinar.com/register/8555677492844037122"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mdek12.org/ose/training/webinar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3200" dirty="0"/>
              <a:t>New Special Education Teacher Webinar Series</a:t>
            </a:r>
          </a:p>
        </p:txBody>
      </p:sp>
      <p:sp>
        <p:nvSpPr>
          <p:cNvPr id="8" name="Text Placeholder 7"/>
          <p:cNvSpPr>
            <a:spLocks noGrp="1"/>
          </p:cNvSpPr>
          <p:nvPr>
            <p:ph type="body" sz="quarter" idx="11"/>
          </p:nvPr>
        </p:nvSpPr>
        <p:spPr/>
        <p:txBody>
          <a:bodyPr/>
          <a:lstStyle/>
          <a:p>
            <a:r>
              <a:rPr lang="en-US" dirty="0"/>
              <a:t>Reevaluation Guidelines</a:t>
            </a:r>
          </a:p>
        </p:txBody>
      </p:sp>
      <p:sp>
        <p:nvSpPr>
          <p:cNvPr id="9" name="Text Placeholder 8"/>
          <p:cNvSpPr>
            <a:spLocks noGrp="1"/>
          </p:cNvSpPr>
          <p:nvPr>
            <p:ph type="body" sz="quarter" idx="12"/>
          </p:nvPr>
        </p:nvSpPr>
        <p:spPr/>
        <p:txBody>
          <a:bodyPr/>
          <a:lstStyle/>
          <a:p>
            <a:r>
              <a:rPr lang="en-US" dirty="0"/>
              <a:t>January 2018</a:t>
            </a:r>
          </a:p>
        </p:txBody>
      </p:sp>
      <p:sp>
        <p:nvSpPr>
          <p:cNvPr id="10" name="Text Placeholder 9"/>
          <p:cNvSpPr>
            <a:spLocks noGrp="1"/>
          </p:cNvSpPr>
          <p:nvPr>
            <p:ph type="body" sz="quarter" idx="14"/>
          </p:nvPr>
        </p:nvSpPr>
        <p:spPr/>
        <p:txBody>
          <a:bodyPr/>
          <a:lstStyle/>
          <a:p>
            <a:r>
              <a:rPr lang="en-US" dirty="0"/>
              <a:t>Madelyn Harris, M.S.</a:t>
            </a:r>
          </a:p>
        </p:txBody>
      </p:sp>
      <p:sp>
        <p:nvSpPr>
          <p:cNvPr id="11" name="Text Placeholder 10"/>
          <p:cNvSpPr>
            <a:spLocks noGrp="1"/>
          </p:cNvSpPr>
          <p:nvPr>
            <p:ph type="body" sz="quarter" idx="15"/>
          </p:nvPr>
        </p:nvSpPr>
        <p:spPr/>
        <p:txBody>
          <a:bodyPr/>
          <a:lstStyle/>
          <a:p>
            <a:r>
              <a:rPr lang="en-US" dirty="0"/>
              <a:t>Instructional Support Specialist</a:t>
            </a:r>
          </a:p>
          <a:p>
            <a:r>
              <a:rPr lang="en-US" dirty="0"/>
              <a:t>mharris@mdek12.org</a:t>
            </a: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Format</a:t>
            </a:r>
          </a:p>
        </p:txBody>
      </p:sp>
      <p:sp>
        <p:nvSpPr>
          <p:cNvPr id="3" name="Text Placeholder 2"/>
          <p:cNvSpPr>
            <a:spLocks noGrp="1"/>
          </p:cNvSpPr>
          <p:nvPr>
            <p:ph type="body" sz="quarter" idx="14"/>
          </p:nvPr>
        </p:nvSpPr>
        <p:spPr>
          <a:xfrm>
            <a:off x="99588" y="778598"/>
            <a:ext cx="8610964" cy="3829615"/>
          </a:xfrm>
        </p:spPr>
        <p:txBody>
          <a:bodyPr/>
          <a:lstStyle/>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Hot Topics</a:t>
            </a:r>
            <a:r>
              <a:rPr lang="en-US" dirty="0"/>
              <a:t> will address any new initiatives or important updates in special education.</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Do Now</a:t>
            </a:r>
            <a:r>
              <a:rPr lang="en-US" dirty="0"/>
              <a:t> will provide teachers with a “To-Do List” of time- sensitive tasks.</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Did You Know </a:t>
            </a:r>
            <a:r>
              <a:rPr lang="en-US" dirty="0"/>
              <a:t>will address specific special education topics.</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FAQ</a:t>
            </a:r>
            <a:r>
              <a:rPr lang="en-US" dirty="0"/>
              <a:t> will answer questions submitted by participants.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46965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Questions		</a:t>
            </a:r>
          </a:p>
        </p:txBody>
      </p:sp>
      <p:sp>
        <p:nvSpPr>
          <p:cNvPr id="3" name="Text Placeholder 2"/>
          <p:cNvSpPr>
            <a:spLocks noGrp="1"/>
          </p:cNvSpPr>
          <p:nvPr>
            <p:ph type="body" sz="quarter" idx="14"/>
          </p:nvPr>
        </p:nvSpPr>
        <p:spPr/>
        <p:txBody>
          <a:bodyPr/>
          <a:lstStyle/>
          <a:p>
            <a:r>
              <a:rPr lang="en-US" dirty="0"/>
              <a:t>Submit questions to be addressed during the FAQ section of each webinar to </a:t>
            </a:r>
            <a:r>
              <a:rPr lang="en-US" dirty="0">
                <a:hlinkClick r:id="rId2"/>
              </a:rPr>
              <a:t>scoon@mdek12.org</a:t>
            </a:r>
            <a:r>
              <a:rPr lang="en-US" dirty="0"/>
              <a:t> by the Friday prior to the first Thursday of each month.</a:t>
            </a:r>
          </a:p>
          <a:p>
            <a:r>
              <a:rPr lang="en-US" dirty="0"/>
              <a:t>Put </a:t>
            </a:r>
            <a:r>
              <a:rPr lang="en-US" dirty="0">
                <a:solidFill>
                  <a:srgbClr val="FF0000"/>
                </a:solidFill>
              </a:rPr>
              <a:t>New Special Education Teacher FAQ </a:t>
            </a:r>
            <a:r>
              <a:rPr lang="en-US" dirty="0"/>
              <a:t>in the subject line.</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79273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Hot Topics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215637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9B207-6425-4A40-96E4-326D40BE5382}"/>
              </a:ext>
            </a:extLst>
          </p:cNvPr>
          <p:cNvSpPr>
            <a:spLocks noGrp="1"/>
          </p:cNvSpPr>
          <p:nvPr>
            <p:ph type="body" sz="quarter" idx="13"/>
          </p:nvPr>
        </p:nvSpPr>
        <p:spPr/>
        <p:txBody>
          <a:bodyPr/>
          <a:lstStyle/>
          <a:p>
            <a:r>
              <a:rPr lang="en-US" dirty="0"/>
              <a:t>Test Participation Rates</a:t>
            </a:r>
          </a:p>
        </p:txBody>
      </p:sp>
      <p:sp>
        <p:nvSpPr>
          <p:cNvPr id="3" name="Text Placeholder 2">
            <a:extLst>
              <a:ext uri="{FF2B5EF4-FFF2-40B4-BE49-F238E27FC236}">
                <a16:creationId xmlns:a16="http://schemas.microsoft.com/office/drawing/2014/main" id="{FEDB6B5E-0B6A-43DE-9B47-FFF6B255DC73}"/>
              </a:ext>
            </a:extLst>
          </p:cNvPr>
          <p:cNvSpPr>
            <a:spLocks noGrp="1"/>
          </p:cNvSpPr>
          <p:nvPr>
            <p:ph type="body" sz="quarter" idx="14"/>
          </p:nvPr>
        </p:nvSpPr>
        <p:spPr/>
        <p:txBody>
          <a:bodyPr/>
          <a:lstStyle/>
          <a:p>
            <a:pPr marL="457200" indent="-457200">
              <a:buFont typeface="+mj-lt"/>
              <a:buAutoNum type="arabicPeriod"/>
            </a:pPr>
            <a:r>
              <a:rPr lang="en-US" dirty="0"/>
              <a:t>Participation Rates</a:t>
            </a:r>
          </a:p>
          <a:p>
            <a:pPr marL="1042988" indent="-330200"/>
            <a:r>
              <a:rPr lang="en-US" dirty="0"/>
              <a:t>56/58 Rule </a:t>
            </a:r>
            <a:r>
              <a:rPr lang="mr-IN" dirty="0"/>
              <a:t>–</a:t>
            </a:r>
            <a:r>
              <a:rPr lang="en-US" dirty="0"/>
              <a:t>Applies to all students, not just SCD</a:t>
            </a:r>
          </a:p>
          <a:p>
            <a:pPr marL="1042988" indent="-330200"/>
            <a:r>
              <a:rPr lang="en-US" dirty="0"/>
              <a:t>Non-Tested Students</a:t>
            </a:r>
          </a:p>
          <a:p>
            <a:pPr marL="457200" indent="-457200">
              <a:buFont typeface="+mj-lt"/>
              <a:buAutoNum type="arabicPeriod" startAt="2"/>
            </a:pPr>
            <a:r>
              <a:rPr lang="en-US" dirty="0"/>
              <a:t>1% Cap on SCD Rate</a:t>
            </a:r>
          </a:p>
          <a:p>
            <a:pPr marL="1095375" indent="-330200"/>
            <a:r>
              <a:rPr lang="en-US" dirty="0"/>
              <a:t>Justification if over 1%</a:t>
            </a:r>
          </a:p>
          <a:p>
            <a:r>
              <a:rPr lang="en-US"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01EEED1F-1B8C-4F5E-8DA0-296965D16B26}"/>
              </a:ext>
            </a:extLst>
          </p:cNvPr>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413416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Do Now</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237995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dirty="0"/>
              <a:t>Do Now</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p:txBody>
          <a:bodyPr/>
          <a:lstStyle/>
          <a:p>
            <a:r>
              <a:rPr lang="en-US" dirty="0"/>
              <a:t>Check reevaluation dates to ensure compliance with three-year timeline.</a:t>
            </a:r>
          </a:p>
          <a:p>
            <a:r>
              <a:rPr lang="en-US" dirty="0"/>
              <a:t>Prepare for progress monitoring before and after Christmas break to collect data for ESY determination.</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52896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Did You Know?</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181268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Reevaluations</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415636" y="962818"/>
            <a:ext cx="8294915" cy="3217863"/>
          </a:xfrm>
        </p:spPr>
        <p:txBody>
          <a:bodyPr/>
          <a:lstStyle/>
          <a:p>
            <a:pPr marL="0" indent="0" algn="ctr">
              <a:buNone/>
              <a:defRPr/>
            </a:pPr>
            <a:r>
              <a:rPr lang="en-US" dirty="0"/>
              <a:t>Public agencies will ensure that all children with disabilities are evaluated periodically to determine whether the child continues to have a disability that requires special education and related services.</a:t>
            </a:r>
          </a:p>
          <a:p>
            <a:pPr marL="0" indent="0" algn="ctr">
              <a:buNone/>
              <a:defRPr/>
            </a:pPr>
            <a:r>
              <a:rPr lang="en-US" i="1" dirty="0"/>
              <a:t>State Board Policy Chapter 74, Rule 74.19</a:t>
            </a:r>
          </a:p>
          <a:p>
            <a:pPr marL="0" indent="0" algn="ctr">
              <a:buNone/>
              <a:defRPr/>
            </a:pPr>
            <a:r>
              <a:rPr lang="en-US" i="1" dirty="0"/>
              <a:t>§ 300.303</a:t>
            </a:r>
            <a:endParaRPr lang="en-US" dirty="0"/>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1073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Reevaluations</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415636" y="962818"/>
            <a:ext cx="8294915" cy="3217863"/>
          </a:xfrm>
        </p:spPr>
        <p:txBody>
          <a:bodyPr/>
          <a:lstStyle/>
          <a:p>
            <a:pPr marL="0" indent="0" algn="ctr">
              <a:spcAft>
                <a:spcPts val="1800"/>
              </a:spcAft>
              <a:buNone/>
              <a:defRPr/>
            </a:pPr>
            <a:r>
              <a:rPr lang="en-US" sz="2800" dirty="0">
                <a:ea typeface="MS PGothic" pitchFamily="34" charset="-128"/>
              </a:rPr>
              <a:t>Unless the parent and the public agency agree to an exception, reevaluations </a:t>
            </a:r>
          </a:p>
          <a:p>
            <a:pPr marL="487363" indent="-487363">
              <a:defRPr/>
            </a:pPr>
            <a:r>
              <a:rPr lang="en-US" dirty="0">
                <a:ea typeface="MS PGothic" pitchFamily="34" charset="-128"/>
              </a:rPr>
              <a:t>Must occur at least once every three years</a:t>
            </a:r>
          </a:p>
          <a:p>
            <a:pPr marL="487363" indent="-487363">
              <a:defRPr/>
            </a:pPr>
            <a:r>
              <a:rPr lang="en-US" dirty="0">
                <a:ea typeface="MS PGothic" pitchFamily="34" charset="-128"/>
              </a:rPr>
              <a:t>May occur not more than once a year</a:t>
            </a:r>
          </a:p>
          <a:p>
            <a:pPr marL="487363" indent="-487363">
              <a:defRPr/>
            </a:pPr>
            <a:r>
              <a:rPr lang="en-US" dirty="0">
                <a:ea typeface="MS PGothic" pitchFamily="34" charset="-128"/>
              </a:rPr>
              <a:t>Must be documented on the Eligibility Determination Report</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181521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Reevaluations</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19</a:t>
            </a:fld>
            <a:endParaRPr lang="en" dirty="0"/>
          </a:p>
        </p:txBody>
      </p:sp>
      <p:sp>
        <p:nvSpPr>
          <p:cNvPr id="7" name="TextBox 6">
            <a:extLst>
              <a:ext uri="{FF2B5EF4-FFF2-40B4-BE49-F238E27FC236}">
                <a16:creationId xmlns:a16="http://schemas.microsoft.com/office/drawing/2014/main" id="{EC82A6AE-7B9A-45B3-9BB1-CD62A528D96A}"/>
              </a:ext>
            </a:extLst>
          </p:cNvPr>
          <p:cNvSpPr txBox="1"/>
          <p:nvPr/>
        </p:nvSpPr>
        <p:spPr>
          <a:xfrm>
            <a:off x="-1254777" y="736600"/>
            <a:ext cx="11635740" cy="415925"/>
          </a:xfrm>
          <a:prstGeom prst="rect">
            <a:avLst/>
          </a:prstGeom>
          <a:noFill/>
        </p:spPr>
        <p:txBody>
          <a:bodyPr/>
          <a:lstStyle/>
          <a:p>
            <a:pPr algn="ctr">
              <a:defRPr/>
            </a:pPr>
            <a:r>
              <a:rPr lang="en-US" sz="2000" dirty="0">
                <a:solidFill>
                  <a:schemeClr val="bg2">
                    <a:lumMod val="75000"/>
                  </a:schemeClr>
                </a:solidFill>
                <a:latin typeface="Arial" panose="020B0604020202020204" pitchFamily="34" charset="0"/>
                <a:cs typeface="Arial" panose="020B0604020202020204" pitchFamily="34" charset="0"/>
              </a:rPr>
              <a:t>When should a reevaluation be considered more often than every 3 years?</a:t>
            </a:r>
          </a:p>
        </p:txBody>
      </p:sp>
      <p:pic>
        <p:nvPicPr>
          <p:cNvPr id="10" name="Picture 9">
            <a:extLst>
              <a:ext uri="{FF2B5EF4-FFF2-40B4-BE49-F238E27FC236}">
                <a16:creationId xmlns:a16="http://schemas.microsoft.com/office/drawing/2014/main" id="{8C60EAF9-8D6A-4DA0-9C6F-29745989C9AD}"/>
              </a:ext>
            </a:extLst>
          </p:cNvPr>
          <p:cNvPicPr>
            <a:picLocks noChangeAspect="1"/>
          </p:cNvPicPr>
          <p:nvPr/>
        </p:nvPicPr>
        <p:blipFill>
          <a:blip r:embed="rId2"/>
          <a:stretch>
            <a:fillRect/>
          </a:stretch>
        </p:blipFill>
        <p:spPr>
          <a:xfrm>
            <a:off x="1534687" y="1152525"/>
            <a:ext cx="2283413" cy="2177529"/>
          </a:xfrm>
          <a:prstGeom prst="rect">
            <a:avLst/>
          </a:prstGeom>
        </p:spPr>
      </p:pic>
      <p:pic>
        <p:nvPicPr>
          <p:cNvPr id="11" name="Picture 10">
            <a:extLst>
              <a:ext uri="{FF2B5EF4-FFF2-40B4-BE49-F238E27FC236}">
                <a16:creationId xmlns:a16="http://schemas.microsoft.com/office/drawing/2014/main" id="{1BA4AD04-7CD9-4CEC-BCAC-CBF67C8A76BA}"/>
              </a:ext>
            </a:extLst>
          </p:cNvPr>
          <p:cNvPicPr>
            <a:picLocks noChangeAspect="1"/>
          </p:cNvPicPr>
          <p:nvPr/>
        </p:nvPicPr>
        <p:blipFill>
          <a:blip r:embed="rId3"/>
          <a:stretch>
            <a:fillRect/>
          </a:stretch>
        </p:blipFill>
        <p:spPr>
          <a:xfrm>
            <a:off x="2189779" y="3360347"/>
            <a:ext cx="1768071" cy="1480039"/>
          </a:xfrm>
          <a:prstGeom prst="rect">
            <a:avLst/>
          </a:prstGeom>
        </p:spPr>
      </p:pic>
      <p:pic>
        <p:nvPicPr>
          <p:cNvPr id="12" name="Picture 11">
            <a:extLst>
              <a:ext uri="{FF2B5EF4-FFF2-40B4-BE49-F238E27FC236}">
                <a16:creationId xmlns:a16="http://schemas.microsoft.com/office/drawing/2014/main" id="{6C501C2D-3729-4BD6-B052-C1322BE74E86}"/>
              </a:ext>
            </a:extLst>
          </p:cNvPr>
          <p:cNvPicPr>
            <a:picLocks noChangeAspect="1"/>
          </p:cNvPicPr>
          <p:nvPr/>
        </p:nvPicPr>
        <p:blipFill>
          <a:blip r:embed="rId4"/>
          <a:stretch>
            <a:fillRect/>
          </a:stretch>
        </p:blipFill>
        <p:spPr>
          <a:xfrm>
            <a:off x="4283589" y="1117340"/>
            <a:ext cx="3259388" cy="2177529"/>
          </a:xfrm>
          <a:prstGeom prst="rect">
            <a:avLst/>
          </a:prstGeom>
        </p:spPr>
      </p:pic>
      <p:pic>
        <p:nvPicPr>
          <p:cNvPr id="13" name="Picture 12">
            <a:extLst>
              <a:ext uri="{FF2B5EF4-FFF2-40B4-BE49-F238E27FC236}">
                <a16:creationId xmlns:a16="http://schemas.microsoft.com/office/drawing/2014/main" id="{54A32C01-7547-4D7F-8561-12D6A599AF52}"/>
              </a:ext>
            </a:extLst>
          </p:cNvPr>
          <p:cNvPicPr>
            <a:picLocks noChangeAspect="1"/>
          </p:cNvPicPr>
          <p:nvPr/>
        </p:nvPicPr>
        <p:blipFill>
          <a:blip r:embed="rId5"/>
          <a:stretch>
            <a:fillRect/>
          </a:stretch>
        </p:blipFill>
        <p:spPr>
          <a:xfrm>
            <a:off x="4485210" y="3330054"/>
            <a:ext cx="2158914" cy="1510332"/>
          </a:xfrm>
          <a:prstGeom prst="rect">
            <a:avLst/>
          </a:prstGeom>
        </p:spPr>
      </p:pic>
    </p:spTree>
    <p:extLst>
      <p:ext uri="{BB962C8B-B14F-4D97-AF65-F5344CB8AC3E}">
        <p14:creationId xmlns:p14="http://schemas.microsoft.com/office/powerpoint/2010/main" val="238116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Reevaluations</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20</a:t>
            </a:fld>
            <a:endParaRPr lang="en" dirty="0"/>
          </a:p>
        </p:txBody>
      </p:sp>
      <p:sp>
        <p:nvSpPr>
          <p:cNvPr id="7" name="TextBox 6">
            <a:extLst>
              <a:ext uri="{FF2B5EF4-FFF2-40B4-BE49-F238E27FC236}">
                <a16:creationId xmlns:a16="http://schemas.microsoft.com/office/drawing/2014/main" id="{EC82A6AE-7B9A-45B3-9BB1-CD62A528D96A}"/>
              </a:ext>
            </a:extLst>
          </p:cNvPr>
          <p:cNvSpPr txBox="1"/>
          <p:nvPr/>
        </p:nvSpPr>
        <p:spPr>
          <a:xfrm>
            <a:off x="-1254777" y="736600"/>
            <a:ext cx="11635740" cy="415925"/>
          </a:xfrm>
          <a:prstGeom prst="rect">
            <a:avLst/>
          </a:prstGeom>
          <a:noFill/>
        </p:spPr>
        <p:txBody>
          <a:bodyPr/>
          <a:lstStyle/>
          <a:p>
            <a:pPr algn="ctr">
              <a:defRPr/>
            </a:pPr>
            <a:r>
              <a:rPr lang="en-US" sz="2000" dirty="0">
                <a:solidFill>
                  <a:schemeClr val="bg2">
                    <a:lumMod val="75000"/>
                  </a:schemeClr>
                </a:solidFill>
                <a:latin typeface="Arial" panose="020B0604020202020204" pitchFamily="34" charset="0"/>
                <a:cs typeface="Arial" panose="020B0604020202020204" pitchFamily="34" charset="0"/>
              </a:rPr>
              <a:t>When should a reevaluation be considered more often than every 3 years?</a:t>
            </a:r>
          </a:p>
        </p:txBody>
      </p:sp>
      <p:pic>
        <p:nvPicPr>
          <p:cNvPr id="5" name="Picture 4">
            <a:extLst>
              <a:ext uri="{FF2B5EF4-FFF2-40B4-BE49-F238E27FC236}">
                <a16:creationId xmlns:a16="http://schemas.microsoft.com/office/drawing/2014/main" id="{98A25A80-5223-44E2-9778-BF0B13544DA5}"/>
              </a:ext>
            </a:extLst>
          </p:cNvPr>
          <p:cNvPicPr>
            <a:picLocks noChangeAspect="1"/>
          </p:cNvPicPr>
          <p:nvPr/>
        </p:nvPicPr>
        <p:blipFill>
          <a:blip r:embed="rId2"/>
          <a:stretch>
            <a:fillRect/>
          </a:stretch>
        </p:blipFill>
        <p:spPr>
          <a:xfrm>
            <a:off x="1878350" y="1190414"/>
            <a:ext cx="2684743" cy="1778092"/>
          </a:xfrm>
          <a:prstGeom prst="rect">
            <a:avLst/>
          </a:prstGeom>
        </p:spPr>
      </p:pic>
      <p:pic>
        <p:nvPicPr>
          <p:cNvPr id="6" name="Picture 5">
            <a:extLst>
              <a:ext uri="{FF2B5EF4-FFF2-40B4-BE49-F238E27FC236}">
                <a16:creationId xmlns:a16="http://schemas.microsoft.com/office/drawing/2014/main" id="{B8B8A380-C7F3-463D-89C6-D007DE4D52AD}"/>
              </a:ext>
            </a:extLst>
          </p:cNvPr>
          <p:cNvPicPr>
            <a:picLocks noChangeAspect="1"/>
          </p:cNvPicPr>
          <p:nvPr/>
        </p:nvPicPr>
        <p:blipFill>
          <a:blip r:embed="rId3"/>
          <a:stretch>
            <a:fillRect/>
          </a:stretch>
        </p:blipFill>
        <p:spPr>
          <a:xfrm>
            <a:off x="2352962" y="3078877"/>
            <a:ext cx="2367194" cy="1579710"/>
          </a:xfrm>
          <a:prstGeom prst="rect">
            <a:avLst/>
          </a:prstGeom>
        </p:spPr>
      </p:pic>
      <p:pic>
        <p:nvPicPr>
          <p:cNvPr id="8" name="Picture 7">
            <a:extLst>
              <a:ext uri="{FF2B5EF4-FFF2-40B4-BE49-F238E27FC236}">
                <a16:creationId xmlns:a16="http://schemas.microsoft.com/office/drawing/2014/main" id="{8B2BDBD7-BB90-4F7E-915C-3AC514D18F84}"/>
              </a:ext>
            </a:extLst>
          </p:cNvPr>
          <p:cNvPicPr>
            <a:picLocks noChangeAspect="1"/>
          </p:cNvPicPr>
          <p:nvPr/>
        </p:nvPicPr>
        <p:blipFill>
          <a:blip r:embed="rId4"/>
          <a:stretch>
            <a:fillRect/>
          </a:stretch>
        </p:blipFill>
        <p:spPr>
          <a:xfrm>
            <a:off x="4720156" y="1131064"/>
            <a:ext cx="2958935" cy="3873077"/>
          </a:xfrm>
          <a:prstGeom prst="rect">
            <a:avLst/>
          </a:prstGeom>
        </p:spPr>
      </p:pic>
    </p:spTree>
    <p:extLst>
      <p:ext uri="{BB962C8B-B14F-4D97-AF65-F5344CB8AC3E}">
        <p14:creationId xmlns:p14="http://schemas.microsoft.com/office/powerpoint/2010/main" val="154860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Reevaluations</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21</a:t>
            </a:fld>
            <a:endParaRPr lang="en" dirty="0"/>
          </a:p>
        </p:txBody>
      </p:sp>
      <p:sp>
        <p:nvSpPr>
          <p:cNvPr id="7" name="TextBox 6">
            <a:extLst>
              <a:ext uri="{FF2B5EF4-FFF2-40B4-BE49-F238E27FC236}">
                <a16:creationId xmlns:a16="http://schemas.microsoft.com/office/drawing/2014/main" id="{EC82A6AE-7B9A-45B3-9BB1-CD62A528D96A}"/>
              </a:ext>
            </a:extLst>
          </p:cNvPr>
          <p:cNvSpPr txBox="1"/>
          <p:nvPr/>
        </p:nvSpPr>
        <p:spPr>
          <a:xfrm>
            <a:off x="-1254777" y="736600"/>
            <a:ext cx="11635740" cy="415925"/>
          </a:xfrm>
          <a:prstGeom prst="rect">
            <a:avLst/>
          </a:prstGeom>
          <a:noFill/>
        </p:spPr>
        <p:txBody>
          <a:bodyPr/>
          <a:lstStyle/>
          <a:p>
            <a:pPr algn="ctr">
              <a:defRPr/>
            </a:pPr>
            <a:r>
              <a:rPr lang="en-US" sz="2000" dirty="0">
                <a:solidFill>
                  <a:schemeClr val="bg2">
                    <a:lumMod val="75000"/>
                  </a:schemeClr>
                </a:solidFill>
                <a:latin typeface="Arial" panose="020B0604020202020204" pitchFamily="34" charset="0"/>
                <a:cs typeface="Arial" panose="020B0604020202020204" pitchFamily="34" charset="0"/>
              </a:rPr>
              <a:t>A reevaluation may consist of</a:t>
            </a:r>
          </a:p>
        </p:txBody>
      </p:sp>
      <p:pic>
        <p:nvPicPr>
          <p:cNvPr id="9" name="Picture 8">
            <a:extLst>
              <a:ext uri="{FF2B5EF4-FFF2-40B4-BE49-F238E27FC236}">
                <a16:creationId xmlns:a16="http://schemas.microsoft.com/office/drawing/2014/main" id="{0EEC2CB8-900B-486F-BB8D-3805687A5C2A}"/>
              </a:ext>
            </a:extLst>
          </p:cNvPr>
          <p:cNvPicPr>
            <a:picLocks noChangeAspect="1"/>
          </p:cNvPicPr>
          <p:nvPr/>
        </p:nvPicPr>
        <p:blipFill>
          <a:blip r:embed="rId3"/>
          <a:stretch>
            <a:fillRect/>
          </a:stretch>
        </p:blipFill>
        <p:spPr>
          <a:xfrm>
            <a:off x="733735" y="1697454"/>
            <a:ext cx="3488932" cy="1907657"/>
          </a:xfrm>
          <a:prstGeom prst="rect">
            <a:avLst/>
          </a:prstGeom>
        </p:spPr>
      </p:pic>
      <p:pic>
        <p:nvPicPr>
          <p:cNvPr id="10" name="Picture 9">
            <a:extLst>
              <a:ext uri="{FF2B5EF4-FFF2-40B4-BE49-F238E27FC236}">
                <a16:creationId xmlns:a16="http://schemas.microsoft.com/office/drawing/2014/main" id="{9F2F4C0A-8B99-4E1A-BC91-9219531E2B72}"/>
              </a:ext>
            </a:extLst>
          </p:cNvPr>
          <p:cNvPicPr>
            <a:picLocks noChangeAspect="1"/>
          </p:cNvPicPr>
          <p:nvPr/>
        </p:nvPicPr>
        <p:blipFill>
          <a:blip r:embed="rId4"/>
          <a:stretch>
            <a:fillRect/>
          </a:stretch>
        </p:blipFill>
        <p:spPr>
          <a:xfrm>
            <a:off x="4222668" y="1345025"/>
            <a:ext cx="4187597" cy="3272569"/>
          </a:xfrm>
          <a:prstGeom prst="rect">
            <a:avLst/>
          </a:prstGeom>
        </p:spPr>
      </p:pic>
    </p:spTree>
    <p:extLst>
      <p:ext uri="{BB962C8B-B14F-4D97-AF65-F5344CB8AC3E}">
        <p14:creationId xmlns:p14="http://schemas.microsoft.com/office/powerpoint/2010/main" val="311048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Parental Consent for Reevaluation</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163774" y="791570"/>
            <a:ext cx="8748214" cy="3389111"/>
          </a:xfrm>
        </p:spPr>
        <p:txBody>
          <a:bodyPr/>
          <a:lstStyle/>
          <a:p>
            <a:pPr>
              <a:lnSpc>
                <a:spcPct val="100000"/>
              </a:lnSpc>
              <a:defRPr/>
            </a:pPr>
            <a:r>
              <a:rPr lang="en-US" sz="2800" dirty="0"/>
              <a:t>Consent is recommended but not required prior to conducting a reevaluation using </a:t>
            </a:r>
            <a:r>
              <a:rPr lang="en-US" sz="2800" b="1" dirty="0"/>
              <a:t>existing data</a:t>
            </a:r>
          </a:p>
          <a:p>
            <a:pPr>
              <a:lnSpc>
                <a:spcPct val="100000"/>
              </a:lnSpc>
              <a:defRPr/>
            </a:pPr>
            <a:r>
              <a:rPr lang="en-US" sz="2800" dirty="0"/>
              <a:t>When </a:t>
            </a:r>
            <a:r>
              <a:rPr lang="en-US" sz="2800" b="1" dirty="0"/>
              <a:t>additional data </a:t>
            </a:r>
            <a:r>
              <a:rPr lang="en-US" sz="2800" dirty="0"/>
              <a:t>are needed, the IEP Committee must </a:t>
            </a:r>
          </a:p>
          <a:p>
            <a:pPr marL="685800">
              <a:lnSpc>
                <a:spcPct val="100000"/>
              </a:lnSpc>
              <a:buFont typeface="Arial" panose="020B0604020202020204" pitchFamily="34" charset="0"/>
              <a:buChar char="•"/>
              <a:defRPr/>
            </a:pPr>
            <a:r>
              <a:rPr lang="en-US" sz="2000" dirty="0"/>
              <a:t>Provide the parent with </a:t>
            </a:r>
            <a:r>
              <a:rPr lang="en-US" sz="2000" b="1" i="1" dirty="0"/>
              <a:t>Prior Written Notice </a:t>
            </a:r>
            <a:r>
              <a:rPr lang="en-US" sz="2000" dirty="0"/>
              <a:t>of the public agency’s intention to conduct a reevaluation</a:t>
            </a:r>
          </a:p>
          <a:p>
            <a:pPr marL="685800">
              <a:lnSpc>
                <a:spcPct val="100000"/>
              </a:lnSpc>
              <a:buFont typeface="Arial" panose="020B0604020202020204" pitchFamily="34" charset="0"/>
              <a:buChar char="•"/>
              <a:defRPr/>
            </a:pPr>
            <a:r>
              <a:rPr lang="en-US" sz="2000" dirty="0"/>
              <a:t>Obtain</a:t>
            </a:r>
            <a:r>
              <a:rPr lang="en-US" sz="2000" b="1" dirty="0"/>
              <a:t> </a:t>
            </a:r>
            <a:r>
              <a:rPr lang="en-US" sz="2000" b="1" i="1" dirty="0"/>
              <a:t>Informed Parental Consent</a:t>
            </a:r>
            <a:r>
              <a:rPr lang="en-US" sz="2000" i="1" dirty="0"/>
              <a:t> </a:t>
            </a:r>
            <a:r>
              <a:rPr lang="en-US" sz="2000" dirty="0"/>
              <a:t>prior to conducting any new individual assessments</a:t>
            </a:r>
            <a:endParaRPr lang="en-US" sz="2000" i="1" dirty="0"/>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291938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Parental Consent for Reevaluation</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163774" y="791570"/>
            <a:ext cx="8748214" cy="3389111"/>
          </a:xfrm>
        </p:spPr>
        <p:txBody>
          <a:bodyPr/>
          <a:lstStyle/>
          <a:p>
            <a:pPr>
              <a:lnSpc>
                <a:spcPct val="100000"/>
              </a:lnSpc>
            </a:pPr>
            <a:r>
              <a:rPr lang="en-US" altLang="en-US" dirty="0"/>
              <a:t>If a parent </a:t>
            </a:r>
            <a:r>
              <a:rPr lang="en-US" altLang="en-US" b="1" u="sng" dirty="0"/>
              <a:t>fails to respond </a:t>
            </a:r>
            <a:r>
              <a:rPr lang="en-US" altLang="en-US" dirty="0"/>
              <a:t>to the request for consent, the public agency </a:t>
            </a:r>
            <a:r>
              <a:rPr lang="en-US" altLang="en-US" b="1" dirty="0"/>
              <a:t>may proceed </a:t>
            </a:r>
            <a:r>
              <a:rPr lang="en-US" altLang="en-US" dirty="0"/>
              <a:t>with the new individual assessments if it has made reasonable attempts to obtain consent from the parent.</a:t>
            </a:r>
          </a:p>
          <a:p>
            <a:pPr>
              <a:lnSpc>
                <a:spcPct val="100000"/>
              </a:lnSpc>
            </a:pPr>
            <a:r>
              <a:rPr lang="en-US" altLang="en-US" dirty="0"/>
              <a:t>If the parent </a:t>
            </a:r>
            <a:r>
              <a:rPr lang="en-US" altLang="en-US" b="1" u="sng" dirty="0"/>
              <a:t>refuses to consent </a:t>
            </a:r>
            <a:r>
              <a:rPr lang="en-US" altLang="en-US" dirty="0"/>
              <a:t>for additional data collection for reevaluation, the public agency </a:t>
            </a:r>
            <a:r>
              <a:rPr lang="en-US" altLang="en-US" b="1" dirty="0"/>
              <a:t>may not conduct </a:t>
            </a:r>
            <a:r>
              <a:rPr lang="en-US" altLang="en-US" dirty="0"/>
              <a:t>new individual assessments for the reevaluation. </a:t>
            </a:r>
          </a:p>
          <a:p>
            <a:pPr>
              <a:lnSpc>
                <a:spcPct val="100000"/>
              </a:lnSpc>
            </a:pPr>
            <a:r>
              <a:rPr lang="en-US" altLang="en-US" b="1" dirty="0"/>
              <a:t>A comprehensive reevaluation should be completed within a reasonable time</a:t>
            </a:r>
            <a:r>
              <a:rPr lang="en-US" altLang="en-US" sz="2800" b="1" dirty="0"/>
              <a:t>.</a:t>
            </a:r>
            <a:endParaRPr lang="en-US" altLang="en-US" sz="2800" b="1" u="sng" dirty="0"/>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1504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 Report</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163774" y="791570"/>
            <a:ext cx="8748214" cy="3389111"/>
          </a:xfrm>
        </p:spPr>
        <p:txBody>
          <a:bodyPr/>
          <a:lstStyle/>
          <a:p>
            <a:pPr marL="0" indent="0" algn="ctr">
              <a:lnSpc>
                <a:spcPct val="100000"/>
              </a:lnSpc>
              <a:spcAft>
                <a:spcPts val="600"/>
              </a:spcAft>
              <a:buNone/>
              <a:defRPr/>
            </a:pPr>
            <a:r>
              <a:rPr lang="en-US" sz="2800" dirty="0"/>
              <a:t>The IEP Committee must document the results of the reevaluation in a written reevaluation report(s).</a:t>
            </a:r>
          </a:p>
          <a:p>
            <a:pPr>
              <a:lnSpc>
                <a:spcPct val="100000"/>
              </a:lnSpc>
              <a:spcAft>
                <a:spcPts val="600"/>
              </a:spcAft>
              <a:defRPr/>
            </a:pPr>
            <a:r>
              <a:rPr lang="en-US" dirty="0"/>
              <a:t>Must meet the same criteria as evaluation reports </a:t>
            </a:r>
          </a:p>
          <a:p>
            <a:pPr>
              <a:lnSpc>
                <a:spcPct val="100000"/>
              </a:lnSpc>
              <a:spcAft>
                <a:spcPts val="600"/>
              </a:spcAft>
              <a:defRPr/>
            </a:pPr>
            <a:r>
              <a:rPr lang="en-US" dirty="0"/>
              <a:t>May compile all reevaluation information into a single comprehensive report or allow each examiner to submit an individual report</a:t>
            </a:r>
          </a:p>
          <a:p>
            <a:pPr>
              <a:lnSpc>
                <a:spcPct val="100000"/>
              </a:lnSpc>
              <a:spcAft>
                <a:spcPts val="600"/>
              </a:spcAft>
              <a:defRPr/>
            </a:pPr>
            <a:r>
              <a:rPr lang="en-US" dirty="0"/>
              <a:t>Parents receive a copy of all reevaluation reports at least seven (7) calendar days prior to the meeting to determine or reestablish eligibility</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373344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Eligibility Determination Meeting</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a:xfrm>
            <a:off x="163774" y="791570"/>
            <a:ext cx="8748214" cy="3389111"/>
          </a:xfrm>
        </p:spPr>
        <p:txBody>
          <a:bodyPr/>
          <a:lstStyle/>
          <a:p>
            <a:pPr>
              <a:spcAft>
                <a:spcPts val="600"/>
              </a:spcAft>
              <a:defRPr/>
            </a:pPr>
            <a:r>
              <a:rPr lang="en-US" altLang="en-US" sz="2600" dirty="0"/>
              <a:t>The IEP Committee, which includes the parent, must meet to review the reevaluation report(s) and to draft an eligibility determination report</a:t>
            </a:r>
          </a:p>
          <a:p>
            <a:pPr>
              <a:spcAft>
                <a:spcPts val="600"/>
              </a:spcAft>
              <a:defRPr/>
            </a:pPr>
            <a:r>
              <a:rPr lang="en-US" altLang="en-US" sz="2600" dirty="0"/>
              <a:t>Parent must be invited </a:t>
            </a:r>
            <a:r>
              <a:rPr lang="en-US" altLang="en-US" sz="2600" b="1" dirty="0"/>
              <a:t>in writing </a:t>
            </a:r>
            <a:r>
              <a:rPr lang="en-US" altLang="en-US" sz="2600" dirty="0"/>
              <a:t>to attend the eligibility determination meeting</a:t>
            </a:r>
          </a:p>
          <a:p>
            <a:pPr>
              <a:spcAft>
                <a:spcPts val="600"/>
              </a:spcAft>
              <a:defRPr/>
            </a:pPr>
            <a:r>
              <a:rPr lang="en-US" altLang="en-US" sz="2600" dirty="0"/>
              <a:t>Must document eligibility decision in an Eligibility Determination Report to either continue or change the eligibility</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457304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altLang="en-US" dirty="0"/>
              <a:t>Reevaluation Decisions</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26</a:t>
            </a:fld>
            <a:endParaRPr lang="en" dirty="0"/>
          </a:p>
        </p:txBody>
      </p:sp>
      <p:pic>
        <p:nvPicPr>
          <p:cNvPr id="7" name="Picture 6">
            <a:extLst>
              <a:ext uri="{FF2B5EF4-FFF2-40B4-BE49-F238E27FC236}">
                <a16:creationId xmlns:a16="http://schemas.microsoft.com/office/drawing/2014/main" id="{E3D544F9-2A68-40BA-BE3C-704806634A75}"/>
              </a:ext>
            </a:extLst>
          </p:cNvPr>
          <p:cNvPicPr>
            <a:picLocks noChangeAspect="1"/>
          </p:cNvPicPr>
          <p:nvPr/>
        </p:nvPicPr>
        <p:blipFill>
          <a:blip r:embed="rId3"/>
          <a:stretch>
            <a:fillRect/>
          </a:stretch>
        </p:blipFill>
        <p:spPr>
          <a:xfrm>
            <a:off x="1146412" y="725432"/>
            <a:ext cx="7215822" cy="3954951"/>
          </a:xfrm>
          <a:prstGeom prst="rect">
            <a:avLst/>
          </a:prstGeom>
        </p:spPr>
      </p:pic>
    </p:spTree>
    <p:extLst>
      <p:ext uri="{BB962C8B-B14F-4D97-AF65-F5344CB8AC3E}">
        <p14:creationId xmlns:p14="http://schemas.microsoft.com/office/powerpoint/2010/main" val="192386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DA8FE-B6F5-4C7C-8D06-60CB785C4298}"/>
              </a:ext>
            </a:extLst>
          </p:cNvPr>
          <p:cNvSpPr>
            <a:spLocks noGrp="1"/>
          </p:cNvSpPr>
          <p:nvPr>
            <p:ph type="body" sz="quarter" idx="13"/>
          </p:nvPr>
        </p:nvSpPr>
        <p:spPr/>
        <p:txBody>
          <a:bodyPr/>
          <a:lstStyle/>
          <a:p>
            <a:r>
              <a:rPr lang="en-US" dirty="0"/>
              <a:t>Madelyn Harris, M.S.</a:t>
            </a:r>
          </a:p>
        </p:txBody>
      </p:sp>
      <p:sp>
        <p:nvSpPr>
          <p:cNvPr id="3" name="Text Placeholder 2">
            <a:extLst>
              <a:ext uri="{FF2B5EF4-FFF2-40B4-BE49-F238E27FC236}">
                <a16:creationId xmlns:a16="http://schemas.microsoft.com/office/drawing/2014/main" id="{641A8524-2A32-4069-AC19-211E85721E66}"/>
              </a:ext>
            </a:extLst>
          </p:cNvPr>
          <p:cNvSpPr>
            <a:spLocks noGrp="1"/>
          </p:cNvSpPr>
          <p:nvPr>
            <p:ph type="body" sz="quarter" idx="14"/>
          </p:nvPr>
        </p:nvSpPr>
        <p:spPr/>
        <p:txBody>
          <a:bodyPr/>
          <a:lstStyle/>
          <a:p>
            <a:r>
              <a:rPr lang="en-US" dirty="0"/>
              <a:t>Instructional Support Specialist</a:t>
            </a:r>
          </a:p>
          <a:p>
            <a:r>
              <a:rPr lang="en-US" dirty="0">
                <a:hlinkClick r:id="rId2"/>
              </a:rPr>
              <a:t>mharris@mdek12.org</a:t>
            </a:r>
            <a:endParaRPr lang="en-US" dirty="0"/>
          </a:p>
          <a:p>
            <a:r>
              <a:rPr lang="en-US" dirty="0"/>
              <a:t>601-359-3498</a:t>
            </a:r>
          </a:p>
        </p:txBody>
      </p:sp>
      <p:sp>
        <p:nvSpPr>
          <p:cNvPr id="4" name="Slide Number Placeholder 3">
            <a:extLst>
              <a:ext uri="{FF2B5EF4-FFF2-40B4-BE49-F238E27FC236}">
                <a16:creationId xmlns:a16="http://schemas.microsoft.com/office/drawing/2014/main" id="{1099128C-3DC9-41F0-9975-E5339E0A9D89}"/>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407686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Font typeface="+mj-lt"/>
              <a:buAutoNum type="arabicPeriod"/>
            </a:pPr>
            <a:r>
              <a:rPr lang="en" sz="18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18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18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18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1800" dirty="0">
                <a:ea typeface="Open Sans"/>
                <a:cs typeface="Open Sans"/>
                <a:sym typeface="Open Sans"/>
              </a:rPr>
              <a:t>Every Community Effectively Uses a World-Class Data System to Improve Student Outcomes</a:t>
            </a:r>
            <a:endParaRPr lang="en-US" sz="1800" dirty="0">
              <a:ea typeface="Open Sans"/>
              <a:cs typeface="Open Sans"/>
              <a:sym typeface="Open Sans"/>
            </a:endParaRPr>
          </a:p>
          <a:p>
            <a:pPr marL="457200">
              <a:spcBef>
                <a:spcPts val="500"/>
              </a:spcBef>
              <a:spcAft>
                <a:spcPts val="600"/>
              </a:spcAft>
              <a:buFont typeface="+mj-lt"/>
              <a:buAutoNum type="arabicPeriod"/>
            </a:pPr>
            <a:r>
              <a:rPr lang="en-US" sz="1800" dirty="0"/>
              <a:t>Every School and District is Rated “C” or Higher </a:t>
            </a:r>
          </a:p>
          <a:p>
            <a:pPr>
              <a:tabLst/>
            </a:pP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68415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14087B-FA3A-4FB8-8B32-346B59DFA1E1}"/>
              </a:ext>
            </a:extLst>
          </p:cNvPr>
          <p:cNvSpPr>
            <a:spLocks noGrp="1"/>
          </p:cNvSpPr>
          <p:nvPr>
            <p:ph type="body" sz="quarter" idx="13"/>
          </p:nvPr>
        </p:nvSpPr>
        <p:spPr/>
        <p:txBody>
          <a:bodyPr/>
          <a:lstStyle/>
          <a:p>
            <a:pPr eaLnBrk="1" fontAlgn="auto" hangingPunct="1">
              <a:lnSpc>
                <a:spcPct val="115000"/>
              </a:lnSpc>
              <a:spcBef>
                <a:spcPts val="0"/>
              </a:spcBef>
              <a:spcAft>
                <a:spcPts val="1600"/>
              </a:spcAft>
              <a:buClr>
                <a:schemeClr val="dk2"/>
              </a:buClr>
              <a:buSzPct val="100000"/>
              <a:defRPr/>
            </a:pPr>
            <a:r>
              <a:rPr lang="en-US" dirty="0">
                <a:sym typeface="Arial"/>
              </a:rPr>
              <a:t>Teacher Listserv</a:t>
            </a:r>
          </a:p>
        </p:txBody>
      </p:sp>
      <p:sp>
        <p:nvSpPr>
          <p:cNvPr id="4" name="Slide Number Placeholder 3">
            <a:extLst>
              <a:ext uri="{FF2B5EF4-FFF2-40B4-BE49-F238E27FC236}">
                <a16:creationId xmlns:a16="http://schemas.microsoft.com/office/drawing/2014/main" id="{D6066586-CFE8-418D-B4E4-04A8C242DCB9}"/>
              </a:ext>
            </a:extLst>
          </p:cNvPr>
          <p:cNvSpPr>
            <a:spLocks noGrp="1"/>
          </p:cNvSpPr>
          <p:nvPr>
            <p:ph type="sldNum" idx="12"/>
          </p:nvPr>
        </p:nvSpPr>
        <p:spPr/>
        <p:txBody>
          <a:bodyPr/>
          <a:lstStyle/>
          <a:p>
            <a:pPr>
              <a:defRPr/>
            </a:pPr>
            <a:fld id="{964D3B70-0855-4C0A-9185-15635734BE86}" type="slidenum">
              <a:rPr lang="en"/>
              <a:pPr>
                <a:defRPr/>
              </a:pPr>
              <a:t>4</a:t>
            </a:fld>
            <a:endParaRPr lang="en" dirty="0"/>
          </a:p>
        </p:txBody>
      </p:sp>
      <p:pic>
        <p:nvPicPr>
          <p:cNvPr id="17412" name="Picture 1">
            <a:extLst>
              <a:ext uri="{FF2B5EF4-FFF2-40B4-BE49-F238E27FC236}">
                <a16:creationId xmlns:a16="http://schemas.microsoft.com/office/drawing/2014/main" id="{664DC3FB-C4A8-4DFA-AE80-138660AF1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50" t="21037" r="17010" b="14690"/>
          <a:stretch>
            <a:fillRect/>
          </a:stretch>
        </p:blipFill>
        <p:spPr bwMode="auto">
          <a:xfrm>
            <a:off x="492125" y="755650"/>
            <a:ext cx="849947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Overview</a:t>
            </a:r>
            <a:endParaRPr lang="en-US" sz="1400" dirty="0"/>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151755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01ED0-BACA-4C7F-8274-8E221B6E5339}"/>
              </a:ext>
            </a:extLst>
          </p:cNvPr>
          <p:cNvSpPr>
            <a:spLocks noGrp="1"/>
          </p:cNvSpPr>
          <p:nvPr>
            <p:ph type="body" sz="quarter" idx="13"/>
          </p:nvPr>
        </p:nvSpPr>
        <p:spPr/>
        <p:txBody>
          <a:bodyPr/>
          <a:lstStyle/>
          <a:p>
            <a:r>
              <a:rPr lang="en-US" dirty="0"/>
              <a:t>Target Audience</a:t>
            </a:r>
          </a:p>
        </p:txBody>
      </p:sp>
      <p:sp>
        <p:nvSpPr>
          <p:cNvPr id="3" name="Text Placeholder 2">
            <a:extLst>
              <a:ext uri="{FF2B5EF4-FFF2-40B4-BE49-F238E27FC236}">
                <a16:creationId xmlns:a16="http://schemas.microsoft.com/office/drawing/2014/main" id="{552E9AD1-D015-495B-B1B8-8B73C49855B4}"/>
              </a:ext>
            </a:extLst>
          </p:cNvPr>
          <p:cNvSpPr>
            <a:spLocks noGrp="1"/>
          </p:cNvSpPr>
          <p:nvPr>
            <p:ph type="body" sz="quarter" idx="14"/>
          </p:nvPr>
        </p:nvSpPr>
        <p:spPr/>
        <p:txBody>
          <a:bodyPr/>
          <a:lstStyle/>
          <a:p>
            <a:pPr marL="0" indent="0">
              <a:buNone/>
            </a:pPr>
            <a:r>
              <a:rPr lang="en-US" dirty="0"/>
              <a:t>This webinar series is intended for special education teachers with 0-3 years experience. However, it is available to anyone who would like to participate.</a:t>
            </a:r>
          </a:p>
        </p:txBody>
      </p:sp>
      <p:sp>
        <p:nvSpPr>
          <p:cNvPr id="4" name="Slide Number Placeholder 3">
            <a:extLst>
              <a:ext uri="{FF2B5EF4-FFF2-40B4-BE49-F238E27FC236}">
                <a16:creationId xmlns:a16="http://schemas.microsoft.com/office/drawing/2014/main" id="{2B1FFCA2-B8B9-4D0F-A7C7-6FF5DCD8EFA8}"/>
              </a:ext>
            </a:extLst>
          </p:cNvPr>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400183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Purpose</a:t>
            </a:r>
          </a:p>
        </p:txBody>
      </p:sp>
      <p:sp>
        <p:nvSpPr>
          <p:cNvPr id="7" name="Text Placeholder 6"/>
          <p:cNvSpPr>
            <a:spLocks noGrp="1"/>
          </p:cNvSpPr>
          <p:nvPr>
            <p:ph type="body" sz="quarter" idx="14"/>
          </p:nvPr>
        </p:nvSpPr>
        <p:spPr/>
        <p:txBody>
          <a:bodyPr/>
          <a:lstStyle/>
          <a:p>
            <a:pPr>
              <a:spcAft>
                <a:spcPts val="1000"/>
              </a:spcAft>
            </a:pPr>
            <a:r>
              <a:rPr lang="en-US" dirty="0"/>
              <a:t>To provide support and guidance to new special education teachers on a consistent basis throughout the school year</a:t>
            </a:r>
          </a:p>
          <a:p>
            <a:pPr>
              <a:spcAft>
                <a:spcPts val="1000"/>
              </a:spcAft>
            </a:pPr>
            <a:r>
              <a:rPr lang="en-US" altLang="en-US" dirty="0">
                <a:latin typeface="Arial" charset="0"/>
                <a:ea typeface="Arial" charset="0"/>
                <a:cs typeface="Arial" charset="0"/>
              </a:rPr>
              <a:t>To address the topics and issues that are relevant to new special education teachers in a timely manner</a:t>
            </a:r>
          </a:p>
          <a:p>
            <a:endParaRPr lang="en-US" dirty="0"/>
          </a:p>
          <a:p>
            <a:endParaRPr lang="en-US" dirty="0"/>
          </a:p>
          <a:p>
            <a:pPr>
              <a:tabLst/>
            </a:pP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90048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Registration and Dates</a:t>
            </a:r>
          </a:p>
        </p:txBody>
      </p:sp>
      <p:sp>
        <p:nvSpPr>
          <p:cNvPr id="7" name="Text Placeholder 6"/>
          <p:cNvSpPr>
            <a:spLocks noGrp="1"/>
          </p:cNvSpPr>
          <p:nvPr>
            <p:ph type="body" sz="quarter" idx="14"/>
          </p:nvPr>
        </p:nvSpPr>
        <p:spPr>
          <a:xfrm>
            <a:off x="135802" y="796705"/>
            <a:ext cx="8664166" cy="3874883"/>
          </a:xfrm>
        </p:spPr>
        <p:txBody>
          <a:bodyPr/>
          <a:lstStyle/>
          <a:p>
            <a:pPr marL="0" indent="0">
              <a:buNone/>
              <a:tabLst/>
            </a:pPr>
            <a:r>
              <a:rPr lang="en-US" b="1" dirty="0"/>
              <a:t>Registration link: </a:t>
            </a:r>
          </a:p>
          <a:p>
            <a:pPr marL="0" indent="0">
              <a:buNone/>
              <a:tabLst/>
            </a:pPr>
            <a:r>
              <a:rPr lang="en-US" sz="2000" dirty="0">
                <a:hlinkClick r:id="rId2"/>
              </a:rPr>
              <a:t>https://attendee.gotowebinar.com/register/8555677492844037122</a:t>
            </a:r>
            <a:r>
              <a:rPr lang="en-US" sz="2000" dirty="0"/>
              <a:t> </a:t>
            </a:r>
          </a:p>
          <a:p>
            <a:pPr marL="0" indent="0">
              <a:buNone/>
              <a:tabLst/>
            </a:pPr>
            <a:r>
              <a:rPr lang="en-US" sz="2000" dirty="0"/>
              <a:t>The webinar will be the </a:t>
            </a:r>
            <a:r>
              <a:rPr lang="en-US" sz="2000" b="1" dirty="0">
                <a:solidFill>
                  <a:srgbClr val="FF0000"/>
                </a:solidFill>
              </a:rPr>
              <a:t>first Thursday</a:t>
            </a:r>
            <a:r>
              <a:rPr lang="en-US" sz="2000" dirty="0"/>
              <a:t> of every month at 3:00 p.m. </a:t>
            </a:r>
          </a:p>
          <a:p>
            <a:pPr marL="0" indent="0">
              <a:buNone/>
              <a:tabLst/>
            </a:pPr>
            <a:r>
              <a:rPr lang="en-US" sz="2000" dirty="0"/>
              <a:t>		October 5, 2017				February 1, 2018</a:t>
            </a:r>
          </a:p>
          <a:p>
            <a:pPr marL="0" indent="0">
              <a:buNone/>
              <a:tabLst/>
            </a:pPr>
            <a:r>
              <a:rPr lang="en-US" sz="2000" dirty="0"/>
              <a:t>		November 2, 2017			March 1, 2018</a:t>
            </a:r>
          </a:p>
          <a:p>
            <a:pPr marL="0" indent="0">
              <a:buNone/>
              <a:tabLst/>
            </a:pPr>
            <a:r>
              <a:rPr lang="en-US" sz="2000" dirty="0"/>
              <a:t>		December 7, 2017			April 5, 2018</a:t>
            </a:r>
          </a:p>
          <a:p>
            <a:pPr marL="0" indent="0">
              <a:buNone/>
              <a:tabLst/>
            </a:pPr>
            <a:r>
              <a:rPr lang="en-US" sz="2000" dirty="0"/>
              <a:t>		January 11, 2018</a:t>
            </a:r>
          </a:p>
          <a:p>
            <a:pPr marL="0" indent="0">
              <a:buNone/>
              <a:tabLst/>
            </a:pPr>
            <a:br>
              <a:rPr lang="en-US" dirty="0"/>
            </a:br>
            <a:br>
              <a:rPr lang="en-US" dirty="0"/>
            </a:b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7595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Recordings </a:t>
            </a:r>
          </a:p>
        </p:txBody>
      </p:sp>
      <p:sp>
        <p:nvSpPr>
          <p:cNvPr id="7" name="Text Placeholder 6"/>
          <p:cNvSpPr>
            <a:spLocks noGrp="1"/>
          </p:cNvSpPr>
          <p:nvPr>
            <p:ph type="body" sz="quarter" idx="14"/>
          </p:nvPr>
        </p:nvSpPr>
        <p:spPr/>
        <p:txBody>
          <a:bodyPr/>
          <a:lstStyle/>
          <a:p>
            <a:pPr>
              <a:tabLst/>
            </a:pPr>
            <a:r>
              <a:rPr lang="en-US" dirty="0"/>
              <a:t>For those who are not able to participate in the live webinar, the recordings will be posted to the Office of Special Education’s website along with any supporting documents that may be referenced during the webinars.</a:t>
            </a:r>
          </a:p>
          <a:p>
            <a:pPr>
              <a:tabLst/>
            </a:pPr>
            <a:r>
              <a:rPr lang="en-US" dirty="0"/>
              <a:t>The webinar recordings can be found by clicking on the following link: </a:t>
            </a:r>
            <a:r>
              <a:rPr lang="en-US" dirty="0">
                <a:hlinkClick r:id="rId2"/>
              </a:rPr>
              <a:t>www.mdek12.org/ose/training/webinars</a:t>
            </a:r>
            <a:r>
              <a:rPr lang="en-US" dirty="0"/>
              <a:t>.</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977426043"/>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TotalTime>
  <Words>1163</Words>
  <Application>Microsoft Office PowerPoint</Application>
  <PresentationFormat>On-screen Show (16:9)</PresentationFormat>
  <Paragraphs>145</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MS PGothic</vt:lpstr>
      <vt:lpstr>Arial</vt:lpstr>
      <vt:lpstr>Cambria</vt:lpstr>
      <vt:lpstr>Open Sans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Teresa Laney</cp:lastModifiedBy>
  <cp:revision>47</cp:revision>
  <cp:lastPrinted>2017-10-03T16:35:19Z</cp:lastPrinted>
  <dcterms:created xsi:type="dcterms:W3CDTF">2017-07-07T21:24:14Z</dcterms:created>
  <dcterms:modified xsi:type="dcterms:W3CDTF">2018-01-26T16:50:05Z</dcterms:modified>
</cp:coreProperties>
</file>