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49"/>
  </p:notesMasterIdLst>
  <p:handoutMasterIdLst>
    <p:handoutMasterId r:id="rId50"/>
  </p:handoutMasterIdLst>
  <p:sldIdLst>
    <p:sldId id="259" r:id="rId2"/>
    <p:sldId id="280" r:id="rId3"/>
    <p:sldId id="281" r:id="rId4"/>
    <p:sldId id="338" r:id="rId5"/>
    <p:sldId id="345" r:id="rId6"/>
    <p:sldId id="336" r:id="rId7"/>
    <p:sldId id="344" r:id="rId8"/>
    <p:sldId id="346" r:id="rId9"/>
    <p:sldId id="347" r:id="rId10"/>
    <p:sldId id="348" r:id="rId11"/>
    <p:sldId id="295" r:id="rId12"/>
    <p:sldId id="322" r:id="rId13"/>
    <p:sldId id="297" r:id="rId14"/>
    <p:sldId id="298" r:id="rId15"/>
    <p:sldId id="263" r:id="rId16"/>
    <p:sldId id="300" r:id="rId17"/>
    <p:sldId id="301" r:id="rId18"/>
    <p:sldId id="282" r:id="rId19"/>
    <p:sldId id="268" r:id="rId20"/>
    <p:sldId id="318" r:id="rId21"/>
    <p:sldId id="341" r:id="rId22"/>
    <p:sldId id="342" r:id="rId23"/>
    <p:sldId id="343" r:id="rId24"/>
    <p:sldId id="265" r:id="rId25"/>
    <p:sldId id="266" r:id="rId26"/>
    <p:sldId id="270" r:id="rId27"/>
    <p:sldId id="271" r:id="rId28"/>
    <p:sldId id="330" r:id="rId29"/>
    <p:sldId id="332" r:id="rId30"/>
    <p:sldId id="321" r:id="rId31"/>
    <p:sldId id="260" r:id="rId32"/>
    <p:sldId id="261" r:id="rId33"/>
    <p:sldId id="350" r:id="rId34"/>
    <p:sldId id="351" r:id="rId35"/>
    <p:sldId id="352" r:id="rId36"/>
    <p:sldId id="320" r:id="rId37"/>
    <p:sldId id="325" r:id="rId38"/>
    <p:sldId id="319" r:id="rId39"/>
    <p:sldId id="339" r:id="rId40"/>
    <p:sldId id="349" r:id="rId41"/>
    <p:sldId id="335" r:id="rId42"/>
    <p:sldId id="323" r:id="rId43"/>
    <p:sldId id="340" r:id="rId44"/>
    <p:sldId id="353" r:id="rId45"/>
    <p:sldId id="354" r:id="rId46"/>
    <p:sldId id="355" r:id="rId47"/>
    <p:sldId id="317" r:id="rId48"/>
  </p:sldIdLst>
  <p:sldSz cx="9144000" cy="6858000" type="screen4x3"/>
  <p:notesSz cx="6950075" cy="92360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264"/>
    <a:srgbClr val="003366"/>
    <a:srgbClr val="1B1B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35" autoAdjust="0"/>
    <p:restoredTop sz="94660"/>
  </p:normalViewPr>
  <p:slideViewPr>
    <p:cSldViewPr>
      <p:cViewPr varScale="1">
        <p:scale>
          <a:sx n="70" d="100"/>
          <a:sy n="70" d="100"/>
        </p:scale>
        <p:origin x="112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eaLnBrk="1" hangingPunct="1">
              <a:defRPr sz="1200">
                <a:latin typeface="Arial" charset="0"/>
                <a:ea typeface="+mn-ea"/>
                <a:cs typeface="Arial" charset="0"/>
              </a:defRPr>
            </a:lvl1pPr>
          </a:lstStyle>
          <a:p>
            <a:pPr>
              <a:defRPr/>
            </a:pPr>
            <a:r>
              <a:rPr lang="en-US" smtClean="0"/>
              <a:t>Office of Special Education</a:t>
            </a:r>
            <a:endParaRPr lang="en-US"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eaLnBrk="1" hangingPunct="1">
              <a:defRPr sz="1200">
                <a:latin typeface="Arial" charset="0"/>
                <a:ea typeface="+mn-ea"/>
                <a:cs typeface="Arial" charset="0"/>
              </a:defRPr>
            </a:lvl1pPr>
          </a:lstStyle>
          <a:p>
            <a:pPr>
              <a:defRPr/>
            </a:pPr>
            <a:r>
              <a:rPr lang="en-US" smtClean="0"/>
              <a:t>Special Education Directors Meeting</a:t>
            </a:r>
            <a:endParaRPr lang="en-US"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eaLnBrk="1" hangingPunct="1">
              <a:defRPr sz="1200">
                <a:latin typeface="Arial" charset="0"/>
                <a:ea typeface="+mn-ea"/>
                <a:cs typeface="Arial" charset="0"/>
              </a:defRPr>
            </a:lvl1pPr>
          </a:lstStyle>
          <a:p>
            <a:pPr>
              <a:defRPr/>
            </a:pPr>
            <a:endParaRPr lang="en-US"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wrap="square" lIns="92492" tIns="46246" rIns="92492" bIns="46246"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3242F7DA-E837-4EDE-9B6D-AFEF6E921435}" type="slidenum">
              <a:rPr lang="en-US" altLang="en-US"/>
              <a:pPr>
                <a:defRPr/>
              </a:pPr>
              <a:t>‹#›</a:t>
            </a:fld>
            <a:endParaRPr lang="en-US" altLang="en-US" dirty="0"/>
          </a:p>
        </p:txBody>
      </p:sp>
    </p:spTree>
    <p:extLst>
      <p:ext uri="{BB962C8B-B14F-4D97-AF65-F5344CB8AC3E}">
        <p14:creationId xmlns:p14="http://schemas.microsoft.com/office/powerpoint/2010/main" val="95780530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eaLnBrk="1" hangingPunct="1">
              <a:defRPr sz="1200">
                <a:latin typeface="Arial" charset="0"/>
                <a:ea typeface="+mn-ea"/>
                <a:cs typeface="Arial" charset="0"/>
              </a:defRPr>
            </a:lvl1pPr>
          </a:lstStyle>
          <a:p>
            <a:pPr>
              <a:defRPr/>
            </a:pPr>
            <a:r>
              <a:rPr lang="en-US" smtClean="0"/>
              <a:t>Office of Special Education</a:t>
            </a:r>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eaLnBrk="1" hangingPunct="1">
              <a:defRPr sz="1200">
                <a:latin typeface="Arial" charset="0"/>
                <a:ea typeface="+mn-ea"/>
                <a:cs typeface="Arial" charset="0"/>
              </a:defRPr>
            </a:lvl1pPr>
          </a:lstStyle>
          <a:p>
            <a:pPr>
              <a:defRPr/>
            </a:pPr>
            <a:r>
              <a:rPr lang="en-US" smtClean="0"/>
              <a:t>Special Education Directors Meeting</a:t>
            </a:r>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pPr lvl="0"/>
            <a:endParaRPr lang="en-US" noProof="0" dirty="0" smtClean="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eaLnBrk="1" hangingPunct="1">
              <a:defRPr sz="1200">
                <a:latin typeface="Arial" charset="0"/>
                <a:ea typeface="+mn-ea"/>
                <a:cs typeface="Arial" charset="0"/>
              </a:defRPr>
            </a:lvl1pPr>
          </a:lstStyle>
          <a:p>
            <a:pPr>
              <a:defRPr/>
            </a:pPr>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wrap="square" lIns="92492" tIns="46246" rIns="92492" bIns="46246"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FCE7DC24-5794-4871-A037-587ED698D7F3}" type="slidenum">
              <a:rPr lang="en-US" altLang="en-US"/>
              <a:pPr>
                <a:defRPr/>
              </a:pPr>
              <a:t>‹#›</a:t>
            </a:fld>
            <a:endParaRPr lang="en-US" altLang="en-US" dirty="0"/>
          </a:p>
        </p:txBody>
      </p:sp>
    </p:spTree>
    <p:extLst>
      <p:ext uri="{BB962C8B-B14F-4D97-AF65-F5344CB8AC3E}">
        <p14:creationId xmlns:p14="http://schemas.microsoft.com/office/powerpoint/2010/main" val="262221992"/>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Office of Special Education</a:t>
            </a:r>
            <a:endParaRPr lang="en-US" dirty="0"/>
          </a:p>
        </p:txBody>
      </p:sp>
      <p:sp>
        <p:nvSpPr>
          <p:cNvPr id="5" name="Date Placeholder 4"/>
          <p:cNvSpPr>
            <a:spLocks noGrp="1"/>
          </p:cNvSpPr>
          <p:nvPr>
            <p:ph type="dt" idx="11"/>
          </p:nvPr>
        </p:nvSpPr>
        <p:spPr/>
        <p:txBody>
          <a:bodyPr/>
          <a:lstStyle/>
          <a:p>
            <a:pPr>
              <a:defRPr/>
            </a:pPr>
            <a:r>
              <a:rPr lang="en-US" smtClean="0"/>
              <a:t>Special Education Directors Meeting</a:t>
            </a:r>
            <a:endParaRPr lang="en-US" dirty="0"/>
          </a:p>
        </p:txBody>
      </p:sp>
      <p:sp>
        <p:nvSpPr>
          <p:cNvPr id="6" name="Footer Placeholder 5"/>
          <p:cNvSpPr>
            <a:spLocks noGrp="1"/>
          </p:cNvSpPr>
          <p:nvPr>
            <p:ph type="ftr" sz="quarter" idx="12"/>
          </p:nvPr>
        </p:nvSpPr>
        <p:spPr/>
        <p:txBody>
          <a:bodyPr/>
          <a:lstStyle/>
          <a:p>
            <a:pPr>
              <a:defRPr/>
            </a:pPr>
            <a:endParaRPr lang="en-US" dirty="0"/>
          </a:p>
        </p:txBody>
      </p:sp>
      <p:sp>
        <p:nvSpPr>
          <p:cNvPr id="7" name="Slide Number Placeholder 6"/>
          <p:cNvSpPr>
            <a:spLocks noGrp="1"/>
          </p:cNvSpPr>
          <p:nvPr>
            <p:ph type="sldNum" sz="quarter" idx="13"/>
          </p:nvPr>
        </p:nvSpPr>
        <p:spPr/>
        <p:txBody>
          <a:bodyPr/>
          <a:lstStyle/>
          <a:p>
            <a:pPr>
              <a:defRPr/>
            </a:pPr>
            <a:fld id="{FCE7DC24-5794-4871-A037-587ED698D7F3}" type="slidenum">
              <a:rPr lang="en-US" altLang="en-US" smtClean="0"/>
              <a:pPr>
                <a:defRPr/>
              </a:pPr>
              <a:t>19</a:t>
            </a:fld>
            <a:endParaRPr lang="en-US" altLang="en-US" dirty="0"/>
          </a:p>
        </p:txBody>
      </p:sp>
    </p:spTree>
    <p:extLst>
      <p:ext uri="{BB962C8B-B14F-4D97-AF65-F5344CB8AC3E}">
        <p14:creationId xmlns:p14="http://schemas.microsoft.com/office/powerpoint/2010/main" val="3644118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smtClean="0"/>
              <a:t>Office of Special Education</a:t>
            </a:r>
            <a:endParaRPr lang="en-US" dirty="0"/>
          </a:p>
        </p:txBody>
      </p:sp>
      <p:sp>
        <p:nvSpPr>
          <p:cNvPr id="5" name="Date Placeholder 4"/>
          <p:cNvSpPr>
            <a:spLocks noGrp="1"/>
          </p:cNvSpPr>
          <p:nvPr>
            <p:ph type="dt" sz="quarter" idx="1"/>
          </p:nvPr>
        </p:nvSpPr>
        <p:spPr/>
        <p:txBody>
          <a:bodyPr/>
          <a:lstStyle/>
          <a:p>
            <a:pPr>
              <a:defRPr/>
            </a:pPr>
            <a:r>
              <a:rPr lang="en-US" smtClean="0"/>
              <a:t>Special Education Directors Meeting</a:t>
            </a:r>
            <a:endParaRPr lang="en-US" dirty="0"/>
          </a:p>
        </p:txBody>
      </p:sp>
      <p:sp>
        <p:nvSpPr>
          <p:cNvPr id="6" name="Footer Placeholder 5"/>
          <p:cNvSpPr>
            <a:spLocks noGrp="1"/>
          </p:cNvSpPr>
          <p:nvPr>
            <p:ph type="ftr" sz="quarter" idx="4"/>
          </p:nvPr>
        </p:nvSpPr>
        <p:spPr/>
        <p:txBody>
          <a:bodyPr/>
          <a:lstStyle/>
          <a:p>
            <a:pPr>
              <a:defRPr/>
            </a:pPr>
            <a:endParaRPr lang="en-US" dirty="0"/>
          </a:p>
        </p:txBody>
      </p:sp>
      <p:sp>
        <p:nvSpPr>
          <p:cNvPr id="16391" name="Slide Number Placeholder 6"/>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1494" indent="-289036">
              <a:defRPr>
                <a:solidFill>
                  <a:schemeClr val="tx1"/>
                </a:solidFill>
                <a:latin typeface="Arial" panose="020B0604020202020204" pitchFamily="34" charset="0"/>
                <a:ea typeface="MS PGothic" panose="020B0600070205080204" pitchFamily="34" charset="-128"/>
              </a:defRPr>
            </a:lvl2pPr>
            <a:lvl3pPr marL="1156145" indent="-231229">
              <a:defRPr>
                <a:solidFill>
                  <a:schemeClr val="tx1"/>
                </a:solidFill>
                <a:latin typeface="Arial" panose="020B0604020202020204" pitchFamily="34" charset="0"/>
                <a:ea typeface="MS PGothic" panose="020B0600070205080204" pitchFamily="34" charset="-128"/>
              </a:defRPr>
            </a:lvl3pPr>
            <a:lvl4pPr marL="1618602" indent="-231229">
              <a:defRPr>
                <a:solidFill>
                  <a:schemeClr val="tx1"/>
                </a:solidFill>
                <a:latin typeface="Arial" panose="020B0604020202020204" pitchFamily="34" charset="0"/>
                <a:ea typeface="MS PGothic" panose="020B0600070205080204" pitchFamily="34" charset="-128"/>
              </a:defRPr>
            </a:lvl4pPr>
            <a:lvl5pPr marL="2081060" indent="-231229">
              <a:defRPr>
                <a:solidFill>
                  <a:schemeClr val="tx1"/>
                </a:solidFill>
                <a:latin typeface="Arial" panose="020B0604020202020204" pitchFamily="34" charset="0"/>
                <a:ea typeface="MS PGothic" panose="020B0600070205080204" pitchFamily="34" charset="-128"/>
              </a:defRPr>
            </a:lvl5pPr>
            <a:lvl6pPr marL="2543518" indent="-23122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05976" indent="-23122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68434" indent="-23122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30891" indent="-23122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E7A98DC-1582-4A3E-B9E6-DAF6E3DC8AC4}" type="slidenum">
              <a:rPr lang="en-US" altLang="en-US"/>
              <a:pPr/>
              <a:t>26</a:t>
            </a:fld>
            <a:endParaRPr lang="en-US" altLang="en-US" dirty="0"/>
          </a:p>
        </p:txBody>
      </p:sp>
    </p:spTree>
    <p:extLst>
      <p:ext uri="{BB962C8B-B14F-4D97-AF65-F5344CB8AC3E}">
        <p14:creationId xmlns:p14="http://schemas.microsoft.com/office/powerpoint/2010/main" val="4137523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Office of Special Education</a:t>
            </a:r>
            <a:endParaRPr lang="en-US" dirty="0"/>
          </a:p>
        </p:txBody>
      </p:sp>
      <p:sp>
        <p:nvSpPr>
          <p:cNvPr id="5" name="Date Placeholder 4"/>
          <p:cNvSpPr>
            <a:spLocks noGrp="1"/>
          </p:cNvSpPr>
          <p:nvPr>
            <p:ph type="dt" idx="11"/>
          </p:nvPr>
        </p:nvSpPr>
        <p:spPr/>
        <p:txBody>
          <a:bodyPr/>
          <a:lstStyle/>
          <a:p>
            <a:pPr>
              <a:defRPr/>
            </a:pPr>
            <a:r>
              <a:rPr lang="en-US" smtClean="0"/>
              <a:t>Special Education Directors Meeting</a:t>
            </a:r>
            <a:endParaRPr lang="en-US" dirty="0"/>
          </a:p>
        </p:txBody>
      </p:sp>
      <p:sp>
        <p:nvSpPr>
          <p:cNvPr id="6" name="Footer Placeholder 5"/>
          <p:cNvSpPr>
            <a:spLocks noGrp="1"/>
          </p:cNvSpPr>
          <p:nvPr>
            <p:ph type="ftr" sz="quarter" idx="12"/>
          </p:nvPr>
        </p:nvSpPr>
        <p:spPr/>
        <p:txBody>
          <a:bodyPr/>
          <a:lstStyle/>
          <a:p>
            <a:pPr>
              <a:defRPr/>
            </a:pPr>
            <a:endParaRPr lang="en-US" dirty="0"/>
          </a:p>
        </p:txBody>
      </p:sp>
      <p:sp>
        <p:nvSpPr>
          <p:cNvPr id="7" name="Slide Number Placeholder 6"/>
          <p:cNvSpPr>
            <a:spLocks noGrp="1"/>
          </p:cNvSpPr>
          <p:nvPr>
            <p:ph type="sldNum" sz="quarter" idx="13"/>
          </p:nvPr>
        </p:nvSpPr>
        <p:spPr/>
        <p:txBody>
          <a:bodyPr/>
          <a:lstStyle/>
          <a:p>
            <a:pPr>
              <a:defRPr/>
            </a:pPr>
            <a:fld id="{FCE7DC24-5794-4871-A037-587ED698D7F3}" type="slidenum">
              <a:rPr lang="en-US" altLang="en-US" smtClean="0"/>
              <a:pPr>
                <a:defRPr/>
              </a:pPr>
              <a:t>28</a:t>
            </a:fld>
            <a:endParaRPr lang="en-US" altLang="en-US" dirty="0"/>
          </a:p>
        </p:txBody>
      </p:sp>
    </p:spTree>
    <p:extLst>
      <p:ext uri="{BB962C8B-B14F-4D97-AF65-F5344CB8AC3E}">
        <p14:creationId xmlns:p14="http://schemas.microsoft.com/office/powerpoint/2010/main" val="2816065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smtClean="0"/>
              <a:t>Office of Special Education</a:t>
            </a:r>
            <a:endParaRPr lang="en-US" dirty="0"/>
          </a:p>
        </p:txBody>
      </p:sp>
      <p:sp>
        <p:nvSpPr>
          <p:cNvPr id="5" name="Date Placeholder 4"/>
          <p:cNvSpPr>
            <a:spLocks noGrp="1"/>
          </p:cNvSpPr>
          <p:nvPr>
            <p:ph type="dt" sz="quarter" idx="1"/>
          </p:nvPr>
        </p:nvSpPr>
        <p:spPr/>
        <p:txBody>
          <a:bodyPr/>
          <a:lstStyle/>
          <a:p>
            <a:pPr>
              <a:defRPr/>
            </a:pPr>
            <a:r>
              <a:rPr lang="en-US" smtClean="0"/>
              <a:t>Special Education Directors Meeting</a:t>
            </a:r>
            <a:endParaRPr lang="en-US" dirty="0"/>
          </a:p>
        </p:txBody>
      </p:sp>
      <p:sp>
        <p:nvSpPr>
          <p:cNvPr id="6" name="Footer Placeholder 5"/>
          <p:cNvSpPr>
            <a:spLocks noGrp="1"/>
          </p:cNvSpPr>
          <p:nvPr>
            <p:ph type="ftr" sz="quarter" idx="4"/>
          </p:nvPr>
        </p:nvSpPr>
        <p:spPr/>
        <p:txBody>
          <a:bodyPr/>
          <a:lstStyle/>
          <a:p>
            <a:pPr>
              <a:defRPr/>
            </a:pPr>
            <a:endParaRPr lang="en-US" dirty="0"/>
          </a:p>
        </p:txBody>
      </p:sp>
      <p:sp>
        <p:nvSpPr>
          <p:cNvPr id="21511" name="Slide Number Placeholder 6"/>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51494" indent="-289036">
              <a:defRPr>
                <a:solidFill>
                  <a:schemeClr val="tx1"/>
                </a:solidFill>
                <a:latin typeface="Arial" panose="020B0604020202020204" pitchFamily="34" charset="0"/>
                <a:ea typeface="MS PGothic" panose="020B0600070205080204" pitchFamily="34" charset="-128"/>
              </a:defRPr>
            </a:lvl2pPr>
            <a:lvl3pPr marL="1156145" indent="-231229">
              <a:defRPr>
                <a:solidFill>
                  <a:schemeClr val="tx1"/>
                </a:solidFill>
                <a:latin typeface="Arial" panose="020B0604020202020204" pitchFamily="34" charset="0"/>
                <a:ea typeface="MS PGothic" panose="020B0600070205080204" pitchFamily="34" charset="-128"/>
              </a:defRPr>
            </a:lvl3pPr>
            <a:lvl4pPr marL="1618602" indent="-231229">
              <a:defRPr>
                <a:solidFill>
                  <a:schemeClr val="tx1"/>
                </a:solidFill>
                <a:latin typeface="Arial" panose="020B0604020202020204" pitchFamily="34" charset="0"/>
                <a:ea typeface="MS PGothic" panose="020B0600070205080204" pitchFamily="34" charset="-128"/>
              </a:defRPr>
            </a:lvl4pPr>
            <a:lvl5pPr marL="2081060" indent="-231229">
              <a:defRPr>
                <a:solidFill>
                  <a:schemeClr val="tx1"/>
                </a:solidFill>
                <a:latin typeface="Arial" panose="020B0604020202020204" pitchFamily="34" charset="0"/>
                <a:ea typeface="MS PGothic" panose="020B0600070205080204" pitchFamily="34" charset="-128"/>
              </a:defRPr>
            </a:lvl5pPr>
            <a:lvl6pPr marL="2543518" indent="-23122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3005976" indent="-23122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68434" indent="-23122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930891" indent="-231229"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E760E19-1063-4069-BEE3-3F7EF829EBEF}" type="slidenum">
              <a:rPr lang="en-US" altLang="en-US"/>
              <a:pPr/>
              <a:t>31</a:t>
            </a:fld>
            <a:endParaRPr lang="en-US" altLang="en-US" dirty="0"/>
          </a:p>
        </p:txBody>
      </p:sp>
    </p:spTree>
    <p:extLst>
      <p:ext uri="{BB962C8B-B14F-4D97-AF65-F5344CB8AC3E}">
        <p14:creationId xmlns:p14="http://schemas.microsoft.com/office/powerpoint/2010/main" val="16670579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6305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982649"/>
            <a:ext cx="7772400" cy="1470025"/>
          </a:xfrm>
          <a:prstGeom prst="rect">
            <a:avLst/>
          </a:prstGeom>
        </p:spPr>
        <p:txBody>
          <a:bodyPr/>
          <a:lstStyle>
            <a:lvl1pPr>
              <a:defRPr>
                <a:solidFill>
                  <a:srgbClr val="223264"/>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505200"/>
            <a:ext cx="7696200" cy="1371600"/>
          </a:xfrm>
          <a:prstGeom prst="rect">
            <a:avLst/>
          </a:prstGeom>
        </p:spPr>
        <p:txBody>
          <a:bodyPr/>
          <a:lstStyle>
            <a:lvl1pPr marL="0" marR="0" indent="0" algn="ctr" defTabSz="914400" rtl="0" eaLnBrk="0" fontAlgn="base" latinLnBrk="0" hangingPunct="0">
              <a:lnSpc>
                <a:spcPct val="100000"/>
              </a:lnSpc>
              <a:spcBef>
                <a:spcPct val="20000"/>
              </a:spcBef>
              <a:spcAft>
                <a:spcPct val="0"/>
              </a:spcAft>
              <a:buClrTx/>
              <a:buSzTx/>
              <a:buFont typeface="Arial" charset="0"/>
              <a:buNone/>
              <a:tabLst/>
              <a:defRPr sz="2800" baseline="0">
                <a:solidFill>
                  <a:srgbClr val="223264"/>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Tree>
    <p:extLst>
      <p:ext uri="{BB962C8B-B14F-4D97-AF65-F5344CB8AC3E}">
        <p14:creationId xmlns:p14="http://schemas.microsoft.com/office/powerpoint/2010/main" val="725607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b="83333"/>
          <a:stretch>
            <a:fillRect/>
          </a:stretch>
        </p:blipFill>
        <p:spPr bwMode="auto">
          <a:xfrm>
            <a:off x="0" y="0"/>
            <a:ext cx="916305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600200"/>
            <a:ext cx="8229600" cy="4525963"/>
          </a:xfrm>
          <a:prstGeom prst="rect">
            <a:avLst/>
          </a:prstGeom>
        </p:spPr>
        <p:txBody>
          <a:bodyPr/>
          <a:lstStyle>
            <a:lvl1pPr>
              <a:defRPr>
                <a:solidFill>
                  <a:srgbClr val="223264"/>
                </a:solidFill>
                <a:latin typeface="Arial" pitchFamily="34" charset="0"/>
                <a:cs typeface="Arial" pitchFamily="34" charset="0"/>
              </a:defRPr>
            </a:lvl1pPr>
            <a:lvl2pPr>
              <a:defRPr>
                <a:solidFill>
                  <a:srgbClr val="223264"/>
                </a:solidFill>
                <a:latin typeface="Arial" pitchFamily="34" charset="0"/>
                <a:cs typeface="Arial" pitchFamily="34" charset="0"/>
              </a:defRPr>
            </a:lvl2pPr>
            <a:lvl3pPr>
              <a:defRPr>
                <a:solidFill>
                  <a:srgbClr val="223264"/>
                </a:solidFill>
                <a:latin typeface="Arial" pitchFamily="34" charset="0"/>
                <a:cs typeface="Arial" pitchFamily="34" charset="0"/>
              </a:defRPr>
            </a:lvl3pPr>
            <a:lvl4pPr>
              <a:defRPr>
                <a:solidFill>
                  <a:srgbClr val="223264"/>
                </a:solidFill>
                <a:latin typeface="Arial" pitchFamily="34" charset="0"/>
                <a:cs typeface="Arial" pitchFamily="34" charset="0"/>
              </a:defRPr>
            </a:lvl4pPr>
            <a:lvl5pPr>
              <a:defRPr>
                <a:solidFill>
                  <a:srgbClr val="223264"/>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idx="13"/>
          </p:nvPr>
        </p:nvSpPr>
        <p:spPr>
          <a:xfrm>
            <a:off x="2667000" y="51816"/>
            <a:ext cx="4114800" cy="1066800"/>
          </a:xfrm>
          <a:prstGeom prst="rect">
            <a:avLst/>
          </a:prstGeom>
        </p:spPr>
        <p:txBody>
          <a:bodyPr/>
          <a:lstStyle>
            <a:lvl1pPr marL="0" indent="0">
              <a:buNone/>
              <a:defRPr b="1">
                <a:solidFill>
                  <a:srgbClr val="223264"/>
                </a:solidFill>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endParaRPr lang="en-US" dirty="0"/>
          </a:p>
        </p:txBody>
      </p:sp>
      <p:sp>
        <p:nvSpPr>
          <p:cNvPr id="5" name="Date Placeholder 3"/>
          <p:cNvSpPr>
            <a:spLocks noGrp="1"/>
          </p:cNvSpPr>
          <p:nvPr>
            <p:ph type="dt" sz="half" idx="14"/>
          </p:nvPr>
        </p:nvSpPr>
        <p:spPr>
          <a:xfrm>
            <a:off x="457200" y="6264275"/>
            <a:ext cx="2133600" cy="501650"/>
          </a:xfrm>
        </p:spPr>
        <p:txBody>
          <a:bodyPr rtlCol="0"/>
          <a:lstStyle>
            <a:lvl1pPr fontAlgn="auto">
              <a:spcBef>
                <a:spcPts val="0"/>
              </a:spcBef>
              <a:spcAft>
                <a:spcPts val="0"/>
              </a:spcAft>
              <a:defRPr b="1">
                <a:solidFill>
                  <a:srgbClr val="223264"/>
                </a:solidFill>
                <a:latin typeface="Arial" pitchFamily="34" charset="0"/>
                <a:ea typeface="+mn-ea"/>
                <a:cs typeface="Arial" pitchFamily="34" charset="0"/>
              </a:defRPr>
            </a:lvl1pPr>
          </a:lstStyle>
          <a:p>
            <a:pPr>
              <a:defRPr/>
            </a:pPr>
            <a:r>
              <a:rPr lang="en-US" smtClean="0"/>
              <a:t>April 11, 2016</a:t>
            </a:r>
            <a:endParaRPr lang="en-US" dirty="0"/>
          </a:p>
        </p:txBody>
      </p:sp>
      <p:sp>
        <p:nvSpPr>
          <p:cNvPr id="6" name="Footer Placeholder 4"/>
          <p:cNvSpPr>
            <a:spLocks noGrp="1"/>
          </p:cNvSpPr>
          <p:nvPr>
            <p:ph type="ftr" sz="quarter" idx="15"/>
          </p:nvPr>
        </p:nvSpPr>
        <p:spPr>
          <a:xfrm>
            <a:off x="3124200" y="6264275"/>
            <a:ext cx="2895600" cy="501650"/>
          </a:xfrm>
        </p:spPr>
        <p:txBody>
          <a:bodyPr/>
          <a:lstStyle>
            <a:lvl1pPr>
              <a:defRPr b="1" smtClean="0">
                <a:solidFill>
                  <a:srgbClr val="223264"/>
                </a:solidFill>
                <a:latin typeface="Arial" panose="020B0604020202020204" pitchFamily="34" charset="0"/>
                <a:cs typeface="Arial" panose="020B0604020202020204" pitchFamily="34" charset="0"/>
              </a:defRPr>
            </a:lvl1pPr>
          </a:lstStyle>
          <a:p>
            <a:pPr>
              <a:defRPr/>
            </a:pPr>
            <a:r>
              <a:rPr lang="en-US" altLang="en-US" dirty="0"/>
              <a:t>©MDE – Office of Special Education</a:t>
            </a:r>
          </a:p>
        </p:txBody>
      </p:sp>
      <p:sp>
        <p:nvSpPr>
          <p:cNvPr id="7" name="Slide Number Placeholder 5"/>
          <p:cNvSpPr>
            <a:spLocks noGrp="1"/>
          </p:cNvSpPr>
          <p:nvPr>
            <p:ph type="sldNum" sz="quarter" idx="16"/>
          </p:nvPr>
        </p:nvSpPr>
        <p:spPr>
          <a:xfrm>
            <a:off x="6553200" y="6256338"/>
            <a:ext cx="2133600" cy="501650"/>
          </a:xfrm>
        </p:spPr>
        <p:txBody>
          <a:bodyPr/>
          <a:lstStyle>
            <a:lvl1pPr>
              <a:defRPr b="1" smtClean="0">
                <a:solidFill>
                  <a:srgbClr val="223264"/>
                </a:solidFill>
                <a:latin typeface="Arial" panose="020B0604020202020204" pitchFamily="34" charset="0"/>
              </a:defRPr>
            </a:lvl1pPr>
          </a:lstStyle>
          <a:p>
            <a:pPr>
              <a:defRPr/>
            </a:pPr>
            <a:fld id="{8620A95E-F86A-4ECD-8C09-923DAC50807D}" type="slidenum">
              <a:rPr lang="en-US" altLang="en-US"/>
              <a:pPr>
                <a:defRPr/>
              </a:pPr>
              <a:t>‹#›</a:t>
            </a:fld>
            <a:endParaRPr lang="en-US" altLang="en-US" dirty="0"/>
          </a:p>
        </p:txBody>
      </p:sp>
    </p:spTree>
    <p:extLst>
      <p:ext uri="{BB962C8B-B14F-4D97-AF65-F5344CB8AC3E}">
        <p14:creationId xmlns:p14="http://schemas.microsoft.com/office/powerpoint/2010/main" val="2268133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b="83333"/>
          <a:stretch>
            <a:fillRect/>
          </a:stretch>
        </p:blipFill>
        <p:spPr bwMode="auto">
          <a:xfrm>
            <a:off x="0" y="0"/>
            <a:ext cx="916305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600200"/>
            <a:ext cx="3810000" cy="4525963"/>
          </a:xfrm>
          <a:prstGeom prst="rect">
            <a:avLst/>
          </a:prstGeom>
        </p:spPr>
        <p:txBody>
          <a:bodyPr/>
          <a:lstStyle>
            <a:lvl1pPr>
              <a:defRPr>
                <a:solidFill>
                  <a:srgbClr val="223264"/>
                </a:solidFill>
                <a:latin typeface="Arial" pitchFamily="34" charset="0"/>
                <a:cs typeface="Arial" pitchFamily="34" charset="0"/>
              </a:defRPr>
            </a:lvl1pPr>
            <a:lvl2pPr>
              <a:defRPr>
                <a:solidFill>
                  <a:srgbClr val="223264"/>
                </a:solidFill>
                <a:latin typeface="Arial" pitchFamily="34" charset="0"/>
                <a:cs typeface="Arial" pitchFamily="34" charset="0"/>
              </a:defRPr>
            </a:lvl2pPr>
            <a:lvl3pPr>
              <a:defRPr>
                <a:solidFill>
                  <a:srgbClr val="223264"/>
                </a:solidFill>
                <a:latin typeface="Arial" pitchFamily="34" charset="0"/>
                <a:cs typeface="Arial" pitchFamily="34" charset="0"/>
              </a:defRPr>
            </a:lvl3pPr>
            <a:lvl4pPr>
              <a:defRPr>
                <a:solidFill>
                  <a:srgbClr val="223264"/>
                </a:solidFill>
                <a:latin typeface="Arial" pitchFamily="34" charset="0"/>
                <a:cs typeface="Arial" pitchFamily="34" charset="0"/>
              </a:defRPr>
            </a:lvl4pPr>
            <a:lvl5pPr>
              <a:defRPr>
                <a:solidFill>
                  <a:srgbClr val="223264"/>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2"/>
          <p:cNvSpPr>
            <a:spLocks noGrp="1"/>
          </p:cNvSpPr>
          <p:nvPr>
            <p:ph idx="13"/>
          </p:nvPr>
        </p:nvSpPr>
        <p:spPr>
          <a:xfrm>
            <a:off x="4800600" y="1600200"/>
            <a:ext cx="4038600" cy="4419600"/>
          </a:xfrm>
          <a:prstGeom prst="rect">
            <a:avLst/>
          </a:prstGeom>
        </p:spPr>
        <p:txBody>
          <a:bodyPr/>
          <a:lstStyle>
            <a:lvl1pPr>
              <a:defRPr>
                <a:solidFill>
                  <a:srgbClr val="223264"/>
                </a:solidFill>
                <a:latin typeface="Arial" pitchFamily="34" charset="0"/>
                <a:cs typeface="Arial" pitchFamily="34" charset="0"/>
              </a:defRPr>
            </a:lvl1pPr>
            <a:lvl2pPr>
              <a:defRPr>
                <a:solidFill>
                  <a:srgbClr val="223264"/>
                </a:solidFill>
                <a:latin typeface="Arial" pitchFamily="34" charset="0"/>
                <a:cs typeface="Arial" pitchFamily="34" charset="0"/>
              </a:defRPr>
            </a:lvl2pPr>
            <a:lvl3pPr>
              <a:defRPr>
                <a:solidFill>
                  <a:srgbClr val="223264"/>
                </a:solidFill>
                <a:latin typeface="Arial" pitchFamily="34" charset="0"/>
                <a:cs typeface="Arial" pitchFamily="34" charset="0"/>
              </a:defRPr>
            </a:lvl3pPr>
            <a:lvl4pPr>
              <a:defRPr>
                <a:solidFill>
                  <a:srgbClr val="223264"/>
                </a:solidFill>
                <a:latin typeface="Arial" pitchFamily="34" charset="0"/>
                <a:cs typeface="Arial" pitchFamily="34" charset="0"/>
              </a:defRPr>
            </a:lvl4pPr>
            <a:lvl5pPr>
              <a:defRPr>
                <a:solidFill>
                  <a:srgbClr val="223264"/>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4"/>
          </p:nvPr>
        </p:nvSpPr>
        <p:spPr>
          <a:xfrm>
            <a:off x="2667000" y="54864"/>
            <a:ext cx="4038600" cy="1066800"/>
          </a:xfrm>
          <a:prstGeom prst="rect">
            <a:avLst/>
          </a:prstGeom>
        </p:spPr>
        <p:txBody>
          <a:bodyPr/>
          <a:lstStyle>
            <a:lvl1pPr marL="0" indent="0">
              <a:buNone/>
              <a:defRPr b="1">
                <a:solidFill>
                  <a:srgbClr val="223264"/>
                </a:solidFill>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p:txBody>
      </p:sp>
      <p:sp>
        <p:nvSpPr>
          <p:cNvPr id="6" name="Date Placeholder 3"/>
          <p:cNvSpPr>
            <a:spLocks noGrp="1"/>
          </p:cNvSpPr>
          <p:nvPr>
            <p:ph type="dt" sz="half" idx="15"/>
          </p:nvPr>
        </p:nvSpPr>
        <p:spPr>
          <a:xfrm>
            <a:off x="457200" y="6283325"/>
            <a:ext cx="2133600" cy="501650"/>
          </a:xfrm>
        </p:spPr>
        <p:txBody>
          <a:bodyPr rtlCol="0"/>
          <a:lstStyle>
            <a:lvl1pPr fontAlgn="auto">
              <a:spcBef>
                <a:spcPts val="0"/>
              </a:spcBef>
              <a:spcAft>
                <a:spcPts val="0"/>
              </a:spcAft>
              <a:defRPr b="1">
                <a:solidFill>
                  <a:srgbClr val="223264"/>
                </a:solidFill>
                <a:latin typeface="Arial" pitchFamily="34" charset="0"/>
                <a:ea typeface="+mn-ea"/>
                <a:cs typeface="Arial" pitchFamily="34" charset="0"/>
              </a:defRPr>
            </a:lvl1pPr>
          </a:lstStyle>
          <a:p>
            <a:pPr>
              <a:defRPr/>
            </a:pPr>
            <a:r>
              <a:rPr lang="en-US" smtClean="0"/>
              <a:t>April 11, 2016</a:t>
            </a:r>
            <a:endParaRPr lang="en-US" dirty="0"/>
          </a:p>
        </p:txBody>
      </p:sp>
      <p:sp>
        <p:nvSpPr>
          <p:cNvPr id="7" name="Footer Placeholder 4"/>
          <p:cNvSpPr>
            <a:spLocks noGrp="1"/>
          </p:cNvSpPr>
          <p:nvPr>
            <p:ph type="ftr" sz="quarter" idx="16"/>
          </p:nvPr>
        </p:nvSpPr>
        <p:spPr>
          <a:xfrm>
            <a:off x="3124200" y="6283325"/>
            <a:ext cx="2895600" cy="501650"/>
          </a:xfrm>
        </p:spPr>
        <p:txBody>
          <a:bodyPr/>
          <a:lstStyle>
            <a:lvl1pPr>
              <a:defRPr b="1" smtClean="0">
                <a:solidFill>
                  <a:srgbClr val="223264"/>
                </a:solidFill>
                <a:latin typeface="Arial" panose="020B0604020202020204" pitchFamily="34" charset="0"/>
                <a:cs typeface="Arial" panose="020B0604020202020204" pitchFamily="34" charset="0"/>
              </a:defRPr>
            </a:lvl1pPr>
          </a:lstStyle>
          <a:p>
            <a:pPr>
              <a:defRPr/>
            </a:pPr>
            <a:r>
              <a:rPr lang="en-US" altLang="en-US" dirty="0"/>
              <a:t>©MDE – Office of Special Education</a:t>
            </a:r>
          </a:p>
        </p:txBody>
      </p:sp>
      <p:sp>
        <p:nvSpPr>
          <p:cNvPr id="8" name="Slide Number Placeholder 5"/>
          <p:cNvSpPr>
            <a:spLocks noGrp="1"/>
          </p:cNvSpPr>
          <p:nvPr>
            <p:ph type="sldNum" sz="quarter" idx="17"/>
          </p:nvPr>
        </p:nvSpPr>
        <p:spPr>
          <a:xfrm>
            <a:off x="6553200" y="6283325"/>
            <a:ext cx="2133600" cy="501650"/>
          </a:xfrm>
        </p:spPr>
        <p:txBody>
          <a:bodyPr/>
          <a:lstStyle>
            <a:lvl1pPr>
              <a:defRPr b="1" smtClean="0">
                <a:solidFill>
                  <a:srgbClr val="223264"/>
                </a:solidFill>
                <a:latin typeface="Arial" panose="020B0604020202020204" pitchFamily="34" charset="0"/>
              </a:defRPr>
            </a:lvl1pPr>
          </a:lstStyle>
          <a:p>
            <a:pPr>
              <a:defRPr/>
            </a:pPr>
            <a:fld id="{980D3D51-A6CC-48DF-9107-184CBAF84721}" type="slidenum">
              <a:rPr lang="en-US" altLang="en-US"/>
              <a:pPr>
                <a:defRPr/>
              </a:pPr>
              <a:t>‹#›</a:t>
            </a:fld>
            <a:endParaRPr lang="en-US" altLang="en-US" dirty="0"/>
          </a:p>
        </p:txBody>
      </p:sp>
    </p:spTree>
    <p:extLst>
      <p:ext uri="{BB962C8B-B14F-4D97-AF65-F5344CB8AC3E}">
        <p14:creationId xmlns:p14="http://schemas.microsoft.com/office/powerpoint/2010/main" val="2087309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ea typeface="ＭＳ Ｐゴシック" charset="0"/>
                <a:cs typeface="Arial" charset="0"/>
              </a:defRPr>
            </a:lvl1pPr>
          </a:lstStyle>
          <a:p>
            <a:pPr>
              <a:defRPr/>
            </a:pPr>
            <a:r>
              <a:rPr lang="en-US" smtClean="0"/>
              <a:t>April 11, 2016</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smtClean="0">
                <a:solidFill>
                  <a:srgbClr val="898989"/>
                </a:solidFill>
                <a:latin typeface="Calibri" panose="020F0502020204030204" pitchFamily="34" charset="0"/>
              </a:defRPr>
            </a:lvl1pPr>
          </a:lstStyle>
          <a:p>
            <a:pPr>
              <a:defRPr/>
            </a:pPr>
            <a:r>
              <a:rPr lang="en-US" altLang="en-US" dirty="0"/>
              <a:t>©MDE – Office of Special Education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cs typeface="Arial" panose="020B0604020202020204" pitchFamily="34" charset="0"/>
              </a:defRPr>
            </a:lvl1pPr>
          </a:lstStyle>
          <a:p>
            <a:pPr>
              <a:defRPr/>
            </a:pPr>
            <a:fld id="{92505777-8C3F-43C3-8E70-1310FDC9D841}"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Lst>
  <p:hf hdr="0"/>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mailto:tbradley@mde.k12.ms.us" TargetMode="External"/><Relationship Id="rId2" Type="http://schemas.openxmlformats.org/officeDocument/2006/relationships/hyperlink" Target="mailto:marice@mde.k12.ms.u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bwMode="auto">
          <a:xfrm>
            <a:off x="685800" y="990600"/>
            <a:ext cx="7772400" cy="2462213"/>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Free Appropriate Public Education in the Least Restrictive Environment </a:t>
            </a:r>
          </a:p>
        </p:txBody>
      </p:sp>
      <p:sp>
        <p:nvSpPr>
          <p:cNvPr id="7171" name="Subtitle 1"/>
          <p:cNvSpPr>
            <a:spLocks noGrp="1"/>
          </p:cNvSpPr>
          <p:nvPr>
            <p:ph type="subTitle"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t>Special Education Directors Quarterly Meeting</a:t>
            </a:r>
          </a:p>
          <a:p>
            <a:r>
              <a:rPr lang="en-US" altLang="en-US" dirty="0" smtClean="0"/>
              <a:t>April 11, 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The ruling in </a:t>
            </a:r>
            <a:r>
              <a:rPr lang="en-US" i="1" dirty="0"/>
              <a:t>Mills</a:t>
            </a:r>
            <a:r>
              <a:rPr lang="en-US" dirty="0"/>
              <a:t> was pivotal and far-reaching</a:t>
            </a:r>
            <a:r>
              <a:rPr lang="en-US" dirty="0" smtClean="0"/>
              <a:t>.  Many provisions eventually were encompassed in P.L. 94-142. </a:t>
            </a:r>
            <a:endParaRPr lang="en-US"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10</a:t>
            </a:fld>
            <a:endParaRPr lang="en-US" altLang="en-US" dirty="0"/>
          </a:p>
        </p:txBody>
      </p:sp>
    </p:spTree>
    <p:extLst>
      <p:ext uri="{BB962C8B-B14F-4D97-AF65-F5344CB8AC3E}">
        <p14:creationId xmlns:p14="http://schemas.microsoft.com/office/powerpoint/2010/main" val="7691159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80000"/>
              </a:lnSpc>
            </a:pPr>
            <a:r>
              <a:rPr lang="en-US" sz="2800" dirty="0">
                <a:latin typeface="Arial"/>
                <a:ea typeface="MS PGothic" charset="0"/>
                <a:cs typeface="Arial"/>
              </a:rPr>
              <a:t>The Individuals with Disabilities Education Act (IDEA) is a federal law ensuring services to children with disabilities throughout the nation. IDEA governs how states and public agencies provide early intervention, special education and related services to more than 6.5 million eligible infants, toddlers, children and youth with disabilities.</a:t>
            </a:r>
          </a:p>
          <a:p>
            <a:pPr>
              <a:lnSpc>
                <a:spcPct val="80000"/>
              </a:lnSpc>
            </a:pPr>
            <a:r>
              <a:rPr lang="en-US" altLang="ja-JP" sz="2800" dirty="0" smtClean="0">
                <a:latin typeface="Arial"/>
                <a:ea typeface="MS PGothic" charset="0"/>
                <a:cs typeface="Arial"/>
              </a:rPr>
              <a:t>Was enacted </a:t>
            </a:r>
            <a:r>
              <a:rPr lang="ja-JP" altLang="en-US" sz="2800" dirty="0" smtClean="0">
                <a:latin typeface="Arial"/>
                <a:ea typeface="MS PGothic" charset="0"/>
                <a:cs typeface="Arial"/>
              </a:rPr>
              <a:t>“</a:t>
            </a:r>
            <a:r>
              <a:rPr lang="en-US" altLang="ja-JP" sz="2800" dirty="0" smtClean="0">
                <a:latin typeface="Arial"/>
                <a:ea typeface="MS PGothic" charset="0"/>
                <a:cs typeface="Arial"/>
              </a:rPr>
              <a:t>[t]o </a:t>
            </a:r>
            <a:r>
              <a:rPr lang="en-US" altLang="ja-JP" sz="2800" dirty="0">
                <a:latin typeface="Arial"/>
                <a:ea typeface="MS PGothic" charset="0"/>
                <a:cs typeface="Arial"/>
              </a:rPr>
              <a:t>assure that all children with disabilities have available to </a:t>
            </a:r>
            <a:r>
              <a:rPr lang="en-US" altLang="ja-JP" sz="2800" dirty="0" smtClean="0">
                <a:latin typeface="Arial"/>
                <a:ea typeface="MS PGothic" charset="0"/>
                <a:cs typeface="Arial"/>
              </a:rPr>
              <a:t>them . . . a </a:t>
            </a:r>
            <a:r>
              <a:rPr lang="en-US" altLang="ja-JP" sz="2800" dirty="0">
                <a:latin typeface="Arial"/>
                <a:ea typeface="MS PGothic" charset="0"/>
                <a:cs typeface="Arial"/>
              </a:rPr>
              <a:t>Free Appropriate Public Education </a:t>
            </a:r>
            <a:r>
              <a:rPr lang="en-US" sz="2800" dirty="0">
                <a:latin typeface="Arial"/>
                <a:ea typeface="MS PGothic" charset="0"/>
                <a:cs typeface="Arial"/>
              </a:rPr>
              <a:t>which emphasizes special education and related services designed to meet their unique </a:t>
            </a:r>
            <a:r>
              <a:rPr lang="en-US" sz="2800" dirty="0" smtClean="0">
                <a:latin typeface="Arial"/>
                <a:ea typeface="MS PGothic" charset="0"/>
                <a:cs typeface="Arial"/>
              </a:rPr>
              <a:t>needs.</a:t>
            </a:r>
            <a:r>
              <a:rPr lang="ja-JP" altLang="en-US" sz="2800" dirty="0" smtClean="0">
                <a:latin typeface="Arial"/>
                <a:ea typeface="MS PGothic" charset="0"/>
                <a:cs typeface="Arial"/>
              </a:rPr>
              <a:t>”</a:t>
            </a:r>
            <a:endParaRPr lang="en-US" altLang="ja-JP" sz="2800" dirty="0">
              <a:latin typeface="Arial"/>
              <a:ea typeface="MS PGothic" charset="0"/>
              <a:cs typeface="Arial"/>
            </a:endParaRPr>
          </a:p>
          <a:p>
            <a:pPr marL="0" indent="0">
              <a:buNone/>
            </a:pPr>
            <a:endParaRPr lang="en-US" dirty="0"/>
          </a:p>
        </p:txBody>
      </p:sp>
      <p:sp>
        <p:nvSpPr>
          <p:cNvPr id="3" name="Content Placeholder 2"/>
          <p:cNvSpPr>
            <a:spLocks noGrp="1"/>
          </p:cNvSpPr>
          <p:nvPr>
            <p:ph idx="13"/>
          </p:nvPr>
        </p:nvSpPr>
        <p:spPr>
          <a:xfrm>
            <a:off x="2667000" y="51816"/>
            <a:ext cx="5410200" cy="1066800"/>
          </a:xfrm>
        </p:spPr>
        <p:txBody>
          <a:bodyPr/>
          <a:lstStyle/>
          <a:p>
            <a:r>
              <a:rPr lang="en-US" dirty="0" smtClean="0"/>
              <a:t>Individuals with Disability Education Act (IDEA)</a:t>
            </a:r>
            <a:r>
              <a:rPr lang="en-US" dirty="0"/>
              <a:t>	</a:t>
            </a:r>
            <a:endParaRPr lang="en-US" dirty="0" smtClean="0"/>
          </a:p>
          <a:p>
            <a:endParaRPr lang="en-US" dirty="0"/>
          </a:p>
          <a:p>
            <a:endParaRPr lang="en-US" dirty="0" smtClean="0"/>
          </a:p>
          <a:p>
            <a:endParaRPr lang="en-US"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11</a:t>
            </a:fld>
            <a:endParaRPr lang="en-US" altLang="en-US" dirty="0"/>
          </a:p>
        </p:txBody>
      </p:sp>
    </p:spTree>
    <p:extLst>
      <p:ext uri="{BB962C8B-B14F-4D97-AF65-F5344CB8AC3E}">
        <p14:creationId xmlns:p14="http://schemas.microsoft.com/office/powerpoint/2010/main" val="10190368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754563"/>
          </a:xfrm>
        </p:spPr>
        <p:txBody>
          <a:bodyPr/>
          <a:lstStyle/>
          <a:p>
            <a:r>
              <a:rPr lang="en-US" sz="2800" dirty="0" smtClean="0"/>
              <a:t>In response to the finding that disabled </a:t>
            </a:r>
            <a:r>
              <a:rPr lang="en-US" sz="2800" dirty="0"/>
              <a:t>children were being “excluded entirely from the public school system and from being educated with their </a:t>
            </a:r>
            <a:r>
              <a:rPr lang="en-US" sz="2800" dirty="0" smtClean="0"/>
              <a:t>peers[,]“ Congress enacted IDEA.</a:t>
            </a:r>
          </a:p>
          <a:p>
            <a:pPr marL="0" indent="0" algn="r">
              <a:buNone/>
            </a:pPr>
            <a:r>
              <a:rPr lang="en-US" sz="2800" dirty="0" smtClean="0"/>
              <a:t>20 </a:t>
            </a:r>
            <a:r>
              <a:rPr lang="en-US" sz="2800" dirty="0"/>
              <a:t>U.S.C. § 1400(c)(2)(B</a:t>
            </a:r>
            <a:r>
              <a:rPr lang="en-US" sz="2800" dirty="0" smtClean="0"/>
              <a:t>) </a:t>
            </a:r>
            <a:r>
              <a:rPr lang="en-US" sz="2800" dirty="0"/>
              <a:t>  </a:t>
            </a:r>
            <a:endParaRPr lang="en-US" sz="2800" dirty="0" smtClean="0"/>
          </a:p>
          <a:p>
            <a:r>
              <a:rPr lang="en-US" sz="2800" dirty="0" smtClean="0"/>
              <a:t>“The </a:t>
            </a:r>
            <a:r>
              <a:rPr lang="en-US" sz="2800" dirty="0"/>
              <a:t>statute was designed primarily to bring disabled students into the public educational system and ensure them a free appropriate public </a:t>
            </a:r>
            <a:r>
              <a:rPr lang="en-US" sz="2800" dirty="0" smtClean="0"/>
              <a:t>education.” </a:t>
            </a:r>
          </a:p>
          <a:p>
            <a:pPr marL="0" indent="0" algn="r">
              <a:buNone/>
            </a:pPr>
            <a:r>
              <a:rPr lang="en-US" sz="2800" i="1" dirty="0" smtClean="0"/>
              <a:t>R.H</a:t>
            </a:r>
            <a:r>
              <a:rPr lang="en-US" sz="2800" i="1" dirty="0"/>
              <a:t>. v. Plano </a:t>
            </a:r>
            <a:r>
              <a:rPr lang="en-US" sz="2800" i="1" dirty="0" err="1"/>
              <a:t>Indep</a:t>
            </a:r>
            <a:r>
              <a:rPr lang="en-US" sz="2800" i="1" dirty="0"/>
              <a:t>. Sch. Dist.</a:t>
            </a:r>
            <a:r>
              <a:rPr lang="en-US" sz="2800" dirty="0"/>
              <a:t>, 607 F.3d 1003, 1014-15 (5th Cir. 2010</a:t>
            </a:r>
            <a:r>
              <a:rPr lang="en-US" sz="2800" dirty="0" smtClean="0"/>
              <a:t>) (emphasis omitted). </a:t>
            </a:r>
            <a:endParaRPr lang="en-US" sz="2800" dirty="0"/>
          </a:p>
        </p:txBody>
      </p:sp>
      <p:sp>
        <p:nvSpPr>
          <p:cNvPr id="3" name="Content Placeholder 2"/>
          <p:cNvSpPr>
            <a:spLocks noGrp="1"/>
          </p:cNvSpPr>
          <p:nvPr>
            <p:ph idx="13"/>
          </p:nvPr>
        </p:nvSpPr>
        <p:spPr>
          <a:xfrm>
            <a:off x="2667000" y="51816"/>
            <a:ext cx="5867400" cy="1066800"/>
          </a:xfrm>
        </p:spPr>
        <p:txBody>
          <a:bodyPr/>
          <a:lstStyle/>
          <a:p>
            <a:r>
              <a:rPr lang="en-US" dirty="0"/>
              <a:t>Individuals with Disability Education Act (IDEA) cont.	</a:t>
            </a:r>
          </a:p>
          <a:p>
            <a:endParaRPr lang="en-US" sz="2400" dirty="0"/>
          </a:p>
        </p:txBody>
      </p:sp>
      <p:sp>
        <p:nvSpPr>
          <p:cNvPr id="4" name="Date Placeholder 3"/>
          <p:cNvSpPr>
            <a:spLocks noGrp="1"/>
          </p:cNvSpPr>
          <p:nvPr>
            <p:ph type="dt" sz="half" idx="14"/>
          </p:nvPr>
        </p:nvSpPr>
        <p:spPr/>
        <p:txBody>
          <a:bodyPr/>
          <a:lstStyle/>
          <a:p>
            <a:pPr>
              <a:defRPr/>
            </a:pPr>
            <a:r>
              <a:rPr lang="en-US" dirty="0" smtClean="0"/>
              <a:t>April 11, 2016</a:t>
            </a:r>
            <a:endParaRPr lang="en-US" dirty="0"/>
          </a:p>
        </p:txBody>
      </p:sp>
      <p:sp>
        <p:nvSpPr>
          <p:cNvPr id="5" name="Footer Placeholder 4"/>
          <p:cNvSpPr>
            <a:spLocks noGrp="1"/>
          </p:cNvSpPr>
          <p:nvPr>
            <p:ph type="ftr" sz="quarter" idx="15"/>
          </p:nvPr>
        </p:nvSpPr>
        <p:spPr/>
        <p:txBody>
          <a:bodyPr/>
          <a:lstStyle/>
          <a:p>
            <a:pPr algn="r">
              <a:defRPr/>
            </a:pPr>
            <a:r>
              <a:rPr lang="en-US" altLang="en-US" dirty="0"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12</a:t>
            </a:fld>
            <a:endParaRPr lang="en-US" altLang="en-US" dirty="0"/>
          </a:p>
        </p:txBody>
      </p:sp>
    </p:spTree>
    <p:extLst>
      <p:ext uri="{BB962C8B-B14F-4D97-AF65-F5344CB8AC3E}">
        <p14:creationId xmlns:p14="http://schemas.microsoft.com/office/powerpoint/2010/main" val="2758984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30763"/>
          </a:xfrm>
        </p:spPr>
        <p:txBody>
          <a:bodyPr/>
          <a:lstStyle/>
          <a:p>
            <a:pPr marL="0" indent="0">
              <a:lnSpc>
                <a:spcPct val="70000"/>
              </a:lnSpc>
              <a:buNone/>
            </a:pPr>
            <a:r>
              <a:rPr lang="en-US" sz="3000" dirty="0">
                <a:latin typeface="Arial"/>
                <a:ea typeface="MS PGothic" charset="0"/>
                <a:cs typeface="Arial"/>
              </a:rPr>
              <a:t>FAPE is defined in the 2006 IDEA regulations at 34 C.F.R. § 300.17 </a:t>
            </a:r>
            <a:r>
              <a:rPr lang="en-US" sz="3000" dirty="0" smtClean="0">
                <a:latin typeface="Arial"/>
                <a:ea typeface="MS PGothic" charset="0"/>
                <a:cs typeface="Arial"/>
              </a:rPr>
              <a:t>as special education and related services that:</a:t>
            </a:r>
            <a:endParaRPr lang="en-US" sz="3000" dirty="0">
              <a:latin typeface="Arial"/>
              <a:ea typeface="MS PGothic" charset="0"/>
              <a:cs typeface="Arial"/>
            </a:endParaRPr>
          </a:p>
          <a:p>
            <a:pPr marL="609600" indent="-609600">
              <a:lnSpc>
                <a:spcPct val="70000"/>
              </a:lnSpc>
              <a:buFontTx/>
              <a:buAutoNum type="alphaLcParenBoth"/>
            </a:pPr>
            <a:r>
              <a:rPr lang="en-US" sz="3000" dirty="0">
                <a:latin typeface="Arial"/>
                <a:ea typeface="MS PGothic" charset="0"/>
                <a:cs typeface="Arial"/>
              </a:rPr>
              <a:t>Are provided at public expense, under public supervision and </a:t>
            </a:r>
            <a:r>
              <a:rPr lang="en-US" sz="3000" dirty="0" smtClean="0">
                <a:latin typeface="Arial"/>
                <a:ea typeface="MS PGothic" charset="0"/>
                <a:cs typeface="Arial"/>
              </a:rPr>
              <a:t>direction, </a:t>
            </a:r>
            <a:r>
              <a:rPr lang="en-US" sz="3000" dirty="0">
                <a:latin typeface="Arial"/>
                <a:ea typeface="MS PGothic" charset="0"/>
                <a:cs typeface="Arial"/>
              </a:rPr>
              <a:t>and without charge;</a:t>
            </a:r>
          </a:p>
          <a:p>
            <a:pPr marL="609600" indent="-609600">
              <a:lnSpc>
                <a:spcPct val="70000"/>
              </a:lnSpc>
              <a:buFontTx/>
              <a:buAutoNum type="alphaLcParenBoth"/>
            </a:pPr>
            <a:r>
              <a:rPr lang="en-US" sz="3000" dirty="0">
                <a:latin typeface="Arial"/>
                <a:ea typeface="MS PGothic" charset="0"/>
                <a:cs typeface="Arial"/>
              </a:rPr>
              <a:t>Meet the standards of the State educational agency;</a:t>
            </a:r>
          </a:p>
          <a:p>
            <a:pPr marL="609600" indent="-609600">
              <a:lnSpc>
                <a:spcPct val="70000"/>
              </a:lnSpc>
              <a:buFontTx/>
              <a:buAutoNum type="alphaLcParenBoth"/>
            </a:pPr>
            <a:r>
              <a:rPr lang="en-US" sz="3000" dirty="0">
                <a:latin typeface="Arial"/>
                <a:ea typeface="MS PGothic" charset="0"/>
                <a:cs typeface="Arial"/>
              </a:rPr>
              <a:t>Include an appropriate preschool, elementary school, or secondary school education in the State involved; and</a:t>
            </a:r>
          </a:p>
          <a:p>
            <a:pPr marL="609600" indent="-609600">
              <a:lnSpc>
                <a:spcPct val="70000"/>
              </a:lnSpc>
              <a:buFontTx/>
              <a:buAutoNum type="alphaLcParenBoth"/>
            </a:pPr>
            <a:r>
              <a:rPr lang="en-US" sz="3000" dirty="0">
                <a:latin typeface="Arial"/>
                <a:ea typeface="MS PGothic" charset="0"/>
                <a:cs typeface="Arial"/>
              </a:rPr>
              <a:t>Are provided in conformity with an IEP that meets the requirements of 34 C.F.R</a:t>
            </a:r>
            <a:r>
              <a:rPr lang="en-US" sz="3000" dirty="0" smtClean="0">
                <a:latin typeface="Arial"/>
                <a:ea typeface="MS PGothic" charset="0"/>
                <a:cs typeface="Arial"/>
              </a:rPr>
              <a:t>. §§ 300.320–300.324</a:t>
            </a:r>
            <a:r>
              <a:rPr lang="en-US" sz="3000" dirty="0">
                <a:latin typeface="Arial"/>
                <a:ea typeface="MS PGothic" charset="0"/>
                <a:cs typeface="Arial"/>
              </a:rPr>
              <a:t>.</a:t>
            </a:r>
          </a:p>
          <a:p>
            <a:endParaRPr lang="en-US" dirty="0"/>
          </a:p>
        </p:txBody>
      </p:sp>
      <p:sp>
        <p:nvSpPr>
          <p:cNvPr id="3" name="Content Placeholder 2"/>
          <p:cNvSpPr>
            <a:spLocks noGrp="1"/>
          </p:cNvSpPr>
          <p:nvPr>
            <p:ph idx="13"/>
          </p:nvPr>
        </p:nvSpPr>
        <p:spPr>
          <a:xfrm>
            <a:off x="2667000" y="51816"/>
            <a:ext cx="6477000" cy="1066800"/>
          </a:xfrm>
        </p:spPr>
        <p:txBody>
          <a:bodyPr/>
          <a:lstStyle/>
          <a:p>
            <a:r>
              <a:rPr lang="en-US" dirty="0" smtClean="0"/>
              <a:t>Free Appropriate Public Education (FAPE)</a:t>
            </a:r>
            <a:endParaRPr lang="en-US"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13</a:t>
            </a:fld>
            <a:endParaRPr lang="en-US" altLang="en-US" dirty="0"/>
          </a:p>
        </p:txBody>
      </p:sp>
    </p:spTree>
    <p:extLst>
      <p:ext uri="{BB962C8B-B14F-4D97-AF65-F5344CB8AC3E}">
        <p14:creationId xmlns:p14="http://schemas.microsoft.com/office/powerpoint/2010/main" val="23875777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30763"/>
          </a:xfrm>
        </p:spPr>
        <p:txBody>
          <a:bodyPr/>
          <a:lstStyle/>
          <a:p>
            <a:pPr marL="0" indent="0">
              <a:buNone/>
            </a:pPr>
            <a:r>
              <a:rPr lang="en-US" sz="2800" b="1" u="sng" dirty="0">
                <a:latin typeface="Arial"/>
                <a:ea typeface="MS PGothic" charset="0"/>
                <a:cs typeface="Arial"/>
              </a:rPr>
              <a:t>Educational Benefit </a:t>
            </a:r>
            <a:r>
              <a:rPr lang="en-US" sz="2800" b="1" dirty="0">
                <a:latin typeface="Arial"/>
                <a:ea typeface="MS PGothic" charset="0"/>
                <a:cs typeface="Arial"/>
              </a:rPr>
              <a:t> </a:t>
            </a:r>
            <a:br>
              <a:rPr lang="en-US" sz="2800" b="1" dirty="0">
                <a:latin typeface="Arial"/>
                <a:ea typeface="MS PGothic" charset="0"/>
                <a:cs typeface="Arial"/>
              </a:rPr>
            </a:br>
            <a:r>
              <a:rPr lang="en-US" sz="2800" b="1" dirty="0">
                <a:latin typeface="Arial"/>
                <a:ea typeface="MS PGothic" charset="0"/>
                <a:cs typeface="Arial"/>
              </a:rPr>
              <a:t>Reflects on the quality of IEP development to increase student access, participation,  </a:t>
            </a:r>
            <a:br>
              <a:rPr lang="en-US" sz="2800" b="1" dirty="0">
                <a:latin typeface="Arial"/>
                <a:ea typeface="MS PGothic" charset="0"/>
                <a:cs typeface="Arial"/>
              </a:rPr>
            </a:br>
            <a:r>
              <a:rPr lang="en-US" sz="2800" b="1" dirty="0">
                <a:latin typeface="Arial"/>
                <a:ea typeface="MS PGothic" charset="0"/>
                <a:cs typeface="Arial"/>
              </a:rPr>
              <a:t>and progress in the general education curriculum</a:t>
            </a:r>
            <a:r>
              <a:rPr lang="en-US" sz="2800" dirty="0">
                <a:latin typeface="Arial"/>
                <a:ea typeface="MS PGothic" charset="0"/>
                <a:cs typeface="Arial"/>
              </a:rPr>
              <a:t> </a:t>
            </a:r>
            <a:br>
              <a:rPr lang="en-US" sz="2800" dirty="0">
                <a:latin typeface="Arial"/>
                <a:ea typeface="MS PGothic" charset="0"/>
                <a:cs typeface="Arial"/>
              </a:rPr>
            </a:br>
            <a:endParaRPr lang="en-US" sz="2800" dirty="0">
              <a:latin typeface="Arial"/>
              <a:ea typeface="MS PGothic" charset="0"/>
              <a:cs typeface="Arial"/>
            </a:endParaRPr>
          </a:p>
          <a:p>
            <a:r>
              <a:rPr lang="en-US" sz="2800" dirty="0">
                <a:latin typeface="Arial"/>
                <a:ea typeface="MS PGothic" charset="0"/>
                <a:cs typeface="Arial"/>
              </a:rPr>
              <a:t>The intent of a “Free Appropriate Public </a:t>
            </a:r>
            <a:r>
              <a:rPr lang="en-US" sz="2800" b="1" dirty="0">
                <a:latin typeface="Arial"/>
                <a:ea typeface="MS PGothic" charset="0"/>
                <a:cs typeface="Arial"/>
              </a:rPr>
              <a:t>Education</a:t>
            </a:r>
            <a:r>
              <a:rPr lang="en-US" sz="2800" dirty="0">
                <a:latin typeface="Arial"/>
                <a:ea typeface="MS PGothic" charset="0"/>
                <a:cs typeface="Arial"/>
              </a:rPr>
              <a:t>” (FAPE) for </a:t>
            </a:r>
            <a:r>
              <a:rPr lang="en-US" sz="2800" b="1" dirty="0">
                <a:latin typeface="Arial"/>
                <a:ea typeface="MS PGothic" charset="0"/>
                <a:cs typeface="Arial"/>
              </a:rPr>
              <a:t>students</a:t>
            </a:r>
            <a:r>
              <a:rPr lang="en-US" sz="2800" dirty="0">
                <a:latin typeface="Arial"/>
                <a:ea typeface="MS PGothic" charset="0"/>
                <a:cs typeface="Arial"/>
              </a:rPr>
              <a:t> with disabilities </a:t>
            </a:r>
            <a:r>
              <a:rPr lang="en-US" sz="2800" dirty="0" smtClean="0">
                <a:latin typeface="Arial"/>
                <a:ea typeface="MS PGothic" charset="0"/>
                <a:cs typeface="Arial"/>
              </a:rPr>
              <a:t>is </a:t>
            </a:r>
            <a:r>
              <a:rPr lang="en-US" sz="2800" i="1" dirty="0">
                <a:latin typeface="Arial"/>
                <a:ea typeface="MS PGothic" charset="0"/>
                <a:cs typeface="Arial"/>
              </a:rPr>
              <a:t>to design individualized instruction with sufficient supports and services to </a:t>
            </a:r>
            <a:r>
              <a:rPr lang="en-US" sz="2800" i="1" u="sng" dirty="0">
                <a:latin typeface="Arial"/>
                <a:ea typeface="MS PGothic" charset="0"/>
                <a:cs typeface="Arial"/>
              </a:rPr>
              <a:t>enable the student to receive </a:t>
            </a:r>
            <a:r>
              <a:rPr lang="en-US" sz="2800" b="1" i="1" u="sng" dirty="0">
                <a:latin typeface="Arial"/>
                <a:ea typeface="MS PGothic" charset="0"/>
                <a:cs typeface="Arial"/>
              </a:rPr>
              <a:t>educational</a:t>
            </a:r>
            <a:r>
              <a:rPr lang="en-US" sz="2800" i="1" u="sng" dirty="0">
                <a:latin typeface="Arial"/>
                <a:ea typeface="MS PGothic" charset="0"/>
                <a:cs typeface="Arial"/>
              </a:rPr>
              <a:t> </a:t>
            </a:r>
            <a:r>
              <a:rPr lang="en-US" sz="2800" b="1" i="1" u="sng" dirty="0">
                <a:latin typeface="Arial"/>
                <a:ea typeface="MS PGothic" charset="0"/>
                <a:cs typeface="Arial"/>
              </a:rPr>
              <a:t>benefit</a:t>
            </a:r>
            <a:r>
              <a:rPr lang="en-US" sz="2800" i="1" u="sng" dirty="0">
                <a:latin typeface="Arial"/>
                <a:ea typeface="MS PGothic" charset="0"/>
                <a:cs typeface="Arial"/>
              </a:rPr>
              <a:t>.</a:t>
            </a:r>
            <a:r>
              <a:rPr lang="en-US" sz="2800" dirty="0">
                <a:latin typeface="Arial"/>
                <a:ea typeface="MS PGothic" charset="0"/>
                <a:cs typeface="Arial"/>
              </a:rPr>
              <a:t> </a:t>
            </a:r>
          </a:p>
          <a:p>
            <a:pPr marL="0" indent="0">
              <a:buNone/>
            </a:pPr>
            <a:endParaRPr lang="en-US" dirty="0" smtClean="0"/>
          </a:p>
          <a:p>
            <a:endParaRPr lang="en-US" dirty="0"/>
          </a:p>
        </p:txBody>
      </p:sp>
      <p:sp>
        <p:nvSpPr>
          <p:cNvPr id="3" name="Content Placeholder 2"/>
          <p:cNvSpPr>
            <a:spLocks noGrp="1"/>
          </p:cNvSpPr>
          <p:nvPr>
            <p:ph idx="13"/>
          </p:nvPr>
        </p:nvSpPr>
        <p:spPr>
          <a:xfrm>
            <a:off x="2667000" y="51816"/>
            <a:ext cx="5562600" cy="1066800"/>
          </a:xfrm>
        </p:spPr>
        <p:txBody>
          <a:bodyPr anchor="ctr"/>
          <a:lstStyle/>
          <a:p>
            <a:r>
              <a:rPr lang="en-US" dirty="0" smtClean="0"/>
              <a:t>Educational Benefit</a:t>
            </a:r>
            <a:endParaRPr lang="en-US"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14</a:t>
            </a:fld>
            <a:endParaRPr lang="en-US" altLang="en-US" dirty="0"/>
          </a:p>
        </p:txBody>
      </p:sp>
    </p:spTree>
    <p:extLst>
      <p:ext uri="{BB962C8B-B14F-4D97-AF65-F5344CB8AC3E}">
        <p14:creationId xmlns:p14="http://schemas.microsoft.com/office/powerpoint/2010/main" val="10343089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bwMode="auto">
          <a:xfrm>
            <a:off x="457200" y="1600200"/>
            <a:ext cx="8305800" cy="5029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b="1" i="1" u="sng" dirty="0">
                <a:latin typeface="Arial"/>
                <a:ea typeface="MS PGothic" charset="0"/>
                <a:cs typeface="Arial"/>
              </a:rPr>
              <a:t>The Purpose of the Educational Benefit Review Process is: </a:t>
            </a:r>
            <a:endParaRPr lang="en-US" sz="2400" dirty="0">
              <a:latin typeface="Arial"/>
              <a:ea typeface="MS PGothic" charset="0"/>
              <a:cs typeface="Arial"/>
            </a:endParaRPr>
          </a:p>
          <a:p>
            <a:pPr lvl="1"/>
            <a:r>
              <a:rPr lang="en-US" sz="2400" dirty="0">
                <a:latin typeface="Arial"/>
                <a:ea typeface="MS PGothic" charset="0"/>
                <a:cs typeface="Arial"/>
              </a:rPr>
              <a:t>to determine whether the design of the IEP was </a:t>
            </a:r>
            <a:r>
              <a:rPr lang="en-US" sz="2400" dirty="0" smtClean="0">
                <a:latin typeface="Arial"/>
                <a:ea typeface="MS PGothic" charset="0"/>
                <a:cs typeface="Arial"/>
              </a:rPr>
              <a:t>“</a:t>
            </a:r>
            <a:r>
              <a:rPr lang="en-US" sz="2400" u="sng" dirty="0" smtClean="0">
                <a:latin typeface="Arial"/>
                <a:ea typeface="MS PGothic" charset="0"/>
                <a:cs typeface="Arial"/>
              </a:rPr>
              <a:t>reasonably </a:t>
            </a:r>
            <a:r>
              <a:rPr lang="en-US" sz="2400" u="sng" dirty="0">
                <a:latin typeface="Arial"/>
                <a:ea typeface="MS PGothic" charset="0"/>
                <a:cs typeface="Arial"/>
              </a:rPr>
              <a:t>calculated</a:t>
            </a:r>
            <a:r>
              <a:rPr lang="ja-JP" altLang="en-US" sz="2400" dirty="0" smtClean="0">
                <a:latin typeface="Arial"/>
                <a:ea typeface="MS PGothic" charset="0"/>
                <a:cs typeface="Arial"/>
              </a:rPr>
              <a:t>”</a:t>
            </a:r>
            <a:r>
              <a:rPr lang="en-US" altLang="ja-JP" sz="2400" dirty="0" smtClean="0">
                <a:latin typeface="Arial"/>
                <a:ea typeface="MS PGothic" charset="0"/>
                <a:cs typeface="Arial"/>
              </a:rPr>
              <a:t>* </a:t>
            </a:r>
            <a:r>
              <a:rPr lang="en-US" altLang="ja-JP" sz="2400" dirty="0">
                <a:latin typeface="Arial"/>
                <a:ea typeface="MS PGothic" charset="0"/>
                <a:cs typeface="Arial"/>
              </a:rPr>
              <a:t>for the student to receive </a:t>
            </a:r>
            <a:r>
              <a:rPr lang="en-US" altLang="ja-JP" sz="2400" b="1" dirty="0">
                <a:latin typeface="Arial"/>
                <a:ea typeface="MS PGothic" charset="0"/>
                <a:cs typeface="Arial"/>
              </a:rPr>
              <a:t>educational</a:t>
            </a:r>
            <a:r>
              <a:rPr lang="en-US" altLang="ja-JP" sz="2400" dirty="0">
                <a:latin typeface="Arial"/>
                <a:ea typeface="MS PGothic" charset="0"/>
                <a:cs typeface="Arial"/>
              </a:rPr>
              <a:t> </a:t>
            </a:r>
            <a:r>
              <a:rPr lang="en-US" altLang="ja-JP" sz="2400" b="1" dirty="0">
                <a:latin typeface="Arial"/>
                <a:ea typeface="MS PGothic" charset="0"/>
                <a:cs typeface="Arial"/>
              </a:rPr>
              <a:t>benefit</a:t>
            </a:r>
            <a:r>
              <a:rPr lang="en-US" altLang="ja-JP" sz="2400" dirty="0">
                <a:latin typeface="Arial"/>
                <a:ea typeface="MS PGothic" charset="0"/>
                <a:cs typeface="Arial"/>
              </a:rPr>
              <a:t>. </a:t>
            </a:r>
          </a:p>
          <a:p>
            <a:pPr lvl="1">
              <a:buFont typeface="Wingdings 2" charset="0"/>
              <a:buNone/>
            </a:pPr>
            <a:r>
              <a:rPr lang="en-US" sz="2400" dirty="0">
                <a:latin typeface="Arial"/>
                <a:ea typeface="MS PGothic" charset="0"/>
                <a:cs typeface="Arial"/>
              </a:rPr>
              <a:t> </a:t>
            </a:r>
            <a:br>
              <a:rPr lang="en-US" sz="2400" dirty="0">
                <a:latin typeface="Arial"/>
                <a:ea typeface="MS PGothic" charset="0"/>
                <a:cs typeface="Arial"/>
              </a:rPr>
            </a:br>
            <a:r>
              <a:rPr lang="en-US" sz="2400" b="1" dirty="0">
                <a:latin typeface="Arial"/>
                <a:ea typeface="MS PGothic" charset="0"/>
                <a:cs typeface="Arial"/>
              </a:rPr>
              <a:t>*</a:t>
            </a:r>
            <a:r>
              <a:rPr lang="en-US" sz="2400" b="1" i="1" u="sng" dirty="0">
                <a:latin typeface="Arial"/>
                <a:ea typeface="MS PGothic" charset="0"/>
                <a:cs typeface="Arial"/>
              </a:rPr>
              <a:t>Reasonable Calculation</a:t>
            </a:r>
            <a:r>
              <a:rPr lang="en-US" sz="2400" b="1" i="1" dirty="0">
                <a:latin typeface="Arial"/>
                <a:ea typeface="MS PGothic" charset="0"/>
                <a:cs typeface="Arial"/>
              </a:rPr>
              <a:t> evaluates whether </a:t>
            </a:r>
            <a:r>
              <a:rPr lang="en-US" sz="2400" b="1" i="1" dirty="0" smtClean="0">
                <a:latin typeface="Arial"/>
                <a:ea typeface="MS PGothic" charset="0"/>
                <a:cs typeface="Arial"/>
              </a:rPr>
              <a:t>the </a:t>
            </a:r>
            <a:r>
              <a:rPr lang="en-US" sz="2400" b="1" i="1" dirty="0">
                <a:latin typeface="Arial"/>
                <a:ea typeface="MS PGothic" charset="0"/>
                <a:cs typeface="Arial"/>
              </a:rPr>
              <a:t>IEP reflects on the student</a:t>
            </a:r>
            <a:r>
              <a:rPr lang="ja-JP" altLang="en-US" sz="2400" b="1" i="1" dirty="0">
                <a:latin typeface="Arial"/>
                <a:ea typeface="MS PGothic" charset="0"/>
                <a:cs typeface="Arial"/>
              </a:rPr>
              <a:t>’</a:t>
            </a:r>
            <a:r>
              <a:rPr lang="en-US" altLang="ja-JP" sz="2400" b="1" i="1" dirty="0">
                <a:latin typeface="Arial"/>
                <a:ea typeface="MS PGothic" charset="0"/>
                <a:cs typeface="Arial"/>
              </a:rPr>
              <a:t>s present levels of performance, goals, supports </a:t>
            </a:r>
            <a:r>
              <a:rPr lang="en-US" altLang="ja-JP" sz="2400" b="1" i="1" dirty="0" smtClean="0">
                <a:latin typeface="Arial"/>
                <a:ea typeface="MS PGothic" charset="0"/>
                <a:cs typeface="Arial"/>
              </a:rPr>
              <a:t>and </a:t>
            </a:r>
            <a:r>
              <a:rPr lang="en-US" altLang="ja-JP" sz="2400" b="1" i="1" dirty="0">
                <a:latin typeface="Arial"/>
                <a:ea typeface="MS PGothic" charset="0"/>
                <a:cs typeface="Arial"/>
              </a:rPr>
              <a:t>maximum access, participation </a:t>
            </a:r>
            <a:r>
              <a:rPr lang="en-US" altLang="ja-JP" sz="2400" b="1" i="1" dirty="0" smtClean="0">
                <a:latin typeface="Arial"/>
                <a:ea typeface="MS PGothic" charset="0"/>
                <a:cs typeface="Arial"/>
              </a:rPr>
              <a:t>and </a:t>
            </a:r>
            <a:r>
              <a:rPr lang="en-US" altLang="ja-JP" sz="2400" b="1" i="1" dirty="0">
                <a:latin typeface="Arial"/>
                <a:ea typeface="MS PGothic" charset="0"/>
                <a:cs typeface="Arial"/>
              </a:rPr>
              <a:t>progress in the general education </a:t>
            </a:r>
            <a:r>
              <a:rPr lang="en-US" altLang="ja-JP" sz="2400" b="1" i="1" dirty="0" smtClean="0">
                <a:latin typeface="Arial"/>
                <a:ea typeface="MS PGothic" charset="0"/>
                <a:cs typeface="Arial"/>
              </a:rPr>
              <a:t>curriculum</a:t>
            </a:r>
            <a:r>
              <a:rPr lang="en-US" altLang="ja-JP" sz="2400" dirty="0" smtClean="0">
                <a:latin typeface="Arial"/>
                <a:ea typeface="MS PGothic" charset="0"/>
                <a:cs typeface="Arial"/>
              </a:rPr>
              <a:t>.</a:t>
            </a:r>
            <a:r>
              <a:rPr lang="en-US" altLang="ja-JP" sz="2400" dirty="0">
                <a:latin typeface="Arial"/>
                <a:ea typeface="MS PGothic" charset="0"/>
                <a:cs typeface="Arial"/>
              </a:rPr>
              <a:t> </a:t>
            </a:r>
            <a:br>
              <a:rPr lang="en-US" altLang="ja-JP" sz="2400" dirty="0">
                <a:latin typeface="Arial"/>
                <a:ea typeface="MS PGothic" charset="0"/>
                <a:cs typeface="Arial"/>
              </a:rPr>
            </a:br>
            <a:endParaRPr lang="en-US" altLang="ja-JP" sz="2400" dirty="0">
              <a:latin typeface="Arial"/>
              <a:ea typeface="MS PGothic" charset="0"/>
              <a:cs typeface="Arial"/>
            </a:endParaRPr>
          </a:p>
          <a:p>
            <a:pPr marL="457200" lvl="1" indent="0">
              <a:lnSpc>
                <a:spcPct val="80000"/>
              </a:lnSpc>
              <a:buNone/>
            </a:pPr>
            <a:endParaRPr lang="en-US" sz="1400" dirty="0">
              <a:ea typeface="ＭＳ Ｐゴシック" charset="-128"/>
            </a:endParaRPr>
          </a:p>
        </p:txBody>
      </p:sp>
      <p:sp>
        <p:nvSpPr>
          <p:cNvPr id="11267" name="Content Placeholder 2"/>
          <p:cNvSpPr>
            <a:spLocks noGrp="1"/>
          </p:cNvSpPr>
          <p:nvPr>
            <p:ph idx="13"/>
          </p:nvPr>
        </p:nvSpPr>
        <p:spPr bwMode="auto">
          <a:xfrm>
            <a:off x="2667000" y="52388"/>
            <a:ext cx="5943600" cy="1066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dirty="0" smtClean="0"/>
              <a:t>Educational Benefit</a:t>
            </a:r>
            <a:endParaRPr lang="en-US" dirty="0"/>
          </a:p>
        </p:txBody>
      </p:sp>
      <p:sp>
        <p:nvSpPr>
          <p:cNvPr id="4" name="Date Placeholder 3"/>
          <p:cNvSpPr>
            <a:spLocks noGrp="1"/>
          </p:cNvSpPr>
          <p:nvPr>
            <p:ph type="dt" sz="quarter" idx="14"/>
          </p:nvPr>
        </p:nvSpPr>
        <p:spPr/>
        <p:txBody>
          <a:bodyPr/>
          <a:lstStyle/>
          <a:p>
            <a:pPr>
              <a:defRPr/>
            </a:pPr>
            <a:r>
              <a:rPr lang="en-US" smtClean="0"/>
              <a:t>April 11, 2016</a:t>
            </a:r>
            <a:endParaRPr lang="en-US" dirty="0"/>
          </a:p>
        </p:txBody>
      </p:sp>
      <p:sp>
        <p:nvSpPr>
          <p:cNvPr id="11269" name="Footer Placeholder 4"/>
          <p:cNvSpPr>
            <a:spLocks noGrp="1"/>
          </p:cNvSpPr>
          <p:nvPr>
            <p:ph type="ftr" sz="quarter" idx="1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dirty="0">
                <a:solidFill>
                  <a:srgbClr val="223264"/>
                </a:solidFill>
              </a:rPr>
              <a:t>©MDE – Office of Special Education</a:t>
            </a:r>
          </a:p>
        </p:txBody>
      </p:sp>
      <p:sp>
        <p:nvSpPr>
          <p:cNvPr id="11270" name="Slide Number Placeholder 5"/>
          <p:cNvSpPr>
            <a:spLocks noGrp="1"/>
          </p:cNvSpPr>
          <p:nvPr>
            <p:ph type="sldNum" sz="quarter" idx="16"/>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60440AE-4CCC-46ED-BA06-0112CDAB150F}" type="slidenum">
              <a:rPr lang="en-US" altLang="en-US">
                <a:solidFill>
                  <a:srgbClr val="223264"/>
                </a:solidFill>
              </a:rPr>
              <a:pPr/>
              <a:t>15</a:t>
            </a:fld>
            <a:endParaRPr lang="en-US" altLang="en-US" dirty="0">
              <a:solidFill>
                <a:srgbClr val="223264"/>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754563"/>
          </a:xfrm>
        </p:spPr>
        <p:txBody>
          <a:bodyPr/>
          <a:lstStyle/>
          <a:p>
            <a:pPr marL="457200" indent="-457200">
              <a:buFont typeface="Arial" charset="0"/>
              <a:buAutoNum type="arabicParenBoth"/>
            </a:pPr>
            <a:endParaRPr lang="en-US" sz="2400" dirty="0" smtClean="0">
              <a:ea typeface="MS PGothic" charset="0"/>
            </a:endParaRPr>
          </a:p>
          <a:p>
            <a:pPr marL="457200" indent="-457200">
              <a:buFont typeface="Arial" charset="0"/>
              <a:buAutoNum type="arabicParenBoth"/>
            </a:pPr>
            <a:r>
              <a:rPr lang="en-US" sz="2400" dirty="0" smtClean="0">
                <a:ea typeface="MS PGothic" charset="0"/>
              </a:rPr>
              <a:t>the program is individualized on the basis of the student's assessment and performance; </a:t>
            </a:r>
          </a:p>
          <a:p>
            <a:pPr marL="457200" indent="-457200">
              <a:buFont typeface="Arial" charset="0"/>
              <a:buAutoNum type="arabicParenBoth"/>
            </a:pPr>
            <a:r>
              <a:rPr lang="en-US" sz="2400" dirty="0" smtClean="0">
                <a:ea typeface="MS PGothic" charset="0"/>
              </a:rPr>
              <a:t> the </a:t>
            </a:r>
            <a:r>
              <a:rPr lang="en-US" sz="2400" dirty="0">
                <a:ea typeface="MS PGothic" charset="0"/>
              </a:rPr>
              <a:t>program is administered in the least restrictive environment</a:t>
            </a:r>
            <a:r>
              <a:rPr lang="en-US" sz="2400" dirty="0" smtClean="0">
                <a:ea typeface="MS PGothic" charset="0"/>
              </a:rPr>
              <a:t>; </a:t>
            </a:r>
          </a:p>
          <a:p>
            <a:pPr marL="457200" indent="-457200">
              <a:buFont typeface="Arial" charset="0"/>
              <a:buAutoNum type="arabicParenBoth"/>
            </a:pPr>
            <a:r>
              <a:rPr lang="en-US" sz="2400" dirty="0" smtClean="0">
                <a:ea typeface="MS PGothic" charset="0"/>
              </a:rPr>
              <a:t> the </a:t>
            </a:r>
            <a:r>
              <a:rPr lang="en-US" sz="2400" dirty="0">
                <a:ea typeface="MS PGothic" charset="0"/>
              </a:rPr>
              <a:t>services are provided in a coordinated and collaborative manner by the key </a:t>
            </a:r>
            <a:r>
              <a:rPr lang="ja-JP" altLang="en-US" sz="2400" dirty="0">
                <a:ea typeface="MS PGothic" charset="0"/>
              </a:rPr>
              <a:t>‘</a:t>
            </a:r>
            <a:r>
              <a:rPr lang="en-US" altLang="ja-JP" sz="2400" dirty="0">
                <a:ea typeface="MS PGothic" charset="0"/>
              </a:rPr>
              <a:t>stakeholders'; AND </a:t>
            </a:r>
            <a:endParaRPr lang="en-US" altLang="ja-JP" sz="2400" dirty="0" smtClean="0">
              <a:ea typeface="MS PGothic" charset="0"/>
            </a:endParaRPr>
          </a:p>
          <a:p>
            <a:pPr marL="457200" indent="-457200">
              <a:buFont typeface="Arial" charset="0"/>
              <a:buAutoNum type="arabicParenBoth"/>
            </a:pPr>
            <a:r>
              <a:rPr lang="en-US" sz="2400" dirty="0" smtClean="0">
                <a:ea typeface="MS PGothic" charset="0"/>
              </a:rPr>
              <a:t> positive </a:t>
            </a:r>
            <a:r>
              <a:rPr lang="en-US" sz="2400" dirty="0">
                <a:ea typeface="MS PGothic" charset="0"/>
              </a:rPr>
              <a:t>academic and non-academic benefits are demonstrated. </a:t>
            </a:r>
            <a:endParaRPr lang="en-US" sz="2400" dirty="0" smtClean="0">
              <a:ea typeface="MS PGothic" charset="0"/>
            </a:endParaRPr>
          </a:p>
          <a:p>
            <a:pPr marL="0" indent="0" algn="r">
              <a:buNone/>
            </a:pPr>
            <a:r>
              <a:rPr lang="en-US" sz="2400" i="1" dirty="0" smtClean="0">
                <a:ea typeface="MS PGothic" charset="0"/>
              </a:rPr>
              <a:t>S.H</a:t>
            </a:r>
            <a:r>
              <a:rPr lang="en-US" sz="2400" i="1" dirty="0">
                <a:ea typeface="MS PGothic" charset="0"/>
              </a:rPr>
              <a:t>. ex rel. A.H. v. Plano </a:t>
            </a:r>
            <a:r>
              <a:rPr lang="en-US" sz="2400" i="1" dirty="0" err="1">
                <a:ea typeface="MS PGothic" charset="0"/>
              </a:rPr>
              <a:t>Indep</a:t>
            </a:r>
            <a:r>
              <a:rPr lang="en-US" sz="2400" i="1" dirty="0">
                <a:ea typeface="MS PGothic" charset="0"/>
              </a:rPr>
              <a:t>. Sch. Dist.</a:t>
            </a:r>
            <a:r>
              <a:rPr lang="en-US" sz="2400" dirty="0">
                <a:ea typeface="MS PGothic" charset="0"/>
              </a:rPr>
              <a:t>, </a:t>
            </a:r>
            <a:endParaRPr lang="en-US" sz="2400" dirty="0" smtClean="0">
              <a:ea typeface="MS PGothic" charset="0"/>
            </a:endParaRPr>
          </a:p>
          <a:p>
            <a:pPr marL="0" indent="0" algn="r">
              <a:buNone/>
            </a:pPr>
            <a:r>
              <a:rPr lang="en-US" sz="2400" dirty="0" smtClean="0">
                <a:ea typeface="MS PGothic" charset="0"/>
              </a:rPr>
              <a:t>487 </a:t>
            </a:r>
            <a:r>
              <a:rPr lang="en-US" sz="2400" dirty="0">
                <a:ea typeface="MS PGothic" charset="0"/>
              </a:rPr>
              <a:t>F. </a:t>
            </a:r>
            <a:r>
              <a:rPr lang="en-US" sz="2400" dirty="0" err="1">
                <a:ea typeface="MS PGothic" charset="0"/>
              </a:rPr>
              <a:t>App'x</a:t>
            </a:r>
            <a:r>
              <a:rPr lang="en-US" sz="2400" dirty="0">
                <a:ea typeface="MS PGothic" charset="0"/>
              </a:rPr>
              <a:t> 850, 859 (5th Cir. 2012</a:t>
            </a:r>
            <a:r>
              <a:rPr lang="en-US" sz="2400" dirty="0" smtClean="0">
                <a:ea typeface="MS PGothic" charset="0"/>
              </a:rPr>
              <a:t>)</a:t>
            </a:r>
          </a:p>
          <a:p>
            <a:pPr marL="0" indent="0" algn="r">
              <a:buNone/>
            </a:pPr>
            <a:r>
              <a:rPr lang="en-US" sz="2400" dirty="0" smtClean="0">
                <a:ea typeface="MS PGothic" charset="0"/>
              </a:rPr>
              <a:t>(citing </a:t>
            </a:r>
            <a:r>
              <a:rPr lang="en-US" sz="2400" i="1" dirty="0" smtClean="0"/>
              <a:t>Cypress-Fairbanks </a:t>
            </a:r>
            <a:r>
              <a:rPr lang="en-US" sz="2400" i="1" dirty="0" err="1"/>
              <a:t>Indep</a:t>
            </a:r>
            <a:r>
              <a:rPr lang="en-US" sz="2400" i="1" dirty="0"/>
              <a:t>. Sch. Dist. v. Michael F. by Barry F.</a:t>
            </a:r>
            <a:r>
              <a:rPr lang="en-US" sz="2400" dirty="0"/>
              <a:t>, 118 F.3d 245, 253 (5th Cir. 1997</a:t>
            </a:r>
            <a:r>
              <a:rPr lang="en-US" sz="2400" dirty="0" smtClean="0"/>
              <a:t>))</a:t>
            </a:r>
            <a:endParaRPr lang="en-US" sz="2400" dirty="0"/>
          </a:p>
          <a:p>
            <a:endParaRPr lang="en-US" dirty="0"/>
          </a:p>
        </p:txBody>
      </p:sp>
      <p:sp>
        <p:nvSpPr>
          <p:cNvPr id="3" name="Content Placeholder 2"/>
          <p:cNvSpPr>
            <a:spLocks noGrp="1"/>
          </p:cNvSpPr>
          <p:nvPr>
            <p:ph idx="13"/>
          </p:nvPr>
        </p:nvSpPr>
        <p:spPr>
          <a:xfrm>
            <a:off x="2590800" y="0"/>
            <a:ext cx="6324600" cy="1066800"/>
          </a:xfrm>
        </p:spPr>
        <p:txBody>
          <a:bodyPr/>
          <a:lstStyle/>
          <a:p>
            <a:r>
              <a:rPr lang="en-US" dirty="0" smtClean="0"/>
              <a:t>Educational Benefit Test Under IDEA – FOUR FACTORS:</a:t>
            </a:r>
            <a:endParaRPr lang="en-US"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16</a:t>
            </a:fld>
            <a:endParaRPr lang="en-US" altLang="en-US" dirty="0"/>
          </a:p>
        </p:txBody>
      </p:sp>
    </p:spTree>
    <p:extLst>
      <p:ext uri="{BB962C8B-B14F-4D97-AF65-F5344CB8AC3E}">
        <p14:creationId xmlns:p14="http://schemas.microsoft.com/office/powerpoint/2010/main" val="33225114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eaLnBrk="1" hangingPunct="1">
              <a:lnSpc>
                <a:spcPct val="90000"/>
              </a:lnSpc>
              <a:buNone/>
            </a:pPr>
            <a:r>
              <a:rPr lang="en-US" sz="2800" dirty="0">
                <a:ea typeface="MS PGothic" charset="0"/>
              </a:rPr>
              <a:t>LRE is a legal mandate of the IDEA requiring that students with disabilities receive their education in the regular classroom environment to the maximum extent appropriate, or the extent such placement is not appropriate, in an environment with the least possible amount of </a:t>
            </a:r>
            <a:r>
              <a:rPr lang="en-US" sz="2800" dirty="0" smtClean="0">
                <a:ea typeface="MS PGothic" charset="0"/>
              </a:rPr>
              <a:t>segregation </a:t>
            </a:r>
            <a:r>
              <a:rPr lang="en-US" sz="2800" dirty="0">
                <a:ea typeface="MS PGothic" charset="0"/>
              </a:rPr>
              <a:t>from the students</a:t>
            </a:r>
            <a:r>
              <a:rPr lang="ja-JP" altLang="en-US" sz="2800" dirty="0">
                <a:ea typeface="MS PGothic" charset="0"/>
              </a:rPr>
              <a:t>’</a:t>
            </a:r>
            <a:r>
              <a:rPr lang="en-US" altLang="ja-JP" sz="2800" dirty="0">
                <a:ea typeface="MS PGothic" charset="0"/>
              </a:rPr>
              <a:t> nondisabled peers and </a:t>
            </a:r>
            <a:r>
              <a:rPr lang="en-US" altLang="ja-JP" sz="2800" dirty="0" smtClean="0">
                <a:ea typeface="MS PGothic" charset="0"/>
              </a:rPr>
              <a:t>community.</a:t>
            </a:r>
          </a:p>
          <a:p>
            <a:pPr marL="0" indent="0" algn="r" eaLnBrk="1" hangingPunct="1">
              <a:lnSpc>
                <a:spcPct val="90000"/>
              </a:lnSpc>
              <a:buNone/>
            </a:pPr>
            <a:r>
              <a:rPr lang="en-US" sz="2800" dirty="0" smtClean="0">
                <a:ea typeface="MS PGothic" charset="0"/>
              </a:rPr>
              <a:t>34 CFR  § </a:t>
            </a:r>
            <a:r>
              <a:rPr lang="en-US" sz="2800" dirty="0" smtClean="0">
                <a:ea typeface="MS PGothic" charset="0"/>
              </a:rPr>
              <a:t>300.114(a)(2)</a:t>
            </a:r>
            <a:endParaRPr lang="en-US" sz="2800" dirty="0" smtClean="0">
              <a:ea typeface="MS PGothic" charset="0"/>
            </a:endParaRPr>
          </a:p>
          <a:p>
            <a:pPr marL="0" indent="0">
              <a:buNone/>
            </a:pPr>
            <a:endParaRPr lang="en-US" dirty="0"/>
          </a:p>
        </p:txBody>
      </p:sp>
      <p:sp>
        <p:nvSpPr>
          <p:cNvPr id="3" name="Content Placeholder 2"/>
          <p:cNvSpPr>
            <a:spLocks noGrp="1"/>
          </p:cNvSpPr>
          <p:nvPr>
            <p:ph idx="13"/>
          </p:nvPr>
        </p:nvSpPr>
        <p:spPr>
          <a:xfrm>
            <a:off x="2667000" y="51816"/>
            <a:ext cx="6096000" cy="1066800"/>
          </a:xfrm>
        </p:spPr>
        <p:txBody>
          <a:bodyPr anchor="ctr"/>
          <a:lstStyle/>
          <a:p>
            <a:r>
              <a:rPr lang="en-US" dirty="0" smtClean="0"/>
              <a:t>Least Restrictive Environment</a:t>
            </a:r>
            <a:endParaRPr lang="en-US"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17</a:t>
            </a:fld>
            <a:endParaRPr lang="en-US" altLang="en-US" dirty="0"/>
          </a:p>
        </p:txBody>
      </p:sp>
    </p:spTree>
    <p:extLst>
      <p:ext uri="{BB962C8B-B14F-4D97-AF65-F5344CB8AC3E}">
        <p14:creationId xmlns:p14="http://schemas.microsoft.com/office/powerpoint/2010/main" val="29508602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latin typeface="Arial"/>
                <a:cs typeface="Arial"/>
              </a:rPr>
              <a:t>Each public agency must ensure that-</a:t>
            </a:r>
          </a:p>
          <a:p>
            <a:pPr marL="0" indent="0">
              <a:buNone/>
            </a:pPr>
            <a:r>
              <a:rPr lang="en-US" dirty="0">
                <a:latin typeface="Arial"/>
                <a:cs typeface="Arial"/>
              </a:rPr>
              <a:t> (</a:t>
            </a:r>
            <a:r>
              <a:rPr lang="en-US" dirty="0" err="1">
                <a:latin typeface="Arial"/>
                <a:cs typeface="Arial"/>
              </a:rPr>
              <a:t>i</a:t>
            </a:r>
            <a:r>
              <a:rPr lang="en-US" dirty="0">
                <a:latin typeface="Arial"/>
                <a:cs typeface="Arial"/>
              </a:rPr>
              <a:t>) To the maximum extent appropriate, children with disabilities, including children in public or private institutions or other care facilities, are educated with children who are nondisabled; and</a:t>
            </a:r>
          </a:p>
          <a:p>
            <a:pPr marL="0" indent="0">
              <a:buFont typeface="Arial" charset="0"/>
              <a:buNone/>
            </a:pPr>
            <a:endParaRPr lang="en-US" dirty="0"/>
          </a:p>
        </p:txBody>
      </p:sp>
      <p:sp>
        <p:nvSpPr>
          <p:cNvPr id="3" name="Content Placeholder 2"/>
          <p:cNvSpPr>
            <a:spLocks noGrp="1"/>
          </p:cNvSpPr>
          <p:nvPr>
            <p:ph idx="13"/>
          </p:nvPr>
        </p:nvSpPr>
        <p:spPr>
          <a:xfrm>
            <a:off x="2667000" y="51816"/>
            <a:ext cx="6477000" cy="1066800"/>
          </a:xfrm>
        </p:spPr>
        <p:txBody>
          <a:bodyPr anchor="ctr"/>
          <a:lstStyle/>
          <a:p>
            <a:r>
              <a:rPr lang="en-US" dirty="0" smtClean="0"/>
              <a:t>Least Restrictive Environment</a:t>
            </a:r>
            <a:endParaRPr lang="en-US"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dirty="0"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18</a:t>
            </a:fld>
            <a:endParaRPr lang="en-US" altLang="en-US" dirty="0"/>
          </a:p>
        </p:txBody>
      </p:sp>
    </p:spTree>
    <p:extLst>
      <p:ext uri="{BB962C8B-B14F-4D97-AF65-F5344CB8AC3E}">
        <p14:creationId xmlns:p14="http://schemas.microsoft.com/office/powerpoint/2010/main" val="39346190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3"/>
          </p:nvPr>
        </p:nvSpPr>
        <p:spPr bwMode="auto">
          <a:xfrm>
            <a:off x="2667000" y="52388"/>
            <a:ext cx="6477000" cy="1066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dirty="0">
                <a:latin typeface="Arial"/>
                <a:cs typeface="Arial"/>
              </a:rPr>
              <a:t>Least Restrictive </a:t>
            </a:r>
            <a:r>
              <a:rPr lang="en-US" dirty="0" smtClean="0">
                <a:latin typeface="Arial"/>
                <a:cs typeface="Arial"/>
              </a:rPr>
              <a:t>Environment</a:t>
            </a:r>
            <a:endParaRPr lang="en-US" dirty="0"/>
          </a:p>
        </p:txBody>
      </p:sp>
      <p:sp>
        <p:nvSpPr>
          <p:cNvPr id="4" name="Date Placeholder 3"/>
          <p:cNvSpPr>
            <a:spLocks noGrp="1"/>
          </p:cNvSpPr>
          <p:nvPr>
            <p:ph type="dt" sz="quarter" idx="14"/>
          </p:nvPr>
        </p:nvSpPr>
        <p:spPr/>
        <p:txBody>
          <a:bodyPr/>
          <a:lstStyle/>
          <a:p>
            <a:pPr>
              <a:defRPr/>
            </a:pPr>
            <a:r>
              <a:rPr lang="en-US" smtClean="0"/>
              <a:t>April 11, 2016</a:t>
            </a:r>
            <a:endParaRPr lang="en-US" dirty="0"/>
          </a:p>
        </p:txBody>
      </p:sp>
      <p:sp>
        <p:nvSpPr>
          <p:cNvPr id="8197" name="Footer Placeholder 4"/>
          <p:cNvSpPr>
            <a:spLocks noGrp="1"/>
          </p:cNvSpPr>
          <p:nvPr>
            <p:ph type="ftr" sz="quarter" idx="1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dirty="0">
                <a:solidFill>
                  <a:srgbClr val="223264"/>
                </a:solidFill>
              </a:rPr>
              <a:t>©MDE – Office of Special Education</a:t>
            </a:r>
          </a:p>
        </p:txBody>
      </p:sp>
      <p:sp>
        <p:nvSpPr>
          <p:cNvPr id="8198" name="Slide Number Placeholder 5"/>
          <p:cNvSpPr>
            <a:spLocks noGrp="1"/>
          </p:cNvSpPr>
          <p:nvPr>
            <p:ph type="sldNum" sz="quarter" idx="16"/>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F1436A0-6BF3-46CA-9828-99E945B7F3B8}" type="slidenum">
              <a:rPr lang="en-US" altLang="en-US">
                <a:solidFill>
                  <a:srgbClr val="223264"/>
                </a:solidFill>
              </a:rPr>
              <a:pPr/>
              <a:t>19</a:t>
            </a:fld>
            <a:endParaRPr lang="en-US" altLang="en-US" dirty="0">
              <a:solidFill>
                <a:srgbClr val="223264"/>
              </a:solidFill>
            </a:endParaRPr>
          </a:p>
        </p:txBody>
      </p:sp>
      <p:sp>
        <p:nvSpPr>
          <p:cNvPr id="7" name="Content Placeholder 2"/>
          <p:cNvSpPr>
            <a:spLocks noGrp="1"/>
          </p:cNvSpPr>
          <p:nvPr>
            <p:ph idx="1"/>
          </p:nvPr>
        </p:nvSpPr>
        <p:spPr/>
        <p:txBody>
          <a:bodyPr/>
          <a:lstStyle/>
          <a:p>
            <a:pPr marL="0" indent="0">
              <a:buNone/>
              <a:defRPr/>
            </a:pPr>
            <a:r>
              <a:rPr lang="en-US" dirty="0">
                <a:latin typeface="Arial"/>
                <a:cs typeface="Arial"/>
              </a:rPr>
              <a:t>ii) Special classes, separate schooling, or other removal of children with disabilities from the general educational environment occurs only if the nature or severity of the disability is such that education in general education classes with the use of supplementary aids and services cannot be achieved satisfactorily.</a:t>
            </a:r>
          </a:p>
          <a:p>
            <a:pPr>
              <a:buFont typeface="Wingdings 2" panose="05020102010507070707" pitchFamily="18" charset="2"/>
              <a:buChar char=""/>
              <a:defRPr/>
            </a:pPr>
            <a:endParaRPr lang="en-US" b="1" dirty="0">
              <a:ea typeface="+mn-ea"/>
              <a:cs typeface="+mn-cs"/>
            </a:endParaRPr>
          </a:p>
          <a:p>
            <a:pPr>
              <a:buFont typeface="Wingdings 2" panose="05020102010507070707" pitchFamily="18" charset="2"/>
              <a:buChar char=""/>
              <a:defRPr/>
            </a:pPr>
            <a:endParaRPr lang="en-US" b="1" dirty="0" smtClean="0">
              <a:ea typeface="+mn-ea"/>
              <a:cs typeface="+mn-cs"/>
            </a:endParaRPr>
          </a:p>
          <a:p>
            <a:pPr>
              <a:buFont typeface="Wingdings 2" panose="05020102010507070707" pitchFamily="18" charset="2"/>
              <a:buChar char=""/>
              <a:defRPr/>
            </a:pPr>
            <a:endParaRPr lang="en-US" b="1" dirty="0">
              <a:ea typeface="+mn-ea"/>
              <a:cs typeface="+mn-cs"/>
            </a:endParaRPr>
          </a:p>
          <a:p>
            <a:pPr>
              <a:buFont typeface="Wingdings 2" panose="05020102010507070707" pitchFamily="18" charset="2"/>
              <a:buChar char=""/>
              <a:defRPr/>
            </a:pPr>
            <a:endParaRPr lang="en-US" b="1" dirty="0" smtClean="0">
              <a:ea typeface="+mn-ea"/>
              <a:cs typeface="+mn-cs"/>
            </a:endParaRPr>
          </a:p>
          <a:p>
            <a:pPr marL="0" indent="0">
              <a:buFont typeface="Wingdings 2" panose="05020102010507070707" pitchFamily="18" charset="2"/>
              <a:buNone/>
              <a:defRPr/>
            </a:pPr>
            <a:endParaRPr lang="en-US" b="1" dirty="0" smtClean="0">
              <a:solidFill>
                <a:schemeClr val="accent1"/>
              </a:solidFill>
              <a:ea typeface="+mn-ea"/>
              <a:cs typeface="+mn-cs"/>
            </a:endParaRPr>
          </a:p>
          <a:p>
            <a:pPr>
              <a:buFont typeface="Wingdings 2" panose="05020102010507070707" pitchFamily="18" charset="2"/>
              <a:buChar char=""/>
              <a:defRPr/>
            </a:pPr>
            <a:endParaRPr lang="en-US" dirty="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Font typeface="Arial" charset="0"/>
              <a:buNone/>
            </a:pPr>
            <a:r>
              <a:rPr lang="en-US" sz="2800" dirty="0">
                <a:latin typeface="Arial" charset="0"/>
                <a:cs typeface="Arial" charset="0"/>
              </a:rPr>
              <a:t>Vision</a:t>
            </a:r>
          </a:p>
          <a:p>
            <a:pPr marL="0" indent="0">
              <a:buFont typeface="Arial" charset="0"/>
              <a:buNone/>
            </a:pPr>
            <a:r>
              <a:rPr lang="en-US" sz="2800" dirty="0">
                <a:latin typeface="Arial" charset="0"/>
                <a:cs typeface="Arial" charset="0"/>
              </a:rPr>
              <a:t>To create a world-class educational system that gives students the knowledge and skills to be successful in college and the workforce, and to flourish as parents and citizens</a:t>
            </a:r>
          </a:p>
          <a:p>
            <a:pPr marL="0" indent="0">
              <a:buFont typeface="Arial" charset="0"/>
              <a:buNone/>
            </a:pPr>
            <a:r>
              <a:rPr lang="en-US" sz="2800" dirty="0">
                <a:latin typeface="Arial" charset="0"/>
                <a:cs typeface="Arial" charset="0"/>
              </a:rPr>
              <a:t>Mission</a:t>
            </a:r>
          </a:p>
          <a:p>
            <a:pPr marL="0" indent="0">
              <a:buFont typeface="Arial" charset="0"/>
              <a:buNone/>
            </a:pPr>
            <a:r>
              <a:rPr lang="en-US" sz="2800" dirty="0">
                <a:latin typeface="Arial" charset="0"/>
                <a:cs typeface="Arial" charset="0"/>
              </a:rPr>
              <a:t>To provide leadership through the development of policy and accountability systems so that all students are prepared to compete in the global community</a:t>
            </a:r>
          </a:p>
        </p:txBody>
      </p:sp>
      <p:sp>
        <p:nvSpPr>
          <p:cNvPr id="3" name="Content Placeholder 2"/>
          <p:cNvSpPr>
            <a:spLocks noGrp="1"/>
          </p:cNvSpPr>
          <p:nvPr>
            <p:ph idx="13"/>
          </p:nvPr>
        </p:nvSpPr>
        <p:spPr>
          <a:xfrm>
            <a:off x="2667000" y="51816"/>
            <a:ext cx="6172200" cy="1066800"/>
          </a:xfrm>
        </p:spPr>
        <p:txBody>
          <a:bodyPr anchor="ctr"/>
          <a:lstStyle/>
          <a:p>
            <a:r>
              <a:rPr lang="en-US" dirty="0" smtClean="0"/>
              <a:t>State Board of Education</a:t>
            </a:r>
            <a:endParaRPr lang="en-US"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dirty="0"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2</a:t>
            </a:fld>
            <a:endParaRPr lang="en-US" altLang="en-US" dirty="0"/>
          </a:p>
        </p:txBody>
      </p:sp>
      <p:cxnSp>
        <p:nvCxnSpPr>
          <p:cNvPr id="7" name="Straight Connector 6"/>
          <p:cNvCxnSpPr>
            <a:cxnSpLocks noChangeShapeType="1"/>
          </p:cNvCxnSpPr>
          <p:nvPr/>
        </p:nvCxnSpPr>
        <p:spPr bwMode="auto">
          <a:xfrm>
            <a:off x="1524000" y="1905000"/>
            <a:ext cx="6477000" cy="0"/>
          </a:xfrm>
          <a:prstGeom prst="line">
            <a:avLst/>
          </a:prstGeom>
          <a:noFill/>
          <a:ln w="38100">
            <a:solidFill>
              <a:schemeClr val="accent2"/>
            </a:solidFill>
            <a:round/>
            <a:headEnd/>
            <a:tailEn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cxnSp>
        <p:nvCxnSpPr>
          <p:cNvPr id="8" name="Straight Connector 7"/>
          <p:cNvCxnSpPr>
            <a:cxnSpLocks noChangeShapeType="1"/>
          </p:cNvCxnSpPr>
          <p:nvPr/>
        </p:nvCxnSpPr>
        <p:spPr bwMode="auto">
          <a:xfrm>
            <a:off x="1752600" y="4191000"/>
            <a:ext cx="6477000" cy="0"/>
          </a:xfrm>
          <a:prstGeom prst="line">
            <a:avLst/>
          </a:prstGeom>
          <a:noFill/>
          <a:ln w="38100">
            <a:solidFill>
              <a:schemeClr val="accent2"/>
            </a:solidFill>
            <a:round/>
            <a:headEnd/>
            <a:tailEnd/>
          </a:ln>
          <a:effectLst>
            <a:outerShdw blurRad="40000" dist="23000" dir="5400000" rotWithShape="0">
              <a:srgbClr val="000000">
                <a:alpha val="34999"/>
              </a:srgbClr>
            </a:outerShdw>
          </a:effectLst>
          <a:extLst>
            <a:ext uri="{909E8E84-426E-40dd-AFC4-6F175D3DCCD1}">
              <a14:hiddenFill xmlns="" xmlns:a14="http://schemas.microsoft.com/office/drawing/2010/main">
                <a:noFill/>
              </a14:hiddenFill>
            </a:ext>
          </a:extLst>
        </p:spPr>
      </p:cxnSp>
    </p:spTree>
    <p:extLst>
      <p:ext uri="{BB962C8B-B14F-4D97-AF65-F5344CB8AC3E}">
        <p14:creationId xmlns:p14="http://schemas.microsoft.com/office/powerpoint/2010/main" val="28023098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latin typeface="Arial"/>
                <a:cs typeface="Arial"/>
              </a:rPr>
              <a:t>Each public agency must ensure that a continuum of alternative placements is available to meet the needs of children with disabilities for special education and related services.</a:t>
            </a:r>
          </a:p>
          <a:p>
            <a:endParaRPr lang="en-US" dirty="0"/>
          </a:p>
        </p:txBody>
      </p:sp>
      <p:sp>
        <p:nvSpPr>
          <p:cNvPr id="3" name="Content Placeholder 2"/>
          <p:cNvSpPr>
            <a:spLocks noGrp="1"/>
          </p:cNvSpPr>
          <p:nvPr>
            <p:ph idx="13"/>
          </p:nvPr>
        </p:nvSpPr>
        <p:spPr>
          <a:xfrm>
            <a:off x="2667000" y="51816"/>
            <a:ext cx="6477000" cy="1066800"/>
          </a:xfrm>
        </p:spPr>
        <p:txBody>
          <a:bodyPr anchor="ctr"/>
          <a:lstStyle/>
          <a:p>
            <a:r>
              <a:rPr lang="en-US" dirty="0">
                <a:latin typeface="Arial"/>
                <a:cs typeface="Arial"/>
              </a:rPr>
              <a:t>Least Restrictive </a:t>
            </a:r>
            <a:r>
              <a:rPr lang="en-US" dirty="0" smtClean="0">
                <a:latin typeface="Arial"/>
                <a:cs typeface="Arial"/>
              </a:rPr>
              <a:t>Environment</a:t>
            </a:r>
            <a:endParaRPr lang="en-US"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20</a:t>
            </a:fld>
            <a:endParaRPr lang="en-US" altLang="en-US" dirty="0"/>
          </a:p>
        </p:txBody>
      </p:sp>
    </p:spTree>
    <p:extLst>
      <p:ext uri="{BB962C8B-B14F-4D97-AF65-F5344CB8AC3E}">
        <p14:creationId xmlns:p14="http://schemas.microsoft.com/office/powerpoint/2010/main" val="31267835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In </a:t>
            </a:r>
            <a:r>
              <a:rPr lang="en-US" i="1" dirty="0" smtClean="0"/>
              <a:t>R.H.</a:t>
            </a:r>
            <a:r>
              <a:rPr lang="en-US" dirty="0" smtClean="0"/>
              <a:t>, the parent argued that “the </a:t>
            </a:r>
            <a:r>
              <a:rPr lang="en-US" dirty="0"/>
              <a:t>district did not consider placing </a:t>
            </a:r>
            <a:r>
              <a:rPr lang="en-US" dirty="0" smtClean="0"/>
              <a:t>[the student] anywhere </a:t>
            </a:r>
            <a:r>
              <a:rPr lang="en-US" dirty="0"/>
              <a:t>except </a:t>
            </a:r>
            <a:r>
              <a:rPr lang="en-US" dirty="0" smtClean="0"/>
              <a:t>. . . [in] </a:t>
            </a:r>
            <a:r>
              <a:rPr lang="en-US" dirty="0"/>
              <a:t>a “special education” setting, not a “regular” setting. It follows that </a:t>
            </a:r>
            <a:r>
              <a:rPr lang="en-US" dirty="0" smtClean="0"/>
              <a:t>[the District] took </a:t>
            </a:r>
            <a:r>
              <a:rPr lang="en-US" dirty="0"/>
              <a:t>no “steps to accommodate [him] in regular education,” as required by the IDEA</a:t>
            </a:r>
            <a:r>
              <a:rPr lang="en-US" dirty="0" smtClean="0"/>
              <a:t>.  </a:t>
            </a:r>
          </a:p>
        </p:txBody>
      </p:sp>
      <p:sp>
        <p:nvSpPr>
          <p:cNvPr id="3" name="Content Placeholder 2"/>
          <p:cNvSpPr>
            <a:spLocks noGrp="1"/>
          </p:cNvSpPr>
          <p:nvPr>
            <p:ph idx="13"/>
          </p:nvPr>
        </p:nvSpPr>
        <p:spPr>
          <a:xfrm>
            <a:off x="2667000" y="51816"/>
            <a:ext cx="6019800" cy="1066800"/>
          </a:xfrm>
        </p:spPr>
        <p:txBody>
          <a:bodyPr anchor="ctr"/>
          <a:lstStyle/>
          <a:p>
            <a:r>
              <a:rPr lang="en-US" sz="2800" i="1" dirty="0"/>
              <a:t>R.H. v. Plano </a:t>
            </a:r>
            <a:r>
              <a:rPr lang="en-US" sz="2800" i="1" dirty="0" err="1"/>
              <a:t>Indep</a:t>
            </a:r>
            <a:r>
              <a:rPr lang="en-US" sz="2800" i="1" dirty="0"/>
              <a:t>. Sch. Dist.</a:t>
            </a:r>
            <a:r>
              <a:rPr lang="en-US" sz="2800" dirty="0"/>
              <a:t>, 607 F.3d 1003, </a:t>
            </a:r>
            <a:r>
              <a:rPr lang="en-US" sz="2800" dirty="0" smtClean="0"/>
              <a:t>1013 </a:t>
            </a:r>
            <a:r>
              <a:rPr lang="en-US" sz="2800" dirty="0"/>
              <a:t>(5th Cir. 2010</a:t>
            </a:r>
            <a:r>
              <a:rPr lang="en-US" sz="2800" dirty="0" smtClean="0"/>
              <a:t>)</a:t>
            </a:r>
            <a:endParaRPr lang="en-US" sz="2800"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21</a:t>
            </a:fld>
            <a:endParaRPr lang="en-US" altLang="en-US" dirty="0"/>
          </a:p>
        </p:txBody>
      </p:sp>
    </p:spTree>
    <p:extLst>
      <p:ext uri="{BB962C8B-B14F-4D97-AF65-F5344CB8AC3E}">
        <p14:creationId xmlns:p14="http://schemas.microsoft.com/office/powerpoint/2010/main" val="27013208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3000" dirty="0" smtClean="0"/>
              <a:t>Though the Fifth Circuit did not agree with the parent in </a:t>
            </a:r>
            <a:r>
              <a:rPr lang="en-US" sz="3000" i="1" dirty="0"/>
              <a:t>R.H.</a:t>
            </a:r>
            <a:r>
              <a:rPr lang="en-US" sz="3000" dirty="0"/>
              <a:t>, </a:t>
            </a:r>
            <a:r>
              <a:rPr lang="en-US" sz="3000" dirty="0" smtClean="0"/>
              <a:t>the reason(s) why the District won are instructive.  </a:t>
            </a:r>
          </a:p>
          <a:p>
            <a:pPr marL="0" indent="0">
              <a:buNone/>
            </a:pPr>
            <a:r>
              <a:rPr lang="en-US" sz="3000" dirty="0" smtClean="0"/>
              <a:t>The Fifth Circuit noted that “the </a:t>
            </a:r>
            <a:r>
              <a:rPr lang="en-US" sz="3000" dirty="0"/>
              <a:t>hearing officer found that </a:t>
            </a:r>
            <a:r>
              <a:rPr lang="en-US" sz="3000" dirty="0" smtClean="0"/>
              <a:t>[the District] had </a:t>
            </a:r>
            <a:r>
              <a:rPr lang="en-US" sz="3000" dirty="0"/>
              <a:t>considered placing R.H. in a fully mainstreamed environment but rejected that option. That finding was amply supported by evidence offered at the due-process </a:t>
            </a:r>
            <a:r>
              <a:rPr lang="en-US" sz="3000" dirty="0" smtClean="0"/>
              <a:t>hearing.”  </a:t>
            </a:r>
          </a:p>
        </p:txBody>
      </p:sp>
      <p:sp>
        <p:nvSpPr>
          <p:cNvPr id="3" name="Content Placeholder 2"/>
          <p:cNvSpPr>
            <a:spLocks noGrp="1"/>
          </p:cNvSpPr>
          <p:nvPr>
            <p:ph idx="13"/>
          </p:nvPr>
        </p:nvSpPr>
        <p:spPr>
          <a:xfrm>
            <a:off x="2667000" y="51816"/>
            <a:ext cx="6477000" cy="1066800"/>
          </a:xfrm>
        </p:spPr>
        <p:txBody>
          <a:bodyPr anchor="ctr"/>
          <a:lstStyle/>
          <a:p>
            <a:r>
              <a:rPr lang="en-US" sz="3000" i="1" dirty="0"/>
              <a:t>R.H. v. Plano </a:t>
            </a:r>
            <a:r>
              <a:rPr lang="en-US" sz="3000" i="1" dirty="0" err="1"/>
              <a:t>Indep</a:t>
            </a:r>
            <a:r>
              <a:rPr lang="en-US" sz="3000" i="1" dirty="0"/>
              <a:t>. Sch. Dist.</a:t>
            </a:r>
            <a:r>
              <a:rPr lang="en-US" sz="3000" dirty="0"/>
              <a:t>, 607 F.3d 1003, 1013 (5th Cir. 2010</a:t>
            </a:r>
            <a:r>
              <a:rPr lang="en-US" sz="3000" dirty="0" smtClean="0"/>
              <a:t>)</a:t>
            </a:r>
            <a:endParaRPr lang="en-US" sz="3000"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22</a:t>
            </a:fld>
            <a:endParaRPr lang="en-US" altLang="en-US" dirty="0"/>
          </a:p>
        </p:txBody>
      </p:sp>
    </p:spTree>
    <p:extLst>
      <p:ext uri="{BB962C8B-B14F-4D97-AF65-F5344CB8AC3E}">
        <p14:creationId xmlns:p14="http://schemas.microsoft.com/office/powerpoint/2010/main" val="14408739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600" dirty="0" smtClean="0"/>
              <a:t>The evidence the District presented at the Hearing included that “the </a:t>
            </a:r>
            <a:r>
              <a:rPr lang="en-US" sz="2600" dirty="0"/>
              <a:t>committee was aware of R.H.'s previous enrollment at </a:t>
            </a:r>
            <a:r>
              <a:rPr lang="en-US" sz="2600" dirty="0" smtClean="0"/>
              <a:t>[another school], </a:t>
            </a:r>
            <a:r>
              <a:rPr lang="en-US" sz="2600" dirty="0"/>
              <a:t>but </a:t>
            </a:r>
            <a:r>
              <a:rPr lang="en-US" sz="2600" dirty="0" smtClean="0"/>
              <a:t>[decided the placement option] because </a:t>
            </a:r>
            <a:r>
              <a:rPr lang="en-US" sz="2600" dirty="0"/>
              <a:t>of the needs identified in R.H.'s IEP</a:t>
            </a:r>
            <a:r>
              <a:rPr lang="en-US" sz="2600" dirty="0" smtClean="0"/>
              <a:t>—</a:t>
            </a:r>
          </a:p>
          <a:p>
            <a:r>
              <a:rPr lang="en-US" sz="2600" dirty="0" smtClean="0"/>
              <a:t>a </a:t>
            </a:r>
            <a:r>
              <a:rPr lang="en-US" sz="2600" dirty="0"/>
              <a:t>low staff-to-student ratio, </a:t>
            </a:r>
            <a:endParaRPr lang="en-US" sz="2600" dirty="0" smtClean="0"/>
          </a:p>
          <a:p>
            <a:r>
              <a:rPr lang="en-US" sz="2600" dirty="0" smtClean="0"/>
              <a:t>a </a:t>
            </a:r>
            <a:r>
              <a:rPr lang="en-US" sz="2600" dirty="0"/>
              <a:t>special education teacher with knowledge of autism, </a:t>
            </a:r>
            <a:endParaRPr lang="en-US" sz="2600" dirty="0" smtClean="0"/>
          </a:p>
          <a:p>
            <a:r>
              <a:rPr lang="en-US" sz="2600" dirty="0" smtClean="0"/>
              <a:t>regular </a:t>
            </a:r>
            <a:r>
              <a:rPr lang="en-US" sz="2600" dirty="0"/>
              <a:t>collaboration with a speech </a:t>
            </a:r>
            <a:r>
              <a:rPr lang="en-US" sz="2600" dirty="0" smtClean="0"/>
              <a:t>pathologist” </a:t>
            </a:r>
          </a:p>
        </p:txBody>
      </p:sp>
      <p:sp>
        <p:nvSpPr>
          <p:cNvPr id="3" name="Content Placeholder 2"/>
          <p:cNvSpPr>
            <a:spLocks noGrp="1"/>
          </p:cNvSpPr>
          <p:nvPr>
            <p:ph idx="13"/>
          </p:nvPr>
        </p:nvSpPr>
        <p:spPr>
          <a:xfrm>
            <a:off x="2667000" y="51816"/>
            <a:ext cx="6477000" cy="1066800"/>
          </a:xfrm>
        </p:spPr>
        <p:txBody>
          <a:bodyPr anchor="ctr"/>
          <a:lstStyle/>
          <a:p>
            <a:r>
              <a:rPr lang="en-US" sz="3000" i="1" dirty="0"/>
              <a:t>R.H. v. Plano </a:t>
            </a:r>
            <a:r>
              <a:rPr lang="en-US" sz="3000" i="1" dirty="0" err="1"/>
              <a:t>Indep</a:t>
            </a:r>
            <a:r>
              <a:rPr lang="en-US" sz="3000" i="1" dirty="0"/>
              <a:t>. Sch. Dist.</a:t>
            </a:r>
            <a:r>
              <a:rPr lang="en-US" sz="3000" dirty="0"/>
              <a:t>, 607 F.3d 1003, 1014 (5th Cir. 2010</a:t>
            </a:r>
            <a:r>
              <a:rPr lang="en-US" sz="3000" dirty="0" smtClean="0"/>
              <a:t>)</a:t>
            </a:r>
            <a:endParaRPr lang="en-US" sz="3000"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23</a:t>
            </a:fld>
            <a:endParaRPr lang="en-US" altLang="en-US" dirty="0"/>
          </a:p>
        </p:txBody>
      </p:sp>
    </p:spTree>
    <p:extLst>
      <p:ext uri="{BB962C8B-B14F-4D97-AF65-F5344CB8AC3E}">
        <p14:creationId xmlns:p14="http://schemas.microsoft.com/office/powerpoint/2010/main" val="7989858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buNone/>
            </a:pPr>
            <a:endParaRPr lang="en-US" sz="2400" dirty="0" smtClean="0">
              <a:ea typeface="ＭＳ Ｐゴシック" charset="-128"/>
            </a:endParaRPr>
          </a:p>
          <a:p>
            <a:pPr marL="0" indent="0">
              <a:buFont typeface="Arial" panose="020B0604020202020204" pitchFamily="34" charset="0"/>
              <a:buNone/>
            </a:pPr>
            <a:endParaRPr lang="en-US" altLang="en-US" sz="3000" dirty="0" smtClean="0"/>
          </a:p>
        </p:txBody>
      </p:sp>
      <p:sp>
        <p:nvSpPr>
          <p:cNvPr id="13315" name="Content Placeholder 2"/>
          <p:cNvSpPr>
            <a:spLocks noGrp="1"/>
          </p:cNvSpPr>
          <p:nvPr>
            <p:ph idx="13"/>
          </p:nvPr>
        </p:nvSpPr>
        <p:spPr bwMode="auto">
          <a:xfrm>
            <a:off x="2667000" y="52388"/>
            <a:ext cx="6477000" cy="1066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dirty="0" smtClean="0"/>
              <a:t>Least Restrictive Environment</a:t>
            </a:r>
            <a:endParaRPr lang="en-US" dirty="0"/>
          </a:p>
        </p:txBody>
      </p:sp>
      <p:sp>
        <p:nvSpPr>
          <p:cNvPr id="4" name="Date Placeholder 3"/>
          <p:cNvSpPr>
            <a:spLocks noGrp="1"/>
          </p:cNvSpPr>
          <p:nvPr>
            <p:ph type="dt" sz="quarter" idx="14"/>
          </p:nvPr>
        </p:nvSpPr>
        <p:spPr/>
        <p:txBody>
          <a:bodyPr/>
          <a:lstStyle/>
          <a:p>
            <a:pPr>
              <a:defRPr/>
            </a:pPr>
            <a:r>
              <a:rPr lang="en-US" smtClean="0"/>
              <a:t>April 11, 2016</a:t>
            </a:r>
            <a:endParaRPr lang="en-US" dirty="0"/>
          </a:p>
        </p:txBody>
      </p:sp>
      <p:sp>
        <p:nvSpPr>
          <p:cNvPr id="13317" name="Footer Placeholder 4"/>
          <p:cNvSpPr>
            <a:spLocks noGrp="1"/>
          </p:cNvSpPr>
          <p:nvPr>
            <p:ph type="ftr" sz="quarter" idx="1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dirty="0">
                <a:solidFill>
                  <a:srgbClr val="223264"/>
                </a:solidFill>
              </a:rPr>
              <a:t>©MDE – Office of Special Education</a:t>
            </a:r>
          </a:p>
        </p:txBody>
      </p:sp>
      <p:sp>
        <p:nvSpPr>
          <p:cNvPr id="13318" name="Slide Number Placeholder 5"/>
          <p:cNvSpPr>
            <a:spLocks noGrp="1"/>
          </p:cNvSpPr>
          <p:nvPr>
            <p:ph type="sldNum" sz="quarter" idx="16"/>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D6B47A9-F5B7-4726-BF44-4B3A27DAC92D}" type="slidenum">
              <a:rPr lang="en-US" altLang="en-US">
                <a:solidFill>
                  <a:srgbClr val="223264"/>
                </a:solidFill>
              </a:rPr>
              <a:pPr/>
              <a:t>24</a:t>
            </a:fld>
            <a:endParaRPr lang="en-US" altLang="en-US" dirty="0">
              <a:solidFill>
                <a:srgbClr val="223264"/>
              </a:solidFill>
            </a:endParaRPr>
          </a:p>
        </p:txBody>
      </p:sp>
      <p:sp>
        <p:nvSpPr>
          <p:cNvPr id="2" name="TextBox 1"/>
          <p:cNvSpPr txBox="1"/>
          <p:nvPr/>
        </p:nvSpPr>
        <p:spPr>
          <a:xfrm>
            <a:off x="2539733" y="2674885"/>
            <a:ext cx="184666" cy="369332"/>
          </a:xfrm>
          <a:prstGeom prst="rect">
            <a:avLst/>
          </a:prstGeom>
          <a:noFill/>
        </p:spPr>
        <p:txBody>
          <a:bodyPr wrap="none" rtlCol="0">
            <a:spAutoFit/>
          </a:bodyPr>
          <a:lstStyle/>
          <a:p>
            <a:endParaRPr lang="en-US" dirty="0"/>
          </a:p>
        </p:txBody>
      </p:sp>
      <p:sp>
        <p:nvSpPr>
          <p:cNvPr id="8" name="Rectangle 3"/>
          <p:cNvSpPr txBox="1">
            <a:spLocks noChangeArrowheads="1"/>
          </p:cNvSpPr>
          <p:nvPr/>
        </p:nvSpPr>
        <p:spPr>
          <a:xfrm>
            <a:off x="457200" y="1371601"/>
            <a:ext cx="8229600" cy="4953000"/>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rgbClr val="223264"/>
                </a:solidFill>
                <a:latin typeface="Arial" pitchFamily="34" charset="0"/>
                <a:ea typeface="MS PGothic" panose="020B0600070205080204" pitchFamily="34" charset="-128"/>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223264"/>
                </a:solidFill>
                <a:latin typeface="Arial" pitchFamily="34" charset="0"/>
                <a:ea typeface="MS PGothic" panose="020B0600070205080204" pitchFamily="34" charset="-128"/>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rgbClr val="223264"/>
                </a:solidFill>
                <a:latin typeface="Arial" pitchFamily="34" charset="0"/>
                <a:ea typeface="MS PGothic" panose="020B0600070205080204" pitchFamily="34" charset="-128"/>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223264"/>
                </a:solidFill>
                <a:latin typeface="Arial" pitchFamily="34" charset="0"/>
                <a:ea typeface="MS PGothic" panose="020B0600070205080204" pitchFamily="34" charset="-128"/>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223264"/>
                </a:solidFill>
                <a:latin typeface="Arial" pitchFamily="34" charset="0"/>
                <a:ea typeface="MS PGothic" panose="020B0600070205080204" pitchFamily="34" charset="-128"/>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buNone/>
            </a:pPr>
            <a:r>
              <a:rPr lang="en-US" sz="3600" dirty="0"/>
              <a:t>The continuum of alternative placements available to meet the needs of children with disabilities for special education and related services must-</a:t>
            </a:r>
          </a:p>
          <a:p>
            <a:pPr marL="0" indent="0" eaLnBrk="1" hangingPunct="1">
              <a:buNone/>
            </a:pPr>
            <a:endParaRPr lang="en-US" sz="3600" dirty="0" smtClean="0">
              <a:latin typeface="Constantia" charset="0"/>
              <a:ea typeface="MS PGothic"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3"/>
          </p:nvPr>
        </p:nvSpPr>
        <p:spPr bwMode="auto">
          <a:xfrm>
            <a:off x="2667000" y="52388"/>
            <a:ext cx="6477000" cy="1066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dirty="0" smtClean="0"/>
              <a:t>Least Restrictive Environment</a:t>
            </a:r>
            <a:endParaRPr lang="en-US" dirty="0"/>
          </a:p>
        </p:txBody>
      </p:sp>
      <p:sp>
        <p:nvSpPr>
          <p:cNvPr id="4" name="Date Placeholder 3"/>
          <p:cNvSpPr>
            <a:spLocks noGrp="1"/>
          </p:cNvSpPr>
          <p:nvPr>
            <p:ph type="dt" sz="quarter" idx="14"/>
          </p:nvPr>
        </p:nvSpPr>
        <p:spPr/>
        <p:txBody>
          <a:bodyPr/>
          <a:lstStyle/>
          <a:p>
            <a:pPr>
              <a:defRPr/>
            </a:pPr>
            <a:r>
              <a:rPr lang="en-US" smtClean="0"/>
              <a:t>April 11, 2016</a:t>
            </a:r>
            <a:endParaRPr lang="en-US" dirty="0"/>
          </a:p>
        </p:txBody>
      </p:sp>
      <p:sp>
        <p:nvSpPr>
          <p:cNvPr id="14341" name="Footer Placeholder 4"/>
          <p:cNvSpPr>
            <a:spLocks noGrp="1"/>
          </p:cNvSpPr>
          <p:nvPr>
            <p:ph type="ftr" sz="quarter" idx="1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dirty="0">
                <a:solidFill>
                  <a:srgbClr val="223264"/>
                </a:solidFill>
              </a:rPr>
              <a:t>©MDE – Office of Special Education</a:t>
            </a:r>
          </a:p>
        </p:txBody>
      </p:sp>
      <p:sp>
        <p:nvSpPr>
          <p:cNvPr id="14342" name="Slide Number Placeholder 5"/>
          <p:cNvSpPr>
            <a:spLocks noGrp="1"/>
          </p:cNvSpPr>
          <p:nvPr>
            <p:ph type="sldNum" sz="quarter" idx="16"/>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C32D43E-D67C-4050-AF60-CE56FB42783F}" type="slidenum">
              <a:rPr lang="en-US" altLang="en-US">
                <a:solidFill>
                  <a:srgbClr val="223264"/>
                </a:solidFill>
              </a:rPr>
              <a:pPr/>
              <a:t>25</a:t>
            </a:fld>
            <a:endParaRPr lang="en-US" altLang="en-US" dirty="0">
              <a:solidFill>
                <a:srgbClr val="223264"/>
              </a:solidFill>
            </a:endParaRPr>
          </a:p>
        </p:txBody>
      </p:sp>
      <p:sp>
        <p:nvSpPr>
          <p:cNvPr id="9" name="Rectangle 3"/>
          <p:cNvSpPr>
            <a:spLocks noGrp="1" noChangeArrowheads="1"/>
          </p:cNvSpPr>
          <p:nvPr>
            <p:ph idx="1"/>
          </p:nvPr>
        </p:nvSpPr>
        <p:spPr/>
        <p:txBody>
          <a:bodyPr/>
          <a:lstStyle/>
          <a:p>
            <a:pPr marL="514350" indent="-514350">
              <a:buAutoNum type="arabicParenBoth"/>
            </a:pPr>
            <a:r>
              <a:rPr lang="en-US" sz="2400" dirty="0" smtClean="0">
                <a:latin typeface="Arial"/>
                <a:cs typeface="Arial"/>
              </a:rPr>
              <a:t>Includes </a:t>
            </a:r>
            <a:r>
              <a:rPr lang="en-US" sz="2400" dirty="0">
                <a:latin typeface="Arial"/>
                <a:cs typeface="Arial"/>
              </a:rPr>
              <a:t>the alternative placements listed in the definition of special education (instruction in regular classes, special classes, special schools, home instruction, and instruction in hospitals  and institutions); and</a:t>
            </a:r>
          </a:p>
          <a:p>
            <a:pPr marL="514350" indent="-514350">
              <a:buAutoNum type="arabicParenBoth"/>
            </a:pPr>
            <a:r>
              <a:rPr lang="en-US" sz="2400" dirty="0" smtClean="0">
                <a:latin typeface="Arial"/>
                <a:cs typeface="Arial"/>
              </a:rPr>
              <a:t>Makes </a:t>
            </a:r>
            <a:r>
              <a:rPr lang="en-US" sz="2400" dirty="0">
                <a:latin typeface="Arial"/>
                <a:cs typeface="Arial"/>
              </a:rPr>
              <a:t>provision for supplementary services (such as resource room or itinerant instruction) to be provided in conjunction with general education class </a:t>
            </a:r>
            <a:r>
              <a:rPr lang="en-US" sz="2400" dirty="0" smtClean="0">
                <a:latin typeface="Arial"/>
                <a:cs typeface="Arial"/>
              </a:rPr>
              <a:t>placement.</a:t>
            </a:r>
            <a:endParaRPr lang="en-US" sz="2400" dirty="0">
              <a:latin typeface="Arial"/>
              <a:cs typeface="Arial"/>
            </a:endParaRPr>
          </a:p>
          <a:p>
            <a:pPr eaLnBrk="1" hangingPunct="1">
              <a:lnSpc>
                <a:spcPct val="80000"/>
              </a:lnSpc>
              <a:buFont typeface="Wingdings 2" charset="0"/>
              <a:buNone/>
            </a:pPr>
            <a:endParaRPr lang="en-US" sz="2400" dirty="0">
              <a:solidFill>
                <a:schemeClr val="accent1"/>
              </a:solidFill>
              <a:latin typeface="Constantia" charset="0"/>
              <a:ea typeface="MS PGothic"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3"/>
          </p:nvPr>
        </p:nvSpPr>
        <p:spPr bwMode="auto">
          <a:xfrm>
            <a:off x="2667000" y="52388"/>
            <a:ext cx="6477000" cy="1066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dirty="0" smtClean="0"/>
              <a:t>Least Restrictive Environment</a:t>
            </a:r>
            <a:endParaRPr lang="en-US" dirty="0"/>
          </a:p>
        </p:txBody>
      </p:sp>
      <p:sp>
        <p:nvSpPr>
          <p:cNvPr id="4" name="Date Placeholder 3"/>
          <p:cNvSpPr>
            <a:spLocks noGrp="1"/>
          </p:cNvSpPr>
          <p:nvPr>
            <p:ph type="dt" sz="quarter" idx="14"/>
          </p:nvPr>
        </p:nvSpPr>
        <p:spPr/>
        <p:txBody>
          <a:bodyPr/>
          <a:lstStyle/>
          <a:p>
            <a:pPr>
              <a:defRPr/>
            </a:pPr>
            <a:r>
              <a:rPr lang="en-US" smtClean="0"/>
              <a:t>April 11, 2016</a:t>
            </a:r>
            <a:endParaRPr lang="en-US" dirty="0"/>
          </a:p>
        </p:txBody>
      </p:sp>
      <p:sp>
        <p:nvSpPr>
          <p:cNvPr id="15365" name="Footer Placeholder 4"/>
          <p:cNvSpPr>
            <a:spLocks noGrp="1"/>
          </p:cNvSpPr>
          <p:nvPr>
            <p:ph type="ftr" sz="quarter" idx="1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dirty="0">
                <a:solidFill>
                  <a:srgbClr val="223264"/>
                </a:solidFill>
              </a:rPr>
              <a:t>©MDE – Office of Special Education</a:t>
            </a:r>
          </a:p>
        </p:txBody>
      </p:sp>
      <p:sp>
        <p:nvSpPr>
          <p:cNvPr id="15366" name="Slide Number Placeholder 5"/>
          <p:cNvSpPr>
            <a:spLocks noGrp="1"/>
          </p:cNvSpPr>
          <p:nvPr>
            <p:ph type="sldNum" sz="quarter" idx="16"/>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AF39D05-2E25-4852-B15B-834070FCC4E4}" type="slidenum">
              <a:rPr lang="en-US" altLang="en-US">
                <a:solidFill>
                  <a:srgbClr val="223264"/>
                </a:solidFill>
              </a:rPr>
              <a:pPr/>
              <a:t>26</a:t>
            </a:fld>
            <a:endParaRPr lang="en-US" altLang="en-US" dirty="0">
              <a:solidFill>
                <a:srgbClr val="223264"/>
              </a:solidFill>
            </a:endParaRPr>
          </a:p>
        </p:txBody>
      </p:sp>
      <p:sp>
        <p:nvSpPr>
          <p:cNvPr id="7" name="Rectangle 3"/>
          <p:cNvSpPr>
            <a:spLocks noGrp="1" noChangeArrowheads="1"/>
          </p:cNvSpPr>
          <p:nvPr>
            <p:ph idx="1"/>
          </p:nvPr>
        </p:nvSpPr>
        <p:spPr/>
        <p:txBody>
          <a:bodyPr/>
          <a:lstStyle/>
          <a:p>
            <a:pPr marL="0" indent="0" eaLnBrk="1" hangingPunct="1">
              <a:lnSpc>
                <a:spcPct val="90000"/>
              </a:lnSpc>
              <a:buNone/>
            </a:pPr>
            <a:r>
              <a:rPr lang="en-US" dirty="0">
                <a:latin typeface="Arial"/>
                <a:cs typeface="Arial"/>
              </a:rPr>
              <a:t>A child with a disability is not removed from education in age-appropriate general education classrooms solely because of needed modifications in the general education curriculum.</a:t>
            </a:r>
          </a:p>
          <a:p>
            <a:pPr marL="0" indent="0" eaLnBrk="1" hangingPunct="1">
              <a:lnSpc>
                <a:spcPct val="90000"/>
              </a:lnSpc>
              <a:buNone/>
            </a:pPr>
            <a:endParaRPr lang="en-US" dirty="0">
              <a:latin typeface="Constantia" charset="0"/>
              <a:ea typeface="MS PGothic" charset="0"/>
            </a:endParaRPr>
          </a:p>
          <a:p>
            <a:pPr eaLnBrk="1" hangingPunct="1">
              <a:lnSpc>
                <a:spcPct val="90000"/>
              </a:lnSpc>
              <a:buFont typeface="Wingdings 2" charset="0"/>
              <a:buNone/>
            </a:pPr>
            <a:endParaRPr lang="en-US" dirty="0">
              <a:solidFill>
                <a:schemeClr val="accent1"/>
              </a:solidFill>
              <a:latin typeface="Constantia" charset="0"/>
              <a:ea typeface="MS PGothic"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bwMode="auto">
          <a:xfrm>
            <a:off x="381000" y="1524000"/>
            <a:ext cx="8229600" cy="4525963"/>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a:latin typeface="Arial"/>
                <a:cs typeface="Arial"/>
              </a:rPr>
              <a:t>If the IEP Committee determines that “full time” education in the general education classroom cannot be achieved satisfactorily, the student with disabilities must be included in the general education classroom to the maximum extent appropriate.</a:t>
            </a:r>
          </a:p>
          <a:p>
            <a:endParaRPr lang="en-US" dirty="0"/>
          </a:p>
          <a:p>
            <a:pPr>
              <a:lnSpc>
                <a:spcPct val="80000"/>
              </a:lnSpc>
              <a:buFontTx/>
              <a:buNone/>
            </a:pPr>
            <a:endParaRPr lang="en-US" sz="2000" dirty="0">
              <a:ea typeface="ＭＳ Ｐゴシック" charset="-128"/>
            </a:endParaRPr>
          </a:p>
        </p:txBody>
      </p:sp>
      <p:sp>
        <p:nvSpPr>
          <p:cNvPr id="17411" name="Content Placeholder 2"/>
          <p:cNvSpPr>
            <a:spLocks noGrp="1"/>
          </p:cNvSpPr>
          <p:nvPr>
            <p:ph idx="13"/>
          </p:nvPr>
        </p:nvSpPr>
        <p:spPr bwMode="auto">
          <a:xfrm>
            <a:off x="2667000" y="52388"/>
            <a:ext cx="6477000" cy="1066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dirty="0" smtClean="0"/>
              <a:t>Least Restrictive Environment</a:t>
            </a:r>
          </a:p>
        </p:txBody>
      </p:sp>
      <p:sp>
        <p:nvSpPr>
          <p:cNvPr id="4" name="Date Placeholder 3"/>
          <p:cNvSpPr>
            <a:spLocks noGrp="1"/>
          </p:cNvSpPr>
          <p:nvPr>
            <p:ph type="dt" sz="quarter" idx="14"/>
          </p:nvPr>
        </p:nvSpPr>
        <p:spPr/>
        <p:txBody>
          <a:bodyPr/>
          <a:lstStyle/>
          <a:p>
            <a:pPr>
              <a:defRPr/>
            </a:pPr>
            <a:r>
              <a:rPr lang="en-US" smtClean="0"/>
              <a:t>April 11, 2016</a:t>
            </a:r>
            <a:endParaRPr lang="en-US" dirty="0"/>
          </a:p>
        </p:txBody>
      </p:sp>
      <p:sp>
        <p:nvSpPr>
          <p:cNvPr id="17413" name="Footer Placeholder 4"/>
          <p:cNvSpPr>
            <a:spLocks noGrp="1"/>
          </p:cNvSpPr>
          <p:nvPr>
            <p:ph type="ftr" sz="quarter" idx="1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dirty="0">
                <a:solidFill>
                  <a:srgbClr val="223264"/>
                </a:solidFill>
              </a:rPr>
              <a:t>©MDE – Office of Special Education</a:t>
            </a:r>
          </a:p>
        </p:txBody>
      </p:sp>
      <p:sp>
        <p:nvSpPr>
          <p:cNvPr id="17414" name="Slide Number Placeholder 5"/>
          <p:cNvSpPr>
            <a:spLocks noGrp="1"/>
          </p:cNvSpPr>
          <p:nvPr>
            <p:ph type="sldNum" sz="quarter" idx="16"/>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125B5B8-0A71-4C65-B09D-AEE27B5FD409}" type="slidenum">
              <a:rPr lang="en-US" altLang="en-US">
                <a:solidFill>
                  <a:srgbClr val="223264"/>
                </a:solidFill>
              </a:rPr>
              <a:pPr/>
              <a:t>27</a:t>
            </a:fld>
            <a:endParaRPr lang="en-US" altLang="en-US" dirty="0">
              <a:solidFill>
                <a:srgbClr val="223264"/>
              </a:solidFill>
            </a:endParaRPr>
          </a:p>
        </p:txBody>
      </p:sp>
      <p:sp>
        <p:nvSpPr>
          <p:cNvPr id="7" name="Content Placeholder 2"/>
          <p:cNvSpPr txBox="1">
            <a:spLocks/>
          </p:cNvSpPr>
          <p:nvPr/>
        </p:nvSpPr>
        <p:spPr>
          <a:xfrm>
            <a:off x="457200" y="1066800"/>
            <a:ext cx="8229600" cy="5241925"/>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rgbClr val="223264"/>
                </a:solidFill>
                <a:latin typeface="Arial" pitchFamily="34" charset="0"/>
                <a:ea typeface="MS PGothic" panose="020B0600070205080204" pitchFamily="34" charset="-128"/>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223264"/>
                </a:solidFill>
                <a:latin typeface="Arial" pitchFamily="34" charset="0"/>
                <a:ea typeface="MS PGothic" panose="020B0600070205080204" pitchFamily="34" charset="-128"/>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rgbClr val="223264"/>
                </a:solidFill>
                <a:latin typeface="Arial" pitchFamily="34" charset="0"/>
                <a:ea typeface="MS PGothic" panose="020B0600070205080204" pitchFamily="34" charset="-128"/>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rgbClr val="223264"/>
                </a:solidFill>
                <a:latin typeface="Arial" pitchFamily="34" charset="0"/>
                <a:ea typeface="MS PGothic" panose="020B0600070205080204" pitchFamily="34" charset="-128"/>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rgbClr val="223264"/>
                </a:solidFill>
                <a:latin typeface="Arial" pitchFamily="34" charset="0"/>
                <a:ea typeface="MS PGothic" panose="020B0600070205080204" pitchFamily="34" charset="-128"/>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endParaRPr lang="en-US" sz="2400" dirty="0" smtClean="0">
              <a:latin typeface="Constantia" charset="0"/>
              <a:ea typeface="MS PGothic"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839200" cy="4830763"/>
          </a:xfrm>
        </p:spPr>
        <p:txBody>
          <a:bodyPr/>
          <a:lstStyle/>
          <a:p>
            <a:pPr marL="0" indent="0">
              <a:buNone/>
            </a:pPr>
            <a:r>
              <a:rPr lang="en-US" sz="2400" dirty="0"/>
              <a:t>Child "was enrolled in mainstream classes to the greatest extent possible, and our jurisprudence suggests that the attendance of regular classes is the least restrictive </a:t>
            </a:r>
            <a:r>
              <a:rPr lang="en-US" sz="2400" dirty="0" smtClean="0"/>
              <a:t>environment.”  </a:t>
            </a:r>
            <a:r>
              <a:rPr lang="en-US" sz="2400" i="1" dirty="0" smtClean="0"/>
              <a:t>Lewisville </a:t>
            </a:r>
            <a:r>
              <a:rPr lang="en-US" sz="2400" i="1" dirty="0" err="1"/>
              <a:t>Indep</a:t>
            </a:r>
            <a:r>
              <a:rPr lang="en-US" sz="2400" i="1" dirty="0"/>
              <a:t>. Sch. Dist. v. Charles W. ex rel. Charles W.</a:t>
            </a:r>
            <a:r>
              <a:rPr lang="en-US" sz="2400" dirty="0"/>
              <a:t>, 81 F. </a:t>
            </a:r>
            <a:r>
              <a:rPr lang="en-US" sz="2400" dirty="0" err="1"/>
              <a:t>App'x</a:t>
            </a:r>
            <a:r>
              <a:rPr lang="en-US" sz="2400" dirty="0"/>
              <a:t> 843, 847 (5th Cir. 2003</a:t>
            </a:r>
            <a:r>
              <a:rPr lang="en-US" sz="2400" dirty="0" smtClean="0"/>
              <a:t>)</a:t>
            </a:r>
          </a:p>
          <a:p>
            <a:pPr marL="0" indent="0">
              <a:buNone/>
            </a:pPr>
            <a:endParaRPr lang="en-US" sz="2400" dirty="0"/>
          </a:p>
          <a:p>
            <a:pPr marL="0" indent="0">
              <a:buNone/>
            </a:pPr>
            <a:r>
              <a:rPr lang="en-US" sz="2400" dirty="0" smtClean="0"/>
              <a:t>The </a:t>
            </a:r>
            <a:r>
              <a:rPr lang="en-US" sz="2400" dirty="0"/>
              <a:t>least restrictive environment has been defined in this Circuit as “not only freedom from restraint, but the freedom of the child to associate with his or her family and able-bodied peers to the maximum extent possible.” </a:t>
            </a:r>
            <a:r>
              <a:rPr lang="en-US" sz="2400" i="1" dirty="0"/>
              <a:t>Teague </a:t>
            </a:r>
            <a:r>
              <a:rPr lang="en-US" sz="2400" i="1" dirty="0" err="1"/>
              <a:t>Indep</a:t>
            </a:r>
            <a:r>
              <a:rPr lang="en-US" sz="2400" i="1" dirty="0"/>
              <a:t>. Sch. Dist. v. Todd L.</a:t>
            </a:r>
            <a:r>
              <a:rPr lang="en-US" sz="2400" dirty="0"/>
              <a:t>, 999 F.2d 127, 128 n</a:t>
            </a:r>
            <a:r>
              <a:rPr lang="en-US" sz="2400" dirty="0" smtClean="0"/>
              <a:t>. 2 </a:t>
            </a:r>
            <a:r>
              <a:rPr lang="en-US" sz="2400" dirty="0"/>
              <a:t>(5th Cir. 1993</a:t>
            </a:r>
            <a:r>
              <a:rPr lang="en-US" sz="2400" dirty="0" smtClean="0"/>
              <a:t>) </a:t>
            </a:r>
            <a:r>
              <a:rPr lang="en-US" sz="2400" dirty="0"/>
              <a:t>(citing </a:t>
            </a:r>
            <a:r>
              <a:rPr lang="en-US" sz="2400" i="1" dirty="0"/>
              <a:t>Sherri A.D. v. Kirby</a:t>
            </a:r>
            <a:r>
              <a:rPr lang="en-US" sz="2400" dirty="0"/>
              <a:t>, 975 F.2d 193, </a:t>
            </a:r>
            <a:r>
              <a:rPr lang="en-US" sz="2400" dirty="0" smtClean="0"/>
              <a:t>207 n. 23 </a:t>
            </a:r>
            <a:r>
              <a:rPr lang="en-US" sz="2400" dirty="0"/>
              <a:t>(5th Cir.1992</a:t>
            </a:r>
            <a:r>
              <a:rPr lang="en-US" sz="2400" dirty="0" smtClean="0"/>
              <a:t>))</a:t>
            </a:r>
            <a:endParaRPr lang="en-US" sz="2400" dirty="0"/>
          </a:p>
          <a:p>
            <a:endParaRPr lang="en-US" sz="2100" dirty="0"/>
          </a:p>
        </p:txBody>
      </p:sp>
      <p:sp>
        <p:nvSpPr>
          <p:cNvPr id="3" name="Content Placeholder 2"/>
          <p:cNvSpPr>
            <a:spLocks noGrp="1"/>
          </p:cNvSpPr>
          <p:nvPr>
            <p:ph idx="13"/>
          </p:nvPr>
        </p:nvSpPr>
        <p:spPr>
          <a:xfrm>
            <a:off x="2667000" y="51816"/>
            <a:ext cx="6477000" cy="1066800"/>
          </a:xfrm>
        </p:spPr>
        <p:txBody>
          <a:bodyPr/>
          <a:lstStyle/>
          <a:p>
            <a:r>
              <a:rPr lang="en-US" sz="2800" dirty="0" smtClean="0"/>
              <a:t>Fifth Circuit’s Interpretation of Maximum Extent Possible and LRE:</a:t>
            </a:r>
            <a:endParaRPr lang="en-US" sz="2800"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dirty="0"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28</a:t>
            </a:fld>
            <a:endParaRPr lang="en-US" altLang="en-US" dirty="0"/>
          </a:p>
        </p:txBody>
      </p:sp>
    </p:spTree>
    <p:extLst>
      <p:ext uri="{BB962C8B-B14F-4D97-AF65-F5344CB8AC3E}">
        <p14:creationId xmlns:p14="http://schemas.microsoft.com/office/powerpoint/2010/main" val="22213870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30763"/>
          </a:xfrm>
        </p:spPr>
        <p:txBody>
          <a:bodyPr/>
          <a:lstStyle/>
          <a:p>
            <a:pPr marL="0" indent="0">
              <a:buNone/>
            </a:pPr>
            <a:r>
              <a:rPr lang="en-US" sz="2800" dirty="0" smtClean="0"/>
              <a:t>The Fifth Circuit has held that even </a:t>
            </a:r>
            <a:r>
              <a:rPr lang="en-US" sz="2800" dirty="0"/>
              <a:t>attending </a:t>
            </a:r>
            <a:r>
              <a:rPr lang="en-US" sz="2800" i="1" dirty="0" smtClean="0"/>
              <a:t>some</a:t>
            </a:r>
            <a:r>
              <a:rPr lang="en-US" sz="2800" dirty="0" smtClean="0"/>
              <a:t> classes </a:t>
            </a:r>
            <a:r>
              <a:rPr lang="en-US" sz="2800" dirty="0"/>
              <a:t>with </a:t>
            </a:r>
            <a:r>
              <a:rPr lang="en-US" sz="2800" dirty="0" smtClean="0"/>
              <a:t>general </a:t>
            </a:r>
            <a:r>
              <a:rPr lang="en-US" sz="2800" dirty="0"/>
              <a:t>education peers </a:t>
            </a:r>
            <a:r>
              <a:rPr lang="en-US" sz="2800" dirty="0" smtClean="0"/>
              <a:t>without </a:t>
            </a:r>
            <a:r>
              <a:rPr lang="en-US" sz="2800" dirty="0"/>
              <a:t>disabilities </a:t>
            </a:r>
            <a:r>
              <a:rPr lang="en-US" sz="2800" dirty="0" smtClean="0"/>
              <a:t>offers </a:t>
            </a:r>
            <a:r>
              <a:rPr lang="en-US" sz="2800" dirty="0"/>
              <a:t>a less restrictive </a:t>
            </a:r>
            <a:r>
              <a:rPr lang="en-US" sz="2800" dirty="0" smtClean="0"/>
              <a:t>environment:	</a:t>
            </a:r>
          </a:p>
          <a:p>
            <a:pPr marL="0" indent="0">
              <a:buNone/>
            </a:pPr>
            <a:r>
              <a:rPr lang="en-US" sz="2800" dirty="0"/>
              <a:t>	</a:t>
            </a:r>
            <a:r>
              <a:rPr lang="en-US" sz="2800" dirty="0" smtClean="0"/>
              <a:t>An “IEP </a:t>
            </a:r>
            <a:r>
              <a:rPr lang="en-US" sz="2800" dirty="0"/>
              <a:t>proposed by </a:t>
            </a:r>
            <a:r>
              <a:rPr lang="en-US" sz="2800" dirty="0" smtClean="0"/>
              <a:t>[a </a:t>
            </a:r>
            <a:r>
              <a:rPr lang="en-US" sz="2800" dirty="0"/>
              <a:t>school </a:t>
            </a:r>
            <a:r>
              <a:rPr lang="en-US" sz="2800" dirty="0" smtClean="0"/>
              <a:t>district], which would </a:t>
            </a:r>
            <a:r>
              <a:rPr lang="en-US" sz="2800" dirty="0"/>
              <a:t>have </a:t>
            </a:r>
            <a:r>
              <a:rPr lang="en-US" sz="2800" dirty="0" smtClean="0"/>
              <a:t>allowed [a student] </a:t>
            </a:r>
            <a:r>
              <a:rPr lang="en-US" sz="2800" dirty="0"/>
              <a:t>to live at home </a:t>
            </a:r>
            <a:r>
              <a:rPr lang="en-US" sz="2800" dirty="0" smtClean="0"/>
              <a:t>and </a:t>
            </a:r>
            <a:r>
              <a:rPr lang="en-US" sz="2800" dirty="0"/>
              <a:t>attend some regular classes </a:t>
            </a:r>
            <a:r>
              <a:rPr lang="en-US" sz="2800" dirty="0" smtClean="0"/>
              <a:t>[was] obviously </a:t>
            </a:r>
            <a:r>
              <a:rPr lang="en-US" sz="2800" dirty="0"/>
              <a:t>less restrictive than the </a:t>
            </a:r>
            <a:r>
              <a:rPr lang="en-US" sz="2800" dirty="0" smtClean="0"/>
              <a:t>residential placement </a:t>
            </a:r>
            <a:r>
              <a:rPr lang="en-US" sz="2800" dirty="0"/>
              <a:t>proposed by the </a:t>
            </a:r>
            <a:r>
              <a:rPr lang="en-US" sz="2800" dirty="0" smtClean="0"/>
              <a:t>parents.” </a:t>
            </a:r>
          </a:p>
          <a:p>
            <a:pPr marL="0" indent="0" algn="r">
              <a:buNone/>
            </a:pPr>
            <a:r>
              <a:rPr lang="en-US" sz="2800" i="1" dirty="0" err="1" smtClean="0"/>
              <a:t>Salley</a:t>
            </a:r>
            <a:r>
              <a:rPr lang="en-US" sz="2800" i="1" dirty="0" smtClean="0"/>
              <a:t> </a:t>
            </a:r>
            <a:r>
              <a:rPr lang="en-US" sz="2800" i="1" dirty="0"/>
              <a:t>v. St. Tammany Parish Sch. Bd.</a:t>
            </a:r>
            <a:r>
              <a:rPr lang="en-US" sz="2800" dirty="0"/>
              <a:t>, </a:t>
            </a:r>
            <a:endParaRPr lang="en-US" sz="2800" dirty="0" smtClean="0"/>
          </a:p>
          <a:p>
            <a:pPr marL="0" indent="0" algn="r">
              <a:buNone/>
            </a:pPr>
            <a:r>
              <a:rPr lang="en-US" sz="2800" dirty="0" smtClean="0"/>
              <a:t>57 </a:t>
            </a:r>
            <a:r>
              <a:rPr lang="en-US" sz="2800" dirty="0"/>
              <a:t>F.3d 458, 467 (5th Cir.1995</a:t>
            </a:r>
            <a:r>
              <a:rPr lang="en-US" sz="2800" dirty="0" smtClean="0"/>
              <a:t>)</a:t>
            </a:r>
            <a:endParaRPr lang="en-US" sz="2800" dirty="0"/>
          </a:p>
          <a:p>
            <a:pPr marL="0" indent="0" algn="r">
              <a:buNone/>
            </a:pPr>
            <a:endParaRPr lang="en-US" sz="2800" dirty="0"/>
          </a:p>
        </p:txBody>
      </p:sp>
      <p:sp>
        <p:nvSpPr>
          <p:cNvPr id="3" name="Content Placeholder 2"/>
          <p:cNvSpPr>
            <a:spLocks noGrp="1"/>
          </p:cNvSpPr>
          <p:nvPr>
            <p:ph idx="13"/>
          </p:nvPr>
        </p:nvSpPr>
        <p:spPr>
          <a:xfrm>
            <a:off x="2667000" y="51816"/>
            <a:ext cx="6477000" cy="1066800"/>
          </a:xfrm>
        </p:spPr>
        <p:txBody>
          <a:bodyPr anchor="ctr"/>
          <a:lstStyle/>
          <a:p>
            <a:r>
              <a:rPr lang="en-US" sz="2800" dirty="0"/>
              <a:t>Fifth Circuit’s Interpretation of Maximum Extent Possible and LRE:</a:t>
            </a:r>
          </a:p>
        </p:txBody>
      </p:sp>
      <p:sp>
        <p:nvSpPr>
          <p:cNvPr id="4" name="Date Placeholder 3"/>
          <p:cNvSpPr>
            <a:spLocks noGrp="1"/>
          </p:cNvSpPr>
          <p:nvPr>
            <p:ph type="dt" sz="half" idx="14"/>
          </p:nvPr>
        </p:nvSpPr>
        <p:spPr/>
        <p:txBody>
          <a:bodyPr/>
          <a:lstStyle/>
          <a:p>
            <a:pPr>
              <a:defRPr/>
            </a:pPr>
            <a:r>
              <a:rPr lang="en-US" dirty="0"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29</a:t>
            </a:fld>
            <a:endParaRPr lang="en-US" altLang="en-US" dirty="0"/>
          </a:p>
        </p:txBody>
      </p:sp>
    </p:spTree>
    <p:extLst>
      <p:ext uri="{BB962C8B-B14F-4D97-AF65-F5344CB8AC3E}">
        <p14:creationId xmlns:p14="http://schemas.microsoft.com/office/powerpoint/2010/main" val="3071148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charset="0"/>
              <a:buChar char="ü"/>
            </a:pPr>
            <a:r>
              <a:rPr lang="en-US" sz="2800" dirty="0">
                <a:latin typeface="Arial" charset="0"/>
                <a:cs typeface="Arial" charset="0"/>
              </a:rPr>
              <a:t>All students are proficient and show growth in all assessed areas</a:t>
            </a:r>
          </a:p>
          <a:p>
            <a:pPr>
              <a:buFont typeface="Wingdings" charset="0"/>
              <a:buChar char="ü"/>
            </a:pPr>
            <a:r>
              <a:rPr lang="en-US" sz="2800" dirty="0">
                <a:latin typeface="Arial" charset="0"/>
                <a:cs typeface="Arial" charset="0"/>
              </a:rPr>
              <a:t>Every student graduates high school and is ready for college and career</a:t>
            </a:r>
          </a:p>
          <a:p>
            <a:pPr>
              <a:buFont typeface="Wingdings" charset="0"/>
              <a:buChar char="ü"/>
            </a:pPr>
            <a:r>
              <a:rPr lang="en-US" sz="2800" dirty="0">
                <a:latin typeface="Arial" charset="0"/>
                <a:cs typeface="Arial" charset="0"/>
              </a:rPr>
              <a:t>Every child has access to a high quality early childhood program</a:t>
            </a:r>
          </a:p>
          <a:p>
            <a:pPr>
              <a:buFont typeface="Wingdings" charset="0"/>
              <a:buChar char="ü"/>
            </a:pPr>
            <a:r>
              <a:rPr lang="en-US" sz="2800" dirty="0">
                <a:latin typeface="Arial" charset="0"/>
                <a:cs typeface="Arial" charset="0"/>
              </a:rPr>
              <a:t>Every school has effective teachers and leaders</a:t>
            </a:r>
          </a:p>
          <a:p>
            <a:pPr>
              <a:buFont typeface="Wingdings" charset="0"/>
              <a:buChar char="ü"/>
            </a:pPr>
            <a:r>
              <a:rPr lang="en-US" sz="2800" dirty="0">
                <a:latin typeface="Arial" charset="0"/>
                <a:cs typeface="Arial" charset="0"/>
              </a:rPr>
              <a:t>Every community effectively uses a world-class data system to improve student outcomes</a:t>
            </a:r>
          </a:p>
          <a:p>
            <a:endParaRPr lang="en-US" dirty="0"/>
          </a:p>
        </p:txBody>
      </p:sp>
      <p:sp>
        <p:nvSpPr>
          <p:cNvPr id="3" name="Content Placeholder 2"/>
          <p:cNvSpPr>
            <a:spLocks noGrp="1"/>
          </p:cNvSpPr>
          <p:nvPr>
            <p:ph idx="13"/>
          </p:nvPr>
        </p:nvSpPr>
        <p:spPr>
          <a:xfrm>
            <a:off x="2667000" y="51816"/>
            <a:ext cx="6096000" cy="1066800"/>
          </a:xfrm>
        </p:spPr>
        <p:txBody>
          <a:bodyPr anchor="ctr"/>
          <a:lstStyle/>
          <a:p>
            <a:r>
              <a:rPr lang="en-US" sz="2400" dirty="0">
                <a:latin typeface="Arial" charset="0"/>
                <a:cs typeface="Arial" charset="0"/>
              </a:rPr>
              <a:t>State Board of Education Goals</a:t>
            </a:r>
          </a:p>
          <a:p>
            <a:r>
              <a:rPr lang="en-US" sz="2400" dirty="0">
                <a:latin typeface="Arial" charset="0"/>
                <a:cs typeface="Arial" charset="0"/>
              </a:rPr>
              <a:t>5-Year Strategic Plan for </a:t>
            </a:r>
            <a:r>
              <a:rPr lang="en-US" sz="2400" dirty="0" smtClean="0">
                <a:latin typeface="Arial" charset="0"/>
                <a:cs typeface="Arial" charset="0"/>
              </a:rPr>
              <a:t>2016-2020</a:t>
            </a:r>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dirty="0"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3</a:t>
            </a:fld>
            <a:endParaRPr lang="en-US" altLang="en-US" dirty="0"/>
          </a:p>
        </p:txBody>
      </p:sp>
    </p:spTree>
    <p:extLst>
      <p:ext uri="{BB962C8B-B14F-4D97-AF65-F5344CB8AC3E}">
        <p14:creationId xmlns:p14="http://schemas.microsoft.com/office/powerpoint/2010/main" val="40378709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906963"/>
          </a:xfrm>
        </p:spPr>
        <p:txBody>
          <a:bodyPr/>
          <a:lstStyle/>
          <a:p>
            <a:pPr marL="0" indent="0" algn="ctr">
              <a:buNone/>
            </a:pPr>
            <a:r>
              <a:rPr lang="en-US" dirty="0"/>
              <a:t>“Placement” versus “Location</a:t>
            </a:r>
            <a:r>
              <a:rPr lang="en-US" dirty="0" smtClean="0"/>
              <a:t>”</a:t>
            </a:r>
          </a:p>
          <a:p>
            <a:pPr marL="0" indent="0">
              <a:buNone/>
            </a:pPr>
            <a:r>
              <a:rPr lang="en-US" sz="2400" dirty="0" smtClean="0"/>
              <a:t>The </a:t>
            </a:r>
            <a:r>
              <a:rPr lang="en-US" sz="2400" dirty="0"/>
              <a:t>Comments to 34 CFR § 300.114-120, at page 46588 (Placement Issues and LRE) </a:t>
            </a:r>
            <a:r>
              <a:rPr lang="en-US" sz="2400" dirty="0" smtClean="0"/>
              <a:t>discuss </a:t>
            </a:r>
            <a:r>
              <a:rPr lang="en-US" sz="2400" dirty="0"/>
              <a:t>the difference between placement and location. “Placement” refers to the points along the continuum of placement options and “location” is the physical surrounding such as the particular classroom. The school should have the flexibility to assign the child to a particular school or classroom provided that it is consistent with the placement determination. Schools are strongly encouraged to place the student in the school and classroom the child would attend if not disabled. </a:t>
            </a:r>
            <a:endParaRPr lang="en-US" sz="2400" dirty="0" smtClean="0"/>
          </a:p>
          <a:p>
            <a:pPr marL="0" indent="0" algn="r">
              <a:buNone/>
            </a:pPr>
            <a:r>
              <a:rPr lang="en-US" sz="2000" dirty="0" smtClean="0"/>
              <a:t>Art </a:t>
            </a:r>
            <a:r>
              <a:rPr lang="en-US" sz="2000" dirty="0"/>
              <a:t>Cernosia, Presentation, </a:t>
            </a:r>
            <a:r>
              <a:rPr lang="en-US" sz="2000" i="1" dirty="0"/>
              <a:t>Mississippi Hearing Officer and Mediator Training: An Overview of the Law,</a:t>
            </a:r>
            <a:r>
              <a:rPr lang="en-US" sz="2000" dirty="0"/>
              <a:t> June 2015, pp. 27-28</a:t>
            </a:r>
          </a:p>
          <a:p>
            <a:pPr marL="0" indent="0">
              <a:buNone/>
            </a:pPr>
            <a:endParaRPr lang="en-US" dirty="0"/>
          </a:p>
        </p:txBody>
      </p:sp>
      <p:sp>
        <p:nvSpPr>
          <p:cNvPr id="3" name="Content Placeholder 2"/>
          <p:cNvSpPr>
            <a:spLocks noGrp="1"/>
          </p:cNvSpPr>
          <p:nvPr>
            <p:ph idx="13"/>
          </p:nvPr>
        </p:nvSpPr>
        <p:spPr>
          <a:xfrm>
            <a:off x="2667000" y="51816"/>
            <a:ext cx="6477000" cy="1066800"/>
          </a:xfrm>
        </p:spPr>
        <p:txBody>
          <a:bodyPr/>
          <a:lstStyle/>
          <a:p>
            <a:r>
              <a:rPr lang="en-US" dirty="0"/>
              <a:t>United States Department of Education </a:t>
            </a:r>
            <a:r>
              <a:rPr lang="en-US" dirty="0" smtClean="0"/>
              <a:t>Guidance – </a:t>
            </a:r>
            <a:endParaRPr lang="en-US"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30</a:t>
            </a:fld>
            <a:endParaRPr lang="en-US" altLang="en-US" dirty="0"/>
          </a:p>
        </p:txBody>
      </p:sp>
    </p:spTree>
    <p:extLst>
      <p:ext uri="{BB962C8B-B14F-4D97-AF65-F5344CB8AC3E}">
        <p14:creationId xmlns:p14="http://schemas.microsoft.com/office/powerpoint/2010/main" val="12352004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5"/>
          <p:cNvSpPr>
            <a:spLocks noGrp="1"/>
          </p:cNvSpPr>
          <p:nvPr>
            <p:ph idx="13"/>
          </p:nvPr>
        </p:nvSpPr>
        <p:spPr bwMode="auto">
          <a:xfrm>
            <a:off x="2667000" y="0"/>
            <a:ext cx="6477000" cy="1219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2800" dirty="0" smtClean="0"/>
              <a:t>How Do We Determine Placement?</a:t>
            </a:r>
          </a:p>
        </p:txBody>
      </p:sp>
      <p:sp>
        <p:nvSpPr>
          <p:cNvPr id="20483" name="Date Placeholder 2"/>
          <p:cNvSpPr>
            <a:spLocks noGrp="1"/>
          </p:cNvSpPr>
          <p:nvPr>
            <p:ph type="dt" sz="quarter" idx="1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r>
              <a:rPr lang="en-US" altLang="en-US" smtClean="0">
                <a:solidFill>
                  <a:srgbClr val="223264"/>
                </a:solidFill>
              </a:rPr>
              <a:t>April 11, 2016</a:t>
            </a:r>
            <a:endParaRPr lang="en-US" altLang="en-US" dirty="0" smtClean="0">
              <a:solidFill>
                <a:srgbClr val="223264"/>
              </a:solidFill>
            </a:endParaRPr>
          </a:p>
        </p:txBody>
      </p:sp>
      <p:sp>
        <p:nvSpPr>
          <p:cNvPr id="20484" name="Footer Placeholder 3"/>
          <p:cNvSpPr>
            <a:spLocks noGrp="1"/>
          </p:cNvSpPr>
          <p:nvPr>
            <p:ph type="ftr" sz="quarter" idx="1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dirty="0">
                <a:solidFill>
                  <a:srgbClr val="223264"/>
                </a:solidFill>
              </a:rPr>
              <a:t>©MDE – Office of Special Education</a:t>
            </a:r>
          </a:p>
        </p:txBody>
      </p:sp>
      <p:sp>
        <p:nvSpPr>
          <p:cNvPr id="20485" name="Slide Number Placeholder 4"/>
          <p:cNvSpPr>
            <a:spLocks noGrp="1"/>
          </p:cNvSpPr>
          <p:nvPr>
            <p:ph type="sldNum" sz="quarter" idx="16"/>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A003FD7-4272-4A4A-8332-DDB4DA996A22}" type="slidenum">
              <a:rPr lang="en-US" altLang="en-US">
                <a:solidFill>
                  <a:srgbClr val="223264"/>
                </a:solidFill>
              </a:rPr>
              <a:pPr/>
              <a:t>31</a:t>
            </a:fld>
            <a:endParaRPr lang="en-US" altLang="en-US" dirty="0">
              <a:solidFill>
                <a:srgbClr val="223264"/>
              </a:solidFill>
            </a:endParaRPr>
          </a:p>
        </p:txBody>
      </p:sp>
      <p:sp>
        <p:nvSpPr>
          <p:cNvPr id="7" name="Content Placeholder 2"/>
          <p:cNvSpPr>
            <a:spLocks noGrp="1"/>
          </p:cNvSpPr>
          <p:nvPr>
            <p:ph idx="1"/>
          </p:nvPr>
        </p:nvSpPr>
        <p:spPr/>
        <p:txBody>
          <a:bodyPr/>
          <a:lstStyle/>
          <a:p>
            <a:pPr marL="0" indent="0">
              <a:buNone/>
            </a:pPr>
            <a:r>
              <a:rPr lang="en-US" dirty="0">
                <a:latin typeface="Arial"/>
                <a:cs typeface="Arial"/>
              </a:rPr>
              <a:t>The placement decision-</a:t>
            </a:r>
          </a:p>
          <a:p>
            <a:pPr marL="0" indent="0">
              <a:buNone/>
            </a:pPr>
            <a:r>
              <a:rPr lang="en-US" dirty="0">
                <a:latin typeface="Arial"/>
                <a:cs typeface="Arial"/>
              </a:rPr>
              <a:t> (1) Is made by a group of persons, including the parents, and other persons knowledgeable about the child, the meaning of evaluation data, and the placement options; and</a:t>
            </a:r>
          </a:p>
          <a:p>
            <a:pPr marL="0" indent="0">
              <a:buNone/>
            </a:pPr>
            <a:r>
              <a:rPr lang="en-US" dirty="0">
                <a:latin typeface="Arial"/>
                <a:cs typeface="Arial"/>
              </a:rPr>
              <a:t>(2) Is made in conformity with the LRE </a:t>
            </a:r>
            <a:r>
              <a:rPr lang="en-US" dirty="0" smtClean="0">
                <a:latin typeface="Arial"/>
                <a:cs typeface="Arial"/>
              </a:rPr>
              <a:t>provisions.</a:t>
            </a:r>
            <a:endParaRPr lang="en-US" dirty="0">
              <a:latin typeface="Arial"/>
              <a:cs typeface="Arial"/>
            </a:endParaRPr>
          </a:p>
          <a:p>
            <a:pPr marL="0" indent="0">
              <a:buFont typeface="Arial" charset="0"/>
              <a:buNone/>
            </a:pPr>
            <a:endParaRPr lang="en-US" sz="2400" dirty="0">
              <a:latin typeface="Arial Black" charset="0"/>
              <a:ea typeface="MS PGothic"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bwMode="auto">
          <a:xfrm>
            <a:off x="381000" y="1295400"/>
            <a:ext cx="8229600" cy="4830763"/>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sz="2600" dirty="0">
                <a:latin typeface="Arial"/>
                <a:cs typeface="Arial"/>
              </a:rPr>
              <a:t>The child’s placement-</a:t>
            </a:r>
          </a:p>
          <a:p>
            <a:pPr marL="514350" indent="-514350">
              <a:buAutoNum type="arabicParenBoth"/>
            </a:pPr>
            <a:r>
              <a:rPr lang="en-US" sz="2600" dirty="0">
                <a:latin typeface="Arial"/>
                <a:cs typeface="Arial"/>
              </a:rPr>
              <a:t>Is determined at least annually;</a:t>
            </a:r>
          </a:p>
          <a:p>
            <a:pPr marL="514350" indent="-514350">
              <a:buAutoNum type="arabicParenBoth"/>
            </a:pPr>
            <a:r>
              <a:rPr lang="en-US" sz="2600" dirty="0">
                <a:latin typeface="Arial"/>
                <a:cs typeface="Arial"/>
              </a:rPr>
              <a:t>Is based on the child’s IEP; and</a:t>
            </a:r>
          </a:p>
          <a:p>
            <a:pPr marL="514350" indent="-514350">
              <a:buAutoNum type="arabicParenBoth"/>
            </a:pPr>
            <a:r>
              <a:rPr lang="en-US" sz="2600" dirty="0">
                <a:latin typeface="Arial"/>
                <a:cs typeface="Arial"/>
              </a:rPr>
              <a:t>Is as close as possible to the child’s home;</a:t>
            </a:r>
          </a:p>
          <a:p>
            <a:pPr marL="514350" indent="-514350">
              <a:buAutoNum type="arabicParenBoth"/>
            </a:pPr>
            <a:r>
              <a:rPr lang="en-US" sz="2600" dirty="0">
                <a:latin typeface="Arial"/>
                <a:cs typeface="Arial"/>
              </a:rPr>
              <a:t>Unless the IEP of a child with a disability requires some other </a:t>
            </a:r>
            <a:r>
              <a:rPr lang="en-US" sz="2600" dirty="0" smtClean="0">
                <a:latin typeface="Arial"/>
                <a:cs typeface="Arial"/>
              </a:rPr>
              <a:t>arrangement, the child is educated in the school he or she would attend if nondisabled.</a:t>
            </a:r>
            <a:endParaRPr lang="en-US" sz="2600" dirty="0">
              <a:latin typeface="Arial"/>
              <a:cs typeface="Arial"/>
            </a:endParaRPr>
          </a:p>
          <a:p>
            <a:pPr marL="514350" indent="-514350">
              <a:buAutoNum type="arabicParenBoth"/>
            </a:pPr>
            <a:r>
              <a:rPr lang="en-US" sz="2600" dirty="0" smtClean="0">
                <a:latin typeface="Arial"/>
                <a:cs typeface="Arial"/>
              </a:rPr>
              <a:t>Consideration is given to any potential harmful effect on the child.	</a:t>
            </a:r>
          </a:p>
          <a:p>
            <a:pPr marL="0" indent="0" algn="r">
              <a:buNone/>
            </a:pPr>
            <a:r>
              <a:rPr lang="en-US" sz="2600" dirty="0">
                <a:latin typeface="Arial"/>
                <a:cs typeface="Arial"/>
              </a:rPr>
              <a:t>	</a:t>
            </a:r>
            <a:r>
              <a:rPr lang="en-US" sz="2600" dirty="0" smtClean="0">
                <a:latin typeface="Arial"/>
                <a:cs typeface="Arial"/>
              </a:rPr>
              <a:t>34 C.F.R. § 300.116(b)-(d)</a:t>
            </a:r>
            <a:endParaRPr lang="en-US" sz="2800" dirty="0" smtClean="0">
              <a:latin typeface="Arial"/>
              <a:cs typeface="Arial"/>
            </a:endParaRPr>
          </a:p>
          <a:p>
            <a:pPr marL="2628900" lvl="6" indent="0">
              <a:buNone/>
            </a:pPr>
            <a:r>
              <a:rPr lang="en-US" sz="1600" dirty="0">
                <a:latin typeface="Arial"/>
                <a:cs typeface="Arial"/>
              </a:rPr>
              <a:t>	</a:t>
            </a:r>
            <a:r>
              <a:rPr lang="en-US" sz="1600" dirty="0" smtClean="0">
                <a:latin typeface="Arial"/>
                <a:cs typeface="Arial"/>
              </a:rPr>
              <a:t>		</a:t>
            </a:r>
            <a:endParaRPr lang="en-US" altLang="en-US" dirty="0" smtClean="0"/>
          </a:p>
        </p:txBody>
      </p:sp>
      <p:sp>
        <p:nvSpPr>
          <p:cNvPr id="22532" name="Date Placeholder 4"/>
          <p:cNvSpPr>
            <a:spLocks noGrp="1"/>
          </p:cNvSpPr>
          <p:nvPr>
            <p:ph type="dt" sz="half" idx="1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r>
              <a:rPr lang="en-US" altLang="en-US" smtClean="0">
                <a:solidFill>
                  <a:srgbClr val="223264"/>
                </a:solidFill>
              </a:rPr>
              <a:t>April 11, 2016</a:t>
            </a:r>
            <a:endParaRPr lang="en-US" altLang="en-US" dirty="0" smtClean="0">
              <a:solidFill>
                <a:srgbClr val="223264"/>
              </a:solidFill>
            </a:endParaRPr>
          </a:p>
        </p:txBody>
      </p:sp>
      <p:sp>
        <p:nvSpPr>
          <p:cNvPr id="22533" name="Footer Placeholder 5"/>
          <p:cNvSpPr>
            <a:spLocks noGrp="1"/>
          </p:cNvSpPr>
          <p:nvPr>
            <p:ph type="ftr" sz="quarter" idx="1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dirty="0">
                <a:solidFill>
                  <a:srgbClr val="223264"/>
                </a:solidFill>
              </a:rPr>
              <a:t>©MDE – Office of Special Education</a:t>
            </a:r>
          </a:p>
        </p:txBody>
      </p:sp>
      <p:sp>
        <p:nvSpPr>
          <p:cNvPr id="22534" name="Slide Number Placeholder 6"/>
          <p:cNvSpPr>
            <a:spLocks noGrp="1"/>
          </p:cNvSpPr>
          <p:nvPr>
            <p:ph type="sldNum" sz="quarter" idx="16"/>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510937A-9F07-4909-AA7A-1793CD85CF84}" type="slidenum">
              <a:rPr lang="en-US" altLang="en-US">
                <a:solidFill>
                  <a:srgbClr val="223264"/>
                </a:solidFill>
              </a:rPr>
              <a:pPr/>
              <a:t>32</a:t>
            </a:fld>
            <a:endParaRPr lang="en-US" altLang="en-US" dirty="0">
              <a:solidFill>
                <a:srgbClr val="223264"/>
              </a:solidFill>
            </a:endParaRPr>
          </a:p>
        </p:txBody>
      </p:sp>
      <p:sp>
        <p:nvSpPr>
          <p:cNvPr id="3" name="Content Placeholder 2"/>
          <p:cNvSpPr>
            <a:spLocks noGrp="1"/>
          </p:cNvSpPr>
          <p:nvPr>
            <p:ph idx="4294967295"/>
          </p:nvPr>
        </p:nvSpPr>
        <p:spPr>
          <a:xfrm>
            <a:off x="2667000" y="0"/>
            <a:ext cx="6477000" cy="1122363"/>
          </a:xfrm>
          <a:prstGeom prst="rect">
            <a:avLst/>
          </a:prstGeom>
        </p:spPr>
        <p:txBody>
          <a:bodyPr anchor="ctr"/>
          <a:lstStyle/>
          <a:p>
            <a:pPr marL="0" indent="0">
              <a:buNone/>
            </a:pPr>
            <a:r>
              <a:rPr lang="en-US" sz="3600" b="1" dirty="0" smtClean="0">
                <a:latin typeface="Arial"/>
                <a:cs typeface="Arial"/>
              </a:rPr>
              <a:t>Placements</a:t>
            </a:r>
            <a:endParaRPr lang="en-US" sz="3600" b="1" dirty="0">
              <a:latin typeface="Arial"/>
              <a:cs typeface="Aria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School District elected to provide services at a centralized location. Court held "This is a permissible policy choice under the IDEA. Schools have significant authority to determine the school site for providing IDEA services." </a:t>
            </a:r>
          </a:p>
          <a:p>
            <a:endParaRPr lang="en-US" dirty="0"/>
          </a:p>
        </p:txBody>
      </p:sp>
      <p:sp>
        <p:nvSpPr>
          <p:cNvPr id="3" name="Content Placeholder 2"/>
          <p:cNvSpPr>
            <a:spLocks noGrp="1"/>
          </p:cNvSpPr>
          <p:nvPr>
            <p:ph idx="13"/>
          </p:nvPr>
        </p:nvSpPr>
        <p:spPr>
          <a:xfrm>
            <a:off x="2667000" y="51816"/>
            <a:ext cx="6477000" cy="1066800"/>
          </a:xfrm>
        </p:spPr>
        <p:txBody>
          <a:bodyPr anchor="ctr"/>
          <a:lstStyle/>
          <a:p>
            <a:r>
              <a:rPr lang="en-US" sz="2400" i="1" dirty="0"/>
              <a:t>White ex rel. White v. Ascension Par. Sch. Bd.</a:t>
            </a:r>
            <a:r>
              <a:rPr lang="en-US" sz="2400" dirty="0"/>
              <a:t>, 343 F.3d 373, 380 (5th Cir. 2003</a:t>
            </a:r>
            <a:r>
              <a:rPr lang="en-US" sz="2400" dirty="0" smtClean="0"/>
              <a:t>):</a:t>
            </a:r>
            <a:endParaRPr lang="en-US" sz="2400"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33</a:t>
            </a:fld>
            <a:endParaRPr lang="en-US" altLang="en-US" dirty="0"/>
          </a:p>
        </p:txBody>
      </p:sp>
    </p:spTree>
    <p:extLst>
      <p:ext uri="{BB962C8B-B14F-4D97-AF65-F5344CB8AC3E}">
        <p14:creationId xmlns:p14="http://schemas.microsoft.com/office/powerpoint/2010/main" val="41365729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But </a:t>
            </a:r>
            <a:r>
              <a:rPr lang="en-US" dirty="0" smtClean="0"/>
              <a:t>note that the </a:t>
            </a:r>
            <a:r>
              <a:rPr lang="en-US" dirty="0"/>
              <a:t>District </a:t>
            </a:r>
            <a:r>
              <a:rPr lang="en-US" dirty="0" smtClean="0"/>
              <a:t>"proffered </a:t>
            </a:r>
            <a:r>
              <a:rPr lang="en-US" dirty="0"/>
              <a:t>numerous, sound reasons for its centralization policy, including: </a:t>
            </a:r>
            <a:endParaRPr lang="en-US" dirty="0" smtClean="0"/>
          </a:p>
          <a:p>
            <a:pPr marL="514350" indent="-514350">
              <a:buAutoNum type="arabicParenBoth"/>
            </a:pPr>
            <a:r>
              <a:rPr lang="en-US" dirty="0" smtClean="0"/>
              <a:t> ability </a:t>
            </a:r>
            <a:r>
              <a:rPr lang="en-US" dirty="0"/>
              <a:t>to cover absences and scheduling difficulties; </a:t>
            </a:r>
            <a:endParaRPr lang="en-US" dirty="0" smtClean="0"/>
          </a:p>
          <a:p>
            <a:pPr marL="514350" indent="-514350">
              <a:buAutoNum type="arabicParenBoth"/>
            </a:pPr>
            <a:r>
              <a:rPr lang="en-US" dirty="0" smtClean="0"/>
              <a:t> training </a:t>
            </a:r>
            <a:r>
              <a:rPr lang="en-US" dirty="0"/>
              <a:t>and staff development; </a:t>
            </a:r>
            <a:endParaRPr lang="en-US" dirty="0" smtClean="0"/>
          </a:p>
          <a:p>
            <a:pPr marL="514350" indent="-514350">
              <a:buAutoNum type="arabicParenBoth"/>
            </a:pPr>
            <a:r>
              <a:rPr lang="en-US" dirty="0" smtClean="0"/>
              <a:t> effective </a:t>
            </a:r>
            <a:r>
              <a:rPr lang="en-US" dirty="0"/>
              <a:t>use of limited resources; and </a:t>
            </a:r>
            <a:endParaRPr lang="en-US" dirty="0" smtClean="0"/>
          </a:p>
          <a:p>
            <a:pPr marL="514350" indent="-514350">
              <a:buAutoNum type="arabicParenBoth"/>
            </a:pPr>
            <a:r>
              <a:rPr lang="en-US" dirty="0" smtClean="0"/>
              <a:t> </a:t>
            </a:r>
            <a:r>
              <a:rPr lang="en-US" dirty="0"/>
              <a:t>educational and social advantages. </a:t>
            </a:r>
          </a:p>
        </p:txBody>
      </p:sp>
      <p:sp>
        <p:nvSpPr>
          <p:cNvPr id="3" name="Content Placeholder 2"/>
          <p:cNvSpPr>
            <a:spLocks noGrp="1"/>
          </p:cNvSpPr>
          <p:nvPr>
            <p:ph idx="13"/>
          </p:nvPr>
        </p:nvSpPr>
        <p:spPr>
          <a:xfrm>
            <a:off x="2667000" y="51816"/>
            <a:ext cx="6477000" cy="1066800"/>
          </a:xfrm>
        </p:spPr>
        <p:txBody>
          <a:bodyPr anchor="ctr"/>
          <a:lstStyle/>
          <a:p>
            <a:r>
              <a:rPr lang="en-US" sz="2400" dirty="0"/>
              <a:t>White ex rel. White v. Ascension Par. Sch. Bd., 343 F.3d 373, 380 (5th Cir. 2003</a:t>
            </a:r>
            <a:r>
              <a:rPr lang="en-US" sz="2400" dirty="0" smtClean="0"/>
              <a:t>):</a:t>
            </a:r>
            <a:endParaRPr lang="en-US" sz="2400"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34</a:t>
            </a:fld>
            <a:endParaRPr lang="en-US" altLang="en-US" dirty="0"/>
          </a:p>
        </p:txBody>
      </p:sp>
    </p:spTree>
    <p:extLst>
      <p:ext uri="{BB962C8B-B14F-4D97-AF65-F5344CB8AC3E}">
        <p14:creationId xmlns:p14="http://schemas.microsoft.com/office/powerpoint/2010/main" val="27266794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Additionally, in this specific case,</a:t>
            </a:r>
          </a:p>
          <a:p>
            <a:pPr marL="514350" indent="-514350">
              <a:buAutoNum type="arabicParenBoth"/>
            </a:pPr>
            <a:r>
              <a:rPr lang="en-US" dirty="0" smtClean="0"/>
              <a:t>while [the student] is </a:t>
            </a:r>
            <a:r>
              <a:rPr lang="en-US" dirty="0"/>
              <a:t>the only student now served by the </a:t>
            </a:r>
            <a:r>
              <a:rPr lang="en-US" dirty="0" err="1"/>
              <a:t>transliterator</a:t>
            </a:r>
            <a:r>
              <a:rPr lang="en-US" dirty="0"/>
              <a:t>, another student needing to share the </a:t>
            </a:r>
            <a:r>
              <a:rPr lang="en-US" dirty="0" err="1"/>
              <a:t>transliterator</a:t>
            </a:r>
            <a:r>
              <a:rPr lang="en-US" dirty="0"/>
              <a:t> could move into the district; and </a:t>
            </a:r>
            <a:endParaRPr lang="en-US" dirty="0" smtClean="0"/>
          </a:p>
          <a:p>
            <a:pPr marL="514350" indent="-514350">
              <a:buAutoNum type="arabicParenBoth"/>
            </a:pPr>
            <a:r>
              <a:rPr lang="en-US" dirty="0" smtClean="0"/>
              <a:t>making </a:t>
            </a:r>
            <a:r>
              <a:rPr lang="en-US" dirty="0"/>
              <a:t>an exception to the centralization policy for </a:t>
            </a:r>
            <a:r>
              <a:rPr lang="en-US" dirty="0" smtClean="0"/>
              <a:t>[the student] would </a:t>
            </a:r>
            <a:r>
              <a:rPr lang="en-US" dirty="0"/>
              <a:t>not be fair to other students who share </a:t>
            </a:r>
            <a:r>
              <a:rPr lang="en-US" dirty="0" err="1"/>
              <a:t>transliterators</a:t>
            </a:r>
            <a:r>
              <a:rPr lang="en-US" dirty="0"/>
              <a:t> and must attend the centralized school." </a:t>
            </a:r>
          </a:p>
          <a:p>
            <a:pPr marL="0" indent="0">
              <a:buNone/>
            </a:pPr>
            <a:endParaRPr lang="en-US" dirty="0"/>
          </a:p>
        </p:txBody>
      </p:sp>
      <p:sp>
        <p:nvSpPr>
          <p:cNvPr id="3" name="Content Placeholder 2"/>
          <p:cNvSpPr>
            <a:spLocks noGrp="1"/>
          </p:cNvSpPr>
          <p:nvPr>
            <p:ph idx="13"/>
          </p:nvPr>
        </p:nvSpPr>
        <p:spPr>
          <a:xfrm>
            <a:off x="2667000" y="51816"/>
            <a:ext cx="6477000" cy="1066800"/>
          </a:xfrm>
        </p:spPr>
        <p:txBody>
          <a:bodyPr anchor="ctr"/>
          <a:lstStyle/>
          <a:p>
            <a:r>
              <a:rPr lang="en-US" sz="2400" i="1" dirty="0"/>
              <a:t>White ex rel. White v. Ascension Par. Sch. Bd.</a:t>
            </a:r>
            <a:r>
              <a:rPr lang="en-US" sz="2400" dirty="0"/>
              <a:t>, 343 F.3d 373, 380 (5th Cir. 2003</a:t>
            </a:r>
            <a:r>
              <a:rPr lang="en-US" sz="2400" dirty="0" smtClean="0"/>
              <a:t>):</a:t>
            </a:r>
            <a:endParaRPr lang="en-US" sz="2400"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35</a:t>
            </a:fld>
            <a:endParaRPr lang="en-US" altLang="en-US" dirty="0"/>
          </a:p>
        </p:txBody>
      </p:sp>
    </p:spTree>
    <p:extLst>
      <p:ext uri="{BB962C8B-B14F-4D97-AF65-F5344CB8AC3E}">
        <p14:creationId xmlns:p14="http://schemas.microsoft.com/office/powerpoint/2010/main" val="33128355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906963"/>
          </a:xfrm>
        </p:spPr>
        <p:txBody>
          <a:bodyPr/>
          <a:lstStyle/>
          <a:p>
            <a:pPr marL="0" indent="0">
              <a:buNone/>
            </a:pPr>
            <a:r>
              <a:rPr lang="en-US" dirty="0"/>
              <a:t>The </a:t>
            </a:r>
            <a:r>
              <a:rPr lang="en-US" dirty="0" smtClean="0"/>
              <a:t>Comments to 34 </a:t>
            </a:r>
            <a:r>
              <a:rPr lang="en-US" dirty="0"/>
              <a:t>CFR </a:t>
            </a:r>
            <a:r>
              <a:rPr lang="en-US" dirty="0" smtClean="0"/>
              <a:t>§ 300.114-120, at page 46588 (Placement Issues and LRE) </a:t>
            </a:r>
            <a:r>
              <a:rPr lang="en-US" dirty="0"/>
              <a:t>clarify that placement decisions cannot be made solely on factors such as category of disability, severity of the disability, availability of special education and related services, configuration of the service delivery system, availability of space, or administrative convenience. </a:t>
            </a:r>
            <a:endParaRPr lang="en-US" dirty="0" smtClean="0"/>
          </a:p>
          <a:p>
            <a:pPr marL="0" indent="0" algn="r">
              <a:buNone/>
            </a:pPr>
            <a:r>
              <a:rPr lang="en-US" sz="2000" dirty="0" smtClean="0"/>
              <a:t>Art Cernosia, Presentation, </a:t>
            </a:r>
            <a:r>
              <a:rPr lang="en-US" sz="2000" i="1" dirty="0" smtClean="0"/>
              <a:t>Mississippi </a:t>
            </a:r>
            <a:r>
              <a:rPr lang="en-US" sz="2000" i="1" dirty="0"/>
              <a:t>Hearing Officer and Mediator Training: An Overview of the Law,</a:t>
            </a:r>
            <a:r>
              <a:rPr lang="en-US" sz="2000" dirty="0"/>
              <a:t> June </a:t>
            </a:r>
            <a:r>
              <a:rPr lang="en-US" sz="2000" dirty="0" smtClean="0"/>
              <a:t>2015, </a:t>
            </a:r>
            <a:r>
              <a:rPr lang="en-US" sz="2000" dirty="0"/>
              <a:t>pp. </a:t>
            </a:r>
            <a:r>
              <a:rPr lang="en-US" sz="2000" dirty="0" smtClean="0"/>
              <a:t>27-28</a:t>
            </a:r>
            <a:endParaRPr lang="en-US" sz="2000" dirty="0"/>
          </a:p>
        </p:txBody>
      </p:sp>
      <p:sp>
        <p:nvSpPr>
          <p:cNvPr id="3" name="Content Placeholder 2"/>
          <p:cNvSpPr>
            <a:spLocks noGrp="1"/>
          </p:cNvSpPr>
          <p:nvPr>
            <p:ph idx="13"/>
          </p:nvPr>
        </p:nvSpPr>
        <p:spPr>
          <a:xfrm>
            <a:off x="2667000" y="51816"/>
            <a:ext cx="5867400" cy="1066800"/>
          </a:xfrm>
        </p:spPr>
        <p:txBody>
          <a:bodyPr/>
          <a:lstStyle/>
          <a:p>
            <a:r>
              <a:rPr lang="en-US" dirty="0"/>
              <a:t>United States Department of Education Guidance</a:t>
            </a:r>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dirty="0"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36</a:t>
            </a:fld>
            <a:endParaRPr lang="en-US" altLang="en-US" dirty="0"/>
          </a:p>
        </p:txBody>
      </p:sp>
    </p:spTree>
    <p:extLst>
      <p:ext uri="{BB962C8B-B14F-4D97-AF65-F5344CB8AC3E}">
        <p14:creationId xmlns:p14="http://schemas.microsoft.com/office/powerpoint/2010/main" val="451099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000" dirty="0" smtClean="0"/>
              <a:t>“</a:t>
            </a:r>
            <a:r>
              <a:rPr lang="en-US" sz="3000" dirty="0"/>
              <a:t>First, we ask whether education in the regular classroom, with the use of supplemental aids and services can be achieved satisfactorily for a given child."  </a:t>
            </a:r>
            <a:endParaRPr lang="en-US" sz="3000" dirty="0" smtClean="0"/>
          </a:p>
          <a:p>
            <a:r>
              <a:rPr lang="en-US" sz="3000" dirty="0" smtClean="0"/>
              <a:t>“</a:t>
            </a:r>
            <a:r>
              <a:rPr lang="en-US" sz="3000" dirty="0"/>
              <a:t>If it cannot and the school intends to provide special education or to remove the child from regular education, we ask, second, whether the school has mainstreamed the child to the maximum extent appropriate.”</a:t>
            </a:r>
            <a:r>
              <a:rPr lang="en-US" dirty="0"/>
              <a:t> </a:t>
            </a:r>
          </a:p>
          <a:p>
            <a:endParaRPr lang="en-US" dirty="0"/>
          </a:p>
        </p:txBody>
      </p:sp>
      <p:sp>
        <p:nvSpPr>
          <p:cNvPr id="3" name="Content Placeholder 2"/>
          <p:cNvSpPr>
            <a:spLocks noGrp="1"/>
          </p:cNvSpPr>
          <p:nvPr>
            <p:ph idx="13"/>
          </p:nvPr>
        </p:nvSpPr>
        <p:spPr>
          <a:xfrm>
            <a:off x="2667000" y="51816"/>
            <a:ext cx="6477000" cy="1066800"/>
          </a:xfrm>
        </p:spPr>
        <p:txBody>
          <a:bodyPr/>
          <a:lstStyle/>
          <a:p>
            <a:r>
              <a:rPr lang="en-US" sz="3000" i="1" dirty="0"/>
              <a:t>Daniel R.R. v. State Bd. of Educ.</a:t>
            </a:r>
            <a:r>
              <a:rPr lang="en-US" sz="3000" dirty="0"/>
              <a:t>, 874 F.2d 1036, 1048 (5th Cir. 1989)</a:t>
            </a:r>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37</a:t>
            </a:fld>
            <a:endParaRPr lang="en-US" altLang="en-US" dirty="0"/>
          </a:p>
        </p:txBody>
      </p:sp>
    </p:spTree>
    <p:extLst>
      <p:ext uri="{BB962C8B-B14F-4D97-AF65-F5344CB8AC3E}">
        <p14:creationId xmlns:p14="http://schemas.microsoft.com/office/powerpoint/2010/main" val="6112905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LRE also applies to non-academic and extracurricular services and activities such as recess, meals, athletics, counseling, groups and clubs.</a:t>
            </a:r>
          </a:p>
        </p:txBody>
      </p:sp>
      <p:sp>
        <p:nvSpPr>
          <p:cNvPr id="3" name="Content Placeholder 2"/>
          <p:cNvSpPr>
            <a:spLocks noGrp="1"/>
          </p:cNvSpPr>
          <p:nvPr>
            <p:ph idx="13"/>
          </p:nvPr>
        </p:nvSpPr>
        <p:spPr>
          <a:xfrm>
            <a:off x="2667000" y="51816"/>
            <a:ext cx="5867400" cy="1066800"/>
          </a:xfrm>
        </p:spPr>
        <p:txBody>
          <a:bodyPr anchor="ctr"/>
          <a:lstStyle/>
          <a:p>
            <a:r>
              <a:rPr lang="en-US" dirty="0" smtClean="0"/>
              <a:t>Maximum Extent Possible?</a:t>
            </a:r>
            <a:endParaRPr lang="en-US"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38</a:t>
            </a:fld>
            <a:endParaRPr lang="en-US" altLang="en-US" dirty="0"/>
          </a:p>
        </p:txBody>
      </p:sp>
    </p:spTree>
    <p:extLst>
      <p:ext uri="{BB962C8B-B14F-4D97-AF65-F5344CB8AC3E}">
        <p14:creationId xmlns:p14="http://schemas.microsoft.com/office/powerpoint/2010/main" val="24233875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754563"/>
          </a:xfrm>
        </p:spPr>
        <p:txBody>
          <a:bodyPr/>
          <a:lstStyle/>
          <a:p>
            <a:pPr marL="0" indent="0">
              <a:buNone/>
            </a:pPr>
            <a:r>
              <a:rPr lang="en-US" dirty="0" smtClean="0"/>
              <a:t>“[</a:t>
            </a:r>
            <a:r>
              <a:rPr lang="en-US" dirty="0"/>
              <a:t>A]</a:t>
            </a:r>
            <a:r>
              <a:rPr lang="en-US" dirty="0" err="1"/>
              <a:t>cademic</a:t>
            </a:r>
            <a:r>
              <a:rPr lang="en-US" dirty="0"/>
              <a:t> achievement is not the only purpose of mainstreaming</a:t>
            </a:r>
            <a:r>
              <a:rPr lang="en-US" dirty="0" smtClean="0"/>
              <a:t>.”</a:t>
            </a:r>
            <a:r>
              <a:rPr lang="en-US" dirty="0"/>
              <a:t>  </a:t>
            </a:r>
            <a:r>
              <a:rPr lang="en-US" i="1" dirty="0"/>
              <a:t>Daniel R.R. v. State Bd. of Educ.</a:t>
            </a:r>
            <a:r>
              <a:rPr lang="en-US" dirty="0"/>
              <a:t>, 874 F.2d 1036, 1048 (5th Cir. 1989)</a:t>
            </a:r>
          </a:p>
          <a:p>
            <a:pPr marL="0" indent="0">
              <a:buNone/>
            </a:pPr>
            <a:endParaRPr lang="en-US" sz="2200" dirty="0" smtClean="0"/>
          </a:p>
          <a:p>
            <a:pPr marL="0" indent="0">
              <a:buNone/>
            </a:pPr>
            <a:r>
              <a:rPr lang="en-US" dirty="0" smtClean="0"/>
              <a:t>A </a:t>
            </a:r>
            <a:r>
              <a:rPr lang="en-US" dirty="0"/>
              <a:t>student may derive nonacademic benefit from interacting with </a:t>
            </a:r>
            <a:r>
              <a:rPr lang="en-US" dirty="0" smtClean="0"/>
              <a:t>[nondisabled] </a:t>
            </a:r>
            <a:r>
              <a:rPr lang="en-US" dirty="0"/>
              <a:t>peers in mainstream classes.  </a:t>
            </a:r>
            <a:r>
              <a:rPr lang="en-US" i="1" dirty="0"/>
              <a:t>J.H. ex rel. A.H. v. Fort Bend </a:t>
            </a:r>
            <a:r>
              <a:rPr lang="en-US" i="1" dirty="0" err="1"/>
              <a:t>Indep</a:t>
            </a:r>
            <a:r>
              <a:rPr lang="en-US" i="1" dirty="0"/>
              <a:t>. Sch. Dist.</a:t>
            </a:r>
            <a:r>
              <a:rPr lang="en-US" dirty="0"/>
              <a:t>, 482 F. </a:t>
            </a:r>
            <a:r>
              <a:rPr lang="en-US" dirty="0" err="1"/>
              <a:t>App'x</a:t>
            </a:r>
            <a:r>
              <a:rPr lang="en-US" dirty="0"/>
              <a:t> 915, 919 (5th Cir. 2012</a:t>
            </a:r>
            <a:r>
              <a:rPr lang="en-US" dirty="0" smtClean="0"/>
              <a:t>)</a:t>
            </a:r>
          </a:p>
        </p:txBody>
      </p:sp>
      <p:sp>
        <p:nvSpPr>
          <p:cNvPr id="3" name="Content Placeholder 2"/>
          <p:cNvSpPr>
            <a:spLocks noGrp="1"/>
          </p:cNvSpPr>
          <p:nvPr>
            <p:ph idx="13"/>
          </p:nvPr>
        </p:nvSpPr>
        <p:spPr>
          <a:xfrm>
            <a:off x="2667000" y="51816"/>
            <a:ext cx="6477000" cy="1066800"/>
          </a:xfrm>
        </p:spPr>
        <p:txBody>
          <a:bodyPr anchor="ctr"/>
          <a:lstStyle/>
          <a:p>
            <a:r>
              <a:rPr lang="en-US" sz="2800" dirty="0" smtClean="0"/>
              <a:t>Non-Academic Benefit</a:t>
            </a:r>
            <a:endParaRPr lang="en-US" sz="2800" dirty="0"/>
          </a:p>
        </p:txBody>
      </p:sp>
      <p:sp>
        <p:nvSpPr>
          <p:cNvPr id="4" name="Date Placeholder 3"/>
          <p:cNvSpPr>
            <a:spLocks noGrp="1"/>
          </p:cNvSpPr>
          <p:nvPr>
            <p:ph type="dt" sz="half" idx="14"/>
          </p:nvPr>
        </p:nvSpPr>
        <p:spPr/>
        <p:txBody>
          <a:bodyPr/>
          <a:lstStyle/>
          <a:p>
            <a:pPr>
              <a:defRPr/>
            </a:pPr>
            <a:r>
              <a:rPr lang="en-US" dirty="0"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39</a:t>
            </a:fld>
            <a:endParaRPr lang="en-US" altLang="en-US" dirty="0"/>
          </a:p>
        </p:txBody>
      </p:sp>
    </p:spTree>
    <p:extLst>
      <p:ext uri="{BB962C8B-B14F-4D97-AF65-F5344CB8AC3E}">
        <p14:creationId xmlns:p14="http://schemas.microsoft.com/office/powerpoint/2010/main" val="3059206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4000" dirty="0" smtClean="0"/>
              <a:t>Decision </a:t>
            </a:r>
            <a:r>
              <a:rPr lang="en-US" sz="4000" dirty="0"/>
              <a:t>helped </a:t>
            </a:r>
            <a:r>
              <a:rPr lang="en-US" sz="4000" dirty="0" smtClean="0"/>
              <a:t>end segregation by holding that “[s]</a:t>
            </a:r>
            <a:r>
              <a:rPr lang="en-US" sz="4000" dirty="0" err="1" smtClean="0"/>
              <a:t>eparate</a:t>
            </a:r>
            <a:r>
              <a:rPr lang="en-US" sz="4000" dirty="0" smtClean="0"/>
              <a:t> </a:t>
            </a:r>
            <a:r>
              <a:rPr lang="en-US" sz="4000" dirty="0"/>
              <a:t>educational facilities are inherently unequal</a:t>
            </a:r>
            <a:r>
              <a:rPr lang="en-US" sz="4000" dirty="0" smtClean="0"/>
              <a:t>.” </a:t>
            </a:r>
          </a:p>
        </p:txBody>
      </p:sp>
      <p:sp>
        <p:nvSpPr>
          <p:cNvPr id="3" name="Content Placeholder 2"/>
          <p:cNvSpPr>
            <a:spLocks noGrp="1"/>
          </p:cNvSpPr>
          <p:nvPr>
            <p:ph idx="13"/>
          </p:nvPr>
        </p:nvSpPr>
        <p:spPr>
          <a:xfrm>
            <a:off x="2667000" y="51816"/>
            <a:ext cx="6477000" cy="1066800"/>
          </a:xfrm>
        </p:spPr>
        <p:txBody>
          <a:bodyPr anchor="ctr"/>
          <a:lstStyle/>
          <a:p>
            <a:r>
              <a:rPr lang="en-US" i="1" dirty="0" smtClean="0"/>
              <a:t>Brown vs. Board of Education</a:t>
            </a:r>
            <a:r>
              <a:rPr lang="en-US" dirty="0"/>
              <a:t>, 347 U.S. 483, 495 (1954</a:t>
            </a:r>
            <a:r>
              <a:rPr lang="en-US" dirty="0" smtClean="0"/>
              <a:t>)</a:t>
            </a:r>
            <a:endParaRPr lang="en-US"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4</a:t>
            </a:fld>
            <a:endParaRPr lang="en-US" altLang="en-US" dirty="0"/>
          </a:p>
        </p:txBody>
      </p:sp>
    </p:spTree>
    <p:extLst>
      <p:ext uri="{BB962C8B-B14F-4D97-AF65-F5344CB8AC3E}">
        <p14:creationId xmlns:p14="http://schemas.microsoft.com/office/powerpoint/2010/main" val="37146351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800600"/>
          </a:xfrm>
        </p:spPr>
        <p:txBody>
          <a:bodyPr/>
          <a:lstStyle/>
          <a:p>
            <a:pPr marL="0" indent="0">
              <a:buNone/>
            </a:pPr>
            <a:r>
              <a:rPr lang="en-US" sz="2200" b="1" dirty="0"/>
              <a:t>Ask: 	Has the student with disabilities derived any significant </a:t>
            </a:r>
            <a:r>
              <a:rPr lang="en-US" sz="2200" b="1" u="sng" dirty="0"/>
              <a:t>academic</a:t>
            </a:r>
            <a:r>
              <a:rPr lang="en-US" sz="2200" b="1" dirty="0"/>
              <a:t> </a:t>
            </a:r>
            <a:r>
              <a:rPr lang="en-US" sz="2200" b="1" dirty="0" smtClean="0"/>
              <a:t>OR </a:t>
            </a:r>
            <a:r>
              <a:rPr lang="en-US" sz="2200" b="1" u="sng" dirty="0" smtClean="0"/>
              <a:t>nonacademic</a:t>
            </a:r>
            <a:r>
              <a:rPr lang="en-US" sz="2200" b="1" dirty="0" smtClean="0"/>
              <a:t> </a:t>
            </a:r>
            <a:r>
              <a:rPr lang="en-US" sz="2200" b="1" dirty="0"/>
              <a:t>benefit from placement in mainstream classes?   </a:t>
            </a:r>
            <a:endParaRPr lang="en-US" sz="2200" b="1" dirty="0" smtClean="0"/>
          </a:p>
          <a:p>
            <a:pPr marL="0" indent="0">
              <a:buNone/>
            </a:pPr>
            <a:endParaRPr lang="en-US" sz="2200" b="1" dirty="0"/>
          </a:p>
          <a:p>
            <a:pPr marL="0" indent="0">
              <a:buNone/>
            </a:pPr>
            <a:r>
              <a:rPr lang="en-US" sz="2200" b="1" dirty="0"/>
              <a:t>Ask:	Can you prove** it?  </a:t>
            </a:r>
          </a:p>
          <a:p>
            <a:pPr marL="0" indent="0">
              <a:buNone/>
            </a:pPr>
            <a:endParaRPr lang="en-US" sz="2200" dirty="0" smtClean="0"/>
          </a:p>
          <a:p>
            <a:pPr marL="0" indent="0">
              <a:buNone/>
            </a:pPr>
            <a:r>
              <a:rPr lang="en-US" sz="2200" dirty="0" smtClean="0"/>
              <a:t>**</a:t>
            </a:r>
            <a:r>
              <a:rPr lang="en-US" sz="2200" dirty="0"/>
              <a:t>Note that in </a:t>
            </a:r>
            <a:r>
              <a:rPr lang="en-US" sz="2200" dirty="0" smtClean="0"/>
              <a:t>the LRE cases </a:t>
            </a:r>
            <a:r>
              <a:rPr lang="en-US" sz="2200" dirty="0"/>
              <a:t>where the District prevailed, the Court cited to specific testimony or instances where teachers and administrators were able to describe the behavior of the student in the general education setting, as well as the accommodations and modifications needed in those </a:t>
            </a:r>
            <a:r>
              <a:rPr lang="en-US" sz="2200" dirty="0" smtClean="0"/>
              <a:t>settings, and whether </a:t>
            </a:r>
            <a:r>
              <a:rPr lang="en-US" sz="2200" dirty="0"/>
              <a:t>there was any (non)academic benefit. </a:t>
            </a:r>
            <a:r>
              <a:rPr lang="en-US" dirty="0"/>
              <a:t> </a:t>
            </a:r>
          </a:p>
          <a:p>
            <a:endParaRPr lang="en-US" dirty="0"/>
          </a:p>
        </p:txBody>
      </p:sp>
      <p:sp>
        <p:nvSpPr>
          <p:cNvPr id="3" name="Content Placeholder 2"/>
          <p:cNvSpPr>
            <a:spLocks noGrp="1"/>
          </p:cNvSpPr>
          <p:nvPr>
            <p:ph idx="13"/>
          </p:nvPr>
        </p:nvSpPr>
        <p:spPr>
          <a:xfrm>
            <a:off x="2667000" y="51816"/>
            <a:ext cx="6477000" cy="1066800"/>
          </a:xfrm>
        </p:spPr>
        <p:txBody>
          <a:bodyPr anchor="ctr"/>
          <a:lstStyle/>
          <a:p>
            <a:r>
              <a:rPr lang="en-US" sz="2600" dirty="0" smtClean="0"/>
              <a:t>Applying the second prong of the </a:t>
            </a:r>
            <a:r>
              <a:rPr lang="en-US" sz="2600" i="1" dirty="0" smtClean="0"/>
              <a:t>Daniel </a:t>
            </a:r>
            <a:r>
              <a:rPr lang="en-US" sz="2600" i="1" dirty="0"/>
              <a:t>R.R. </a:t>
            </a:r>
            <a:r>
              <a:rPr lang="en-US" sz="2600" dirty="0" smtClean="0"/>
              <a:t>TEST / determining the “maximum extent possible”:</a:t>
            </a:r>
            <a:endParaRPr lang="en-US" sz="2600"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40</a:t>
            </a:fld>
            <a:endParaRPr lang="en-US" altLang="en-US" dirty="0"/>
          </a:p>
        </p:txBody>
      </p:sp>
    </p:spTree>
    <p:extLst>
      <p:ext uri="{BB962C8B-B14F-4D97-AF65-F5344CB8AC3E}">
        <p14:creationId xmlns:p14="http://schemas.microsoft.com/office/powerpoint/2010/main" val="1348362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stretch>
            <a:fillRect/>
          </a:stretch>
        </p:blipFill>
        <p:spPr>
          <a:xfrm>
            <a:off x="951230" y="1600200"/>
            <a:ext cx="7241540" cy="4525963"/>
          </a:xfrm>
          <a:prstGeom prst="rect">
            <a:avLst/>
          </a:prstGeom>
        </p:spPr>
      </p:pic>
      <p:sp>
        <p:nvSpPr>
          <p:cNvPr id="3" name="Content Placeholder 2"/>
          <p:cNvSpPr>
            <a:spLocks noGrp="1"/>
          </p:cNvSpPr>
          <p:nvPr>
            <p:ph idx="13"/>
          </p:nvPr>
        </p:nvSpPr>
        <p:spPr>
          <a:xfrm>
            <a:off x="2667000" y="51816"/>
            <a:ext cx="5525770" cy="1066800"/>
          </a:xfrm>
        </p:spPr>
        <p:txBody>
          <a:bodyPr/>
          <a:lstStyle/>
          <a:p>
            <a:r>
              <a:rPr lang="en-US" dirty="0" smtClean="0"/>
              <a:t>Least Restrictive Environment Survey</a:t>
            </a:r>
            <a:endParaRPr lang="en-US"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41</a:t>
            </a:fld>
            <a:endParaRPr lang="en-US" altLang="en-US" dirty="0"/>
          </a:p>
        </p:txBody>
      </p:sp>
    </p:spTree>
    <p:extLst>
      <p:ext uri="{BB962C8B-B14F-4D97-AF65-F5344CB8AC3E}">
        <p14:creationId xmlns:p14="http://schemas.microsoft.com/office/powerpoint/2010/main" val="23177445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stretch>
            <a:fillRect/>
          </a:stretch>
        </p:blipFill>
        <p:spPr>
          <a:xfrm>
            <a:off x="951230" y="1600200"/>
            <a:ext cx="7241540" cy="4525963"/>
          </a:xfrm>
          <a:prstGeom prst="rect">
            <a:avLst/>
          </a:prstGeom>
        </p:spPr>
      </p:pic>
      <p:sp>
        <p:nvSpPr>
          <p:cNvPr id="3" name="Content Placeholder 2"/>
          <p:cNvSpPr>
            <a:spLocks noGrp="1"/>
          </p:cNvSpPr>
          <p:nvPr>
            <p:ph idx="13"/>
          </p:nvPr>
        </p:nvSpPr>
        <p:spPr>
          <a:xfrm>
            <a:off x="2667000" y="51816"/>
            <a:ext cx="6019800" cy="1066800"/>
          </a:xfrm>
        </p:spPr>
        <p:txBody>
          <a:bodyPr/>
          <a:lstStyle/>
          <a:p>
            <a:r>
              <a:rPr lang="en-US" dirty="0" smtClean="0"/>
              <a:t>Four Steps for Placement Decisions</a:t>
            </a:r>
            <a:endParaRPr lang="en-US"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42</a:t>
            </a:fld>
            <a:endParaRPr lang="en-US" altLang="en-US" dirty="0"/>
          </a:p>
        </p:txBody>
      </p:sp>
    </p:spTree>
    <p:extLst>
      <p:ext uri="{BB962C8B-B14F-4D97-AF65-F5344CB8AC3E}">
        <p14:creationId xmlns:p14="http://schemas.microsoft.com/office/powerpoint/2010/main" val="40228363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Areas of Noncompliance:</a:t>
            </a:r>
          </a:p>
          <a:p>
            <a:pPr marL="514350" indent="-514350">
              <a:buFont typeface="+mj-lt"/>
              <a:buAutoNum type="arabicPeriod"/>
            </a:pPr>
            <a:r>
              <a:rPr lang="en-US" dirty="0" smtClean="0"/>
              <a:t>IEP- no progression of goals, LRE, accommodations/modifications</a:t>
            </a:r>
          </a:p>
          <a:p>
            <a:pPr marL="514350" indent="-514350">
              <a:buFont typeface="+mj-lt"/>
              <a:buAutoNum type="arabicPeriod"/>
            </a:pPr>
            <a:r>
              <a:rPr lang="en-US" dirty="0" smtClean="0"/>
              <a:t>FAPE- IEP, services not provided in the LRE, placement decisions made outside of the IEP Committee (administrative)</a:t>
            </a:r>
          </a:p>
          <a:p>
            <a:pPr marL="514350" indent="-514350">
              <a:buFont typeface="+mj-lt"/>
              <a:buAutoNum type="arabicPeriod"/>
            </a:pPr>
            <a:r>
              <a:rPr lang="en-US" dirty="0" smtClean="0"/>
              <a:t>Educational Benefit- no progression of goals, no progression of LRE</a:t>
            </a:r>
            <a:endParaRPr lang="en-US" dirty="0"/>
          </a:p>
        </p:txBody>
      </p:sp>
      <p:sp>
        <p:nvSpPr>
          <p:cNvPr id="3" name="Content Placeholder 2"/>
          <p:cNvSpPr>
            <a:spLocks noGrp="1"/>
          </p:cNvSpPr>
          <p:nvPr>
            <p:ph idx="13"/>
          </p:nvPr>
        </p:nvSpPr>
        <p:spPr>
          <a:xfrm>
            <a:off x="2667000" y="51816"/>
            <a:ext cx="5867400" cy="1066800"/>
          </a:xfrm>
        </p:spPr>
        <p:txBody>
          <a:bodyPr/>
          <a:lstStyle/>
          <a:p>
            <a:r>
              <a:rPr lang="en-US" dirty="0" smtClean="0"/>
              <a:t>Results of Monitoring</a:t>
            </a:r>
            <a:endParaRPr lang="en-US"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43</a:t>
            </a:fld>
            <a:endParaRPr lang="en-US" altLang="en-US" dirty="0"/>
          </a:p>
        </p:txBody>
      </p:sp>
    </p:spTree>
    <p:extLst>
      <p:ext uri="{BB962C8B-B14F-4D97-AF65-F5344CB8AC3E}">
        <p14:creationId xmlns:p14="http://schemas.microsoft.com/office/powerpoint/2010/main" val="19532798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State of MS has failed to meet its obligations under Title II of the ADA by unnecessarily institutionalizing persons with mental illness or DD in public and private facilities and failing to ensure that they are offered a meaningful opportunity to live in integrated community settings consistent with their needs</a:t>
            </a:r>
            <a:r>
              <a:rPr lang="en-US" dirty="0" smtClean="0"/>
              <a:t>.</a:t>
            </a:r>
            <a:endParaRPr lang="en-US" dirty="0"/>
          </a:p>
        </p:txBody>
      </p:sp>
      <p:sp>
        <p:nvSpPr>
          <p:cNvPr id="3" name="Content Placeholder 2"/>
          <p:cNvSpPr>
            <a:spLocks noGrp="1"/>
          </p:cNvSpPr>
          <p:nvPr>
            <p:ph idx="13"/>
          </p:nvPr>
        </p:nvSpPr>
        <p:spPr>
          <a:xfrm>
            <a:off x="2667000" y="51816"/>
            <a:ext cx="6400800" cy="1066800"/>
          </a:xfrm>
        </p:spPr>
        <p:txBody>
          <a:bodyPr anchor="ctr"/>
          <a:lstStyle/>
          <a:p>
            <a:r>
              <a:rPr lang="en-US"/>
              <a:t>Department of Justice (DOJ) Findings</a:t>
            </a:r>
            <a:endParaRPr lang="en-US"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44</a:t>
            </a:fld>
            <a:endParaRPr lang="en-US" altLang="en-US" dirty="0"/>
          </a:p>
        </p:txBody>
      </p:sp>
    </p:spTree>
    <p:extLst>
      <p:ext uri="{BB962C8B-B14F-4D97-AF65-F5344CB8AC3E}">
        <p14:creationId xmlns:p14="http://schemas.microsoft.com/office/powerpoint/2010/main" val="26913696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600" dirty="0"/>
              <a:t>The State of Mississippi fails to provide services to qualified individuals with disabilities, including mental illness and developmental disabilities, in the most integrated settings appropriate to their needs, in violation of the ADA.</a:t>
            </a:r>
          </a:p>
          <a:p>
            <a:r>
              <a:rPr lang="en-US" sz="2600" dirty="0"/>
              <a:t>Qualified individuals are segregated from non-disabled persons and lead lives of limited choice or independence. They are deprived of meaningful opportunities to choose friends, participate in employment, or make choices about activities, food or living arrangements.</a:t>
            </a:r>
          </a:p>
          <a:p>
            <a:endParaRPr lang="en-US" dirty="0"/>
          </a:p>
        </p:txBody>
      </p:sp>
      <p:sp>
        <p:nvSpPr>
          <p:cNvPr id="3" name="Content Placeholder 2"/>
          <p:cNvSpPr>
            <a:spLocks noGrp="1"/>
          </p:cNvSpPr>
          <p:nvPr>
            <p:ph idx="13"/>
          </p:nvPr>
        </p:nvSpPr>
        <p:spPr>
          <a:xfrm>
            <a:off x="2667000" y="51816"/>
            <a:ext cx="6477000" cy="1066800"/>
          </a:xfrm>
        </p:spPr>
        <p:txBody>
          <a:bodyPr/>
          <a:lstStyle/>
          <a:p>
            <a:r>
              <a:rPr lang="en-US"/>
              <a:t>Department of Justice (DOJ) Findings</a:t>
            </a:r>
            <a:endParaRPr lang="en-US"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45</a:t>
            </a:fld>
            <a:endParaRPr lang="en-US" altLang="en-US" dirty="0"/>
          </a:p>
        </p:txBody>
      </p:sp>
    </p:spTree>
    <p:extLst>
      <p:ext uri="{BB962C8B-B14F-4D97-AF65-F5344CB8AC3E}">
        <p14:creationId xmlns:p14="http://schemas.microsoft.com/office/powerpoint/2010/main" val="23902861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30763"/>
          </a:xfrm>
        </p:spPr>
        <p:txBody>
          <a:bodyPr/>
          <a:lstStyle/>
          <a:p>
            <a:r>
              <a:rPr lang="en-US" sz="2800" dirty="0"/>
              <a:t>Undue segregation causes harm to the individuals who are unnecessarily institutionalized.</a:t>
            </a:r>
          </a:p>
          <a:p>
            <a:r>
              <a:rPr lang="en-US" sz="2800" dirty="0"/>
              <a:t>The State is violating the ADA by failing to serve qualified individuals with disabilities in the most integrated setting.</a:t>
            </a:r>
          </a:p>
          <a:p>
            <a:r>
              <a:rPr lang="en-US" sz="2800" dirty="0"/>
              <a:t>The State fails to provide children with disabilities with medically necessary and educational services in violation of federal law, which further exposes children to unnecessary institutionalization. </a:t>
            </a:r>
          </a:p>
        </p:txBody>
      </p:sp>
      <p:sp>
        <p:nvSpPr>
          <p:cNvPr id="3" name="Content Placeholder 2"/>
          <p:cNvSpPr>
            <a:spLocks noGrp="1"/>
          </p:cNvSpPr>
          <p:nvPr>
            <p:ph idx="13"/>
          </p:nvPr>
        </p:nvSpPr>
        <p:spPr>
          <a:xfrm>
            <a:off x="2667000" y="51816"/>
            <a:ext cx="6477000" cy="1066800"/>
          </a:xfrm>
        </p:spPr>
        <p:txBody>
          <a:bodyPr/>
          <a:lstStyle/>
          <a:p>
            <a:r>
              <a:rPr lang="en-US"/>
              <a:t>Department of Justice (DOJ) Findings</a:t>
            </a:r>
            <a:endParaRPr lang="en-US"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46</a:t>
            </a:fld>
            <a:endParaRPr lang="en-US" altLang="en-US" dirty="0"/>
          </a:p>
        </p:txBody>
      </p:sp>
    </p:spTree>
    <p:extLst>
      <p:ext uri="{BB962C8B-B14F-4D97-AF65-F5344CB8AC3E}">
        <p14:creationId xmlns:p14="http://schemas.microsoft.com/office/powerpoint/2010/main" val="36635499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altLang="en-US" dirty="0"/>
              <a:t>M. April Rice</a:t>
            </a:r>
          </a:p>
          <a:p>
            <a:pPr marL="0" indent="0" algn="ctr">
              <a:buNone/>
            </a:pPr>
            <a:r>
              <a:rPr lang="en-US" altLang="en-US" dirty="0">
                <a:hlinkClick r:id="rId2"/>
              </a:rPr>
              <a:t>marice@mde.k12.ms.us</a:t>
            </a:r>
            <a:endParaRPr lang="en-US" altLang="en-US" dirty="0"/>
          </a:p>
          <a:p>
            <a:pPr marL="0" indent="0" algn="ctr">
              <a:buNone/>
            </a:pPr>
            <a:r>
              <a:rPr lang="en-US" altLang="en-US" dirty="0"/>
              <a:t>Tanya Bradley</a:t>
            </a:r>
          </a:p>
          <a:p>
            <a:pPr marL="0" indent="0" algn="ctr">
              <a:buNone/>
            </a:pPr>
            <a:r>
              <a:rPr lang="en-US" altLang="en-US" dirty="0">
                <a:hlinkClick r:id="rId3"/>
              </a:rPr>
              <a:t>tbradley@mde.k12.ms.us</a:t>
            </a:r>
            <a:endParaRPr lang="en-US" altLang="en-US" dirty="0"/>
          </a:p>
          <a:p>
            <a:pPr marL="0" indent="0" algn="ctr">
              <a:buNone/>
            </a:pPr>
            <a:r>
              <a:rPr lang="en-US" altLang="en-US" dirty="0"/>
              <a:t>Office of Professional Development and District Support</a:t>
            </a:r>
          </a:p>
          <a:p>
            <a:pPr marL="0" indent="0" algn="ctr">
              <a:buNone/>
            </a:pPr>
            <a:r>
              <a:rPr lang="en-US" altLang="en-US" dirty="0"/>
              <a:t>(601) 359-3498</a:t>
            </a:r>
          </a:p>
          <a:p>
            <a:endParaRPr lang="en-US" dirty="0"/>
          </a:p>
        </p:txBody>
      </p:sp>
      <p:sp>
        <p:nvSpPr>
          <p:cNvPr id="3" name="Content Placeholder 2"/>
          <p:cNvSpPr>
            <a:spLocks noGrp="1"/>
          </p:cNvSpPr>
          <p:nvPr>
            <p:ph idx="13"/>
          </p:nvPr>
        </p:nvSpPr>
        <p:spPr>
          <a:xfrm>
            <a:off x="2667000" y="51816"/>
            <a:ext cx="6324600" cy="1066800"/>
          </a:xfrm>
        </p:spPr>
        <p:txBody>
          <a:bodyPr/>
          <a:lstStyle/>
          <a:p>
            <a:pPr algn="ctr"/>
            <a:r>
              <a:rPr lang="en-US" smtClean="0"/>
              <a:t>Contact Information</a:t>
            </a:r>
            <a:endParaRPr lang="en-US"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47</a:t>
            </a:fld>
            <a:endParaRPr lang="en-US" altLang="en-US" dirty="0"/>
          </a:p>
        </p:txBody>
      </p:sp>
    </p:spTree>
    <p:extLst>
      <p:ext uri="{BB962C8B-B14F-4D97-AF65-F5344CB8AC3E}">
        <p14:creationId xmlns:p14="http://schemas.microsoft.com/office/powerpoint/2010/main" val="1459572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045075"/>
          </a:xfrm>
        </p:spPr>
        <p:txBody>
          <a:bodyPr/>
          <a:lstStyle/>
          <a:p>
            <a:pPr marL="0" indent="0">
              <a:buNone/>
            </a:pPr>
            <a:r>
              <a:rPr lang="en-US" sz="2800" dirty="0"/>
              <a:t>In the span of </a:t>
            </a:r>
            <a:r>
              <a:rPr lang="en-US" sz="2800" dirty="0" smtClean="0"/>
              <a:t>the next </a:t>
            </a:r>
            <a:r>
              <a:rPr lang="en-US" sz="2800" dirty="0"/>
              <a:t>few years (1971 through 1973), the federal courts made it clear that schools owed students the equal protection of the law without discrimination on the basis of disability, just as the Supreme Court had ruled in </a:t>
            </a:r>
            <a:r>
              <a:rPr lang="en-US" sz="2800" i="1" dirty="0"/>
              <a:t>Brown v. Board of </a:t>
            </a:r>
            <a:r>
              <a:rPr lang="en-US" sz="2800" i="1" dirty="0" smtClean="0"/>
              <a:t>Education</a:t>
            </a:r>
            <a:r>
              <a:rPr lang="en-US" sz="2800" dirty="0"/>
              <a:t> in regard to race. </a:t>
            </a:r>
            <a:endParaRPr lang="en-US" sz="2800" dirty="0" smtClean="0"/>
          </a:p>
          <a:p>
            <a:pPr marL="0" indent="0">
              <a:buNone/>
            </a:pPr>
            <a:r>
              <a:rPr lang="en-US" sz="2800" dirty="0" smtClean="0"/>
              <a:t>The </a:t>
            </a:r>
            <a:r>
              <a:rPr lang="en-US" sz="2800" dirty="0"/>
              <a:t>due process clause of the Fourteenth Amendment was interpreted to give parents specific rights to prior notice, to discuss changes in a child's education plan before they occurred, and to appeal decisions made by school districts. </a:t>
            </a:r>
            <a:endParaRPr lang="en-US" sz="2800" dirty="0" smtClean="0"/>
          </a:p>
          <a:p>
            <a:pPr marL="0" indent="0" algn="r">
              <a:buNone/>
            </a:pPr>
            <a:r>
              <a:rPr lang="en-US" sz="1000" dirty="0" smtClean="0"/>
              <a:t>SOURCE: From</a:t>
            </a:r>
            <a:r>
              <a:rPr lang="en-US" sz="1000" dirty="0"/>
              <a:t> </a:t>
            </a:r>
            <a:r>
              <a:rPr lang="en-US" sz="1000" i="1" dirty="0"/>
              <a:t>The Future of Children</a:t>
            </a:r>
            <a:r>
              <a:rPr lang="en-US" sz="1000" dirty="0"/>
              <a:t>, a publication of the David and Lucile Packard Foundation from 1991 to </a:t>
            </a:r>
            <a:r>
              <a:rPr lang="en-US" sz="1000" dirty="0" smtClean="0"/>
              <a:t>2004, </a:t>
            </a:r>
            <a:r>
              <a:rPr lang="en-US" sz="1000" dirty="0" err="1" smtClean="0"/>
              <a:t>vol</a:t>
            </a:r>
            <a:r>
              <a:rPr lang="en-US" sz="1000" dirty="0" smtClean="0"/>
              <a:t> 6, no. 1, Spring 1996</a:t>
            </a:r>
            <a:endParaRPr lang="en-US" sz="1000"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5</a:t>
            </a:fld>
            <a:endParaRPr lang="en-US" altLang="en-US" dirty="0"/>
          </a:p>
        </p:txBody>
      </p:sp>
    </p:spTree>
    <p:extLst>
      <p:ext uri="{BB962C8B-B14F-4D97-AF65-F5344CB8AC3E}">
        <p14:creationId xmlns:p14="http://schemas.microsoft.com/office/powerpoint/2010/main" val="3417958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664075"/>
          </a:xfrm>
        </p:spPr>
        <p:txBody>
          <a:bodyPr/>
          <a:lstStyle/>
          <a:p>
            <a:pPr marL="0" indent="0">
              <a:buNone/>
            </a:pPr>
            <a:r>
              <a:rPr lang="en-US" dirty="0"/>
              <a:t>The Court’s decree laid the foundation for the establishment of the right to an education for all children with disabilities. </a:t>
            </a:r>
            <a:endParaRPr lang="en-US" dirty="0" smtClean="0"/>
          </a:p>
          <a:p>
            <a:pPr marL="0" indent="0">
              <a:buNone/>
            </a:pPr>
            <a:endParaRPr lang="en-US" sz="2500" dirty="0" smtClean="0"/>
          </a:p>
          <a:p>
            <a:pPr marL="0" indent="0">
              <a:buNone/>
            </a:pPr>
            <a:r>
              <a:rPr lang="en-US" dirty="0" smtClean="0"/>
              <a:t>This </a:t>
            </a:r>
            <a:r>
              <a:rPr lang="en-US" dirty="0"/>
              <a:t>case also established the standard that each child must be offered an individualized education and that children should be placed in the least restrictive environment to the maximum extent possible</a:t>
            </a:r>
            <a:r>
              <a:rPr lang="en-US" dirty="0" smtClean="0"/>
              <a:t>.</a:t>
            </a:r>
          </a:p>
          <a:p>
            <a:pPr marL="0" indent="0" algn="r">
              <a:buNone/>
            </a:pPr>
            <a:r>
              <a:rPr lang="en-US" sz="1000" dirty="0" smtClean="0"/>
              <a:t>SOURCE: http</a:t>
            </a:r>
            <a:r>
              <a:rPr lang="en-US" sz="1000" dirty="0"/>
              <a:t>://www.pilcop.org/pennsylvania-association-for-retarded-citizens-parc-v-commonwealth-of-pennsylvania/#sthash.EMeDjYbJ.dpbs</a:t>
            </a:r>
          </a:p>
        </p:txBody>
      </p:sp>
      <p:sp>
        <p:nvSpPr>
          <p:cNvPr id="3" name="Content Placeholder 2"/>
          <p:cNvSpPr>
            <a:spLocks noGrp="1"/>
          </p:cNvSpPr>
          <p:nvPr>
            <p:ph idx="13"/>
          </p:nvPr>
        </p:nvSpPr>
        <p:spPr>
          <a:xfrm>
            <a:off x="2667000" y="51816"/>
            <a:ext cx="6019800" cy="1853184"/>
          </a:xfrm>
        </p:spPr>
        <p:txBody>
          <a:bodyPr/>
          <a:lstStyle/>
          <a:p>
            <a:r>
              <a:rPr lang="en-US" sz="2400" i="1" dirty="0"/>
              <a:t>Pennsylvania </a:t>
            </a:r>
            <a:r>
              <a:rPr lang="en-US" sz="2400" i="1" dirty="0" err="1"/>
              <a:t>Ass'n</a:t>
            </a:r>
            <a:r>
              <a:rPr lang="en-US" sz="2400" i="1" dirty="0"/>
              <a:t> for Retarded Children v. Com. of Pa.</a:t>
            </a:r>
            <a:r>
              <a:rPr lang="en-US" sz="2400" dirty="0"/>
              <a:t>, </a:t>
            </a:r>
            <a:r>
              <a:rPr lang="en-US" sz="2400" dirty="0" smtClean="0"/>
              <a:t>343 </a:t>
            </a:r>
            <a:r>
              <a:rPr lang="en-US" sz="2400" dirty="0"/>
              <a:t>F. Supp. 279, 303 (E.D. Pa. 1972)</a:t>
            </a:r>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6</a:t>
            </a:fld>
            <a:endParaRPr lang="en-US" altLang="en-US" dirty="0"/>
          </a:p>
        </p:txBody>
      </p:sp>
    </p:spTree>
    <p:extLst>
      <p:ext uri="{BB962C8B-B14F-4D97-AF65-F5344CB8AC3E}">
        <p14:creationId xmlns:p14="http://schemas.microsoft.com/office/powerpoint/2010/main" val="907914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smtClean="0"/>
              <a:t>Mills</a:t>
            </a:r>
            <a:r>
              <a:rPr lang="en-US" dirty="0" smtClean="0"/>
              <a:t> established the fundamental Constitutional right to education of all children with disabilities.</a:t>
            </a:r>
          </a:p>
          <a:p>
            <a:endParaRPr lang="en-US" dirty="0" smtClean="0"/>
          </a:p>
          <a:p>
            <a:r>
              <a:rPr lang="en-US" dirty="0" smtClean="0"/>
              <a:t>Quoting </a:t>
            </a:r>
            <a:r>
              <a:rPr lang="en-US" dirty="0"/>
              <a:t>liberally from </a:t>
            </a:r>
            <a:r>
              <a:rPr lang="en-US" i="1" dirty="0" smtClean="0"/>
              <a:t>Brown</a:t>
            </a:r>
            <a:r>
              <a:rPr lang="en-US" dirty="0" smtClean="0"/>
              <a:t>, </a:t>
            </a:r>
            <a:r>
              <a:rPr lang="en-US" dirty="0"/>
              <a:t>the </a:t>
            </a:r>
            <a:r>
              <a:rPr lang="en-US" dirty="0" smtClean="0"/>
              <a:t>court in </a:t>
            </a:r>
            <a:r>
              <a:rPr lang="en-US" i="1" dirty="0" smtClean="0"/>
              <a:t>Mills </a:t>
            </a:r>
            <a:r>
              <a:rPr lang="en-US" dirty="0" smtClean="0"/>
              <a:t>likened </a:t>
            </a:r>
            <a:r>
              <a:rPr lang="en-US" dirty="0"/>
              <a:t>the treatment of the plaintiff students to the segregation outlawed by the Supreme Court in </a:t>
            </a:r>
            <a:r>
              <a:rPr lang="en-US" i="1" dirty="0"/>
              <a:t>Brown</a:t>
            </a:r>
            <a:r>
              <a:rPr lang="en-US" dirty="0" smtClean="0"/>
              <a:t>.</a:t>
            </a:r>
          </a:p>
          <a:p>
            <a:pPr marL="0" lvl="0" indent="0">
              <a:buNone/>
            </a:pPr>
            <a:endParaRPr lang="en-US" sz="1000" dirty="0" smtClean="0"/>
          </a:p>
          <a:p>
            <a:pPr marL="0" lvl="0" indent="0">
              <a:buNone/>
            </a:pPr>
            <a:r>
              <a:rPr lang="en-US" sz="1000" dirty="0" smtClean="0"/>
              <a:t>SOURCE</a:t>
            </a:r>
            <a:r>
              <a:rPr lang="en-US" sz="1000" dirty="0"/>
              <a:t>: From </a:t>
            </a:r>
            <a:r>
              <a:rPr lang="en-US" sz="1000" i="1" dirty="0"/>
              <a:t>The Future of Children</a:t>
            </a:r>
            <a:r>
              <a:rPr lang="en-US" sz="1000" dirty="0"/>
              <a:t>, a publication of the David and Lucile Packard Foundation from 1991 to 2004, </a:t>
            </a:r>
            <a:r>
              <a:rPr lang="en-US" sz="1000" dirty="0" err="1"/>
              <a:t>vol</a:t>
            </a:r>
            <a:r>
              <a:rPr lang="en-US" sz="1000" dirty="0"/>
              <a:t> 6, no. 1, Spring 1996</a:t>
            </a:r>
          </a:p>
          <a:p>
            <a:pPr marL="0" indent="0">
              <a:buNone/>
            </a:pPr>
            <a:endParaRPr lang="en-US" dirty="0" smtClean="0"/>
          </a:p>
          <a:p>
            <a:pPr marL="0" indent="0">
              <a:buNone/>
            </a:pPr>
            <a:endParaRPr lang="en-US" dirty="0"/>
          </a:p>
        </p:txBody>
      </p:sp>
      <p:sp>
        <p:nvSpPr>
          <p:cNvPr id="3" name="Content Placeholder 2"/>
          <p:cNvSpPr>
            <a:spLocks noGrp="1"/>
          </p:cNvSpPr>
          <p:nvPr>
            <p:ph idx="13"/>
          </p:nvPr>
        </p:nvSpPr>
        <p:spPr>
          <a:xfrm>
            <a:off x="2667000" y="51816"/>
            <a:ext cx="6477000" cy="1066800"/>
          </a:xfrm>
        </p:spPr>
        <p:txBody>
          <a:bodyPr/>
          <a:lstStyle/>
          <a:p>
            <a:r>
              <a:rPr lang="en-US" i="1" dirty="0" smtClean="0"/>
              <a:t>Mills </a:t>
            </a:r>
            <a:r>
              <a:rPr lang="en-US" i="1" dirty="0"/>
              <a:t>v. Bd. of Ed. of D.C.</a:t>
            </a:r>
            <a:r>
              <a:rPr lang="en-US" dirty="0"/>
              <a:t>, 348 F. Supp. 866 (D.D.C. 1972)</a:t>
            </a:r>
          </a:p>
        </p:txBody>
      </p:sp>
      <p:sp>
        <p:nvSpPr>
          <p:cNvPr id="4" name="Date Placeholder 3"/>
          <p:cNvSpPr>
            <a:spLocks noGrp="1"/>
          </p:cNvSpPr>
          <p:nvPr>
            <p:ph type="dt" sz="half" idx="14"/>
          </p:nvPr>
        </p:nvSpPr>
        <p:spPr/>
        <p:txBody>
          <a:bodyPr/>
          <a:lstStyle/>
          <a:p>
            <a:pPr>
              <a:defRPr/>
            </a:pPr>
            <a:r>
              <a:rPr lang="en-US" dirty="0"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7</a:t>
            </a:fld>
            <a:endParaRPr lang="en-US" altLang="en-US" dirty="0"/>
          </a:p>
        </p:txBody>
      </p:sp>
    </p:spTree>
    <p:extLst>
      <p:ext uri="{BB962C8B-B14F-4D97-AF65-F5344CB8AC3E}">
        <p14:creationId xmlns:p14="http://schemas.microsoft.com/office/powerpoint/2010/main" val="2626679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30763"/>
          </a:xfrm>
        </p:spPr>
        <p:txBody>
          <a:bodyPr/>
          <a:lstStyle/>
          <a:p>
            <a:r>
              <a:rPr lang="en-US" dirty="0" smtClean="0"/>
              <a:t>School </a:t>
            </a:r>
            <a:r>
              <a:rPr lang="en-US" dirty="0"/>
              <a:t>districts were constitutionally prohibited from deciding that they had inadequate resources to serve children with disabilities because the equal protection clause of the Fourteenth Amendment would not allow the burden of insufficient funding to fall more heavily on children with disabilities than on other children</a:t>
            </a:r>
            <a:r>
              <a:rPr lang="en-US" dirty="0" smtClean="0"/>
              <a:t>.</a:t>
            </a:r>
          </a:p>
          <a:p>
            <a:pPr marL="0" indent="0">
              <a:buNone/>
            </a:pPr>
            <a:endParaRPr lang="en-US" sz="1000" dirty="0" smtClean="0"/>
          </a:p>
          <a:p>
            <a:pPr marL="0" indent="0">
              <a:buNone/>
            </a:pPr>
            <a:r>
              <a:rPr lang="en-US" sz="1000" dirty="0"/>
              <a:t>SOURCE: From The Future of Children, a publication of the David and Lucile Packard Foundation from 1991 to 2004, </a:t>
            </a:r>
            <a:r>
              <a:rPr lang="en-US" sz="1000" dirty="0" err="1"/>
              <a:t>vol</a:t>
            </a:r>
            <a:r>
              <a:rPr lang="en-US" sz="1000" dirty="0"/>
              <a:t> 6, no. 1, Spring 1996</a:t>
            </a:r>
          </a:p>
          <a:p>
            <a:pPr marL="0" indent="0">
              <a:buNone/>
            </a:pPr>
            <a:endParaRPr lang="en-US" dirty="0"/>
          </a:p>
        </p:txBody>
      </p:sp>
      <p:sp>
        <p:nvSpPr>
          <p:cNvPr id="3" name="Content Placeholder 2"/>
          <p:cNvSpPr>
            <a:spLocks noGrp="1"/>
          </p:cNvSpPr>
          <p:nvPr>
            <p:ph idx="13"/>
          </p:nvPr>
        </p:nvSpPr>
        <p:spPr>
          <a:xfrm>
            <a:off x="2667000" y="51816"/>
            <a:ext cx="6477000" cy="1066800"/>
          </a:xfrm>
        </p:spPr>
        <p:txBody>
          <a:bodyPr/>
          <a:lstStyle/>
          <a:p>
            <a:r>
              <a:rPr lang="en-US" i="1" dirty="0"/>
              <a:t>Mills v. Bd. of Ed. of D.C.</a:t>
            </a:r>
            <a:r>
              <a:rPr lang="en-US" dirty="0"/>
              <a:t>, 348 F. Supp. 866 (D.D.C. 1972</a:t>
            </a:r>
            <a:r>
              <a:rPr lang="en-US" dirty="0" smtClean="0"/>
              <a:t>) cont.</a:t>
            </a:r>
            <a:endParaRPr lang="en-US" dirty="0"/>
          </a:p>
          <a:p>
            <a:endParaRPr lang="en-US" dirty="0"/>
          </a:p>
        </p:txBody>
      </p:sp>
      <p:sp>
        <p:nvSpPr>
          <p:cNvPr id="4" name="Date Placeholder 3"/>
          <p:cNvSpPr>
            <a:spLocks noGrp="1"/>
          </p:cNvSpPr>
          <p:nvPr>
            <p:ph type="dt" sz="half" idx="14"/>
          </p:nvPr>
        </p:nvSpPr>
        <p:spPr/>
        <p:txBody>
          <a:bodyPr/>
          <a:lstStyle/>
          <a:p>
            <a:pPr>
              <a:defRPr/>
            </a:pPr>
            <a:r>
              <a:rPr lang="en-US"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8</a:t>
            </a:fld>
            <a:endParaRPr lang="en-US" altLang="en-US" dirty="0"/>
          </a:p>
        </p:txBody>
      </p:sp>
    </p:spTree>
    <p:extLst>
      <p:ext uri="{BB962C8B-B14F-4D97-AF65-F5344CB8AC3E}">
        <p14:creationId xmlns:p14="http://schemas.microsoft.com/office/powerpoint/2010/main" val="41835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18616"/>
            <a:ext cx="8229600" cy="5358384"/>
          </a:xfrm>
        </p:spPr>
        <p:txBody>
          <a:bodyPr/>
          <a:lstStyle/>
          <a:p>
            <a:pPr marL="0" indent="0">
              <a:buNone/>
            </a:pPr>
            <a:r>
              <a:rPr lang="en-US" sz="2400" dirty="0" smtClean="0"/>
              <a:t>Specifically, </a:t>
            </a:r>
            <a:r>
              <a:rPr lang="en-US" sz="2400" i="1" dirty="0" smtClean="0"/>
              <a:t>Mills</a:t>
            </a:r>
            <a:r>
              <a:rPr lang="en-US" sz="2400" dirty="0" smtClean="0"/>
              <a:t> ruled that </a:t>
            </a:r>
            <a:r>
              <a:rPr lang="en-US" sz="2400" dirty="0"/>
              <a:t>c</a:t>
            </a:r>
            <a:r>
              <a:rPr lang="en-US" sz="2400" dirty="0" smtClean="0"/>
              <a:t>hildren </a:t>
            </a:r>
            <a:r>
              <a:rPr lang="en-US" sz="2400" dirty="0"/>
              <a:t>with disabilities </a:t>
            </a:r>
            <a:r>
              <a:rPr lang="en-US" sz="2400" dirty="0" smtClean="0"/>
              <a:t>had:</a:t>
            </a:r>
          </a:p>
          <a:p>
            <a:r>
              <a:rPr lang="en-US" sz="2400" dirty="0" smtClean="0"/>
              <a:t>an </a:t>
            </a:r>
            <a:r>
              <a:rPr lang="en-US" sz="2400" dirty="0"/>
              <a:t>equal right to public education offered in a form that was meaningful for them</a:t>
            </a:r>
            <a:r>
              <a:rPr lang="en-US" sz="2400" dirty="0" smtClean="0"/>
              <a:t>,</a:t>
            </a:r>
          </a:p>
          <a:p>
            <a:r>
              <a:rPr lang="en-US" sz="2400" dirty="0" smtClean="0"/>
              <a:t>when </a:t>
            </a:r>
            <a:r>
              <a:rPr lang="en-US" sz="2400" dirty="0"/>
              <a:t>the school considered a change in their </a:t>
            </a:r>
            <a:r>
              <a:rPr lang="en-US" sz="2400" dirty="0" smtClean="0"/>
              <a:t>status</a:t>
            </a:r>
          </a:p>
          <a:p>
            <a:pPr lvl="3"/>
            <a:r>
              <a:rPr lang="en-US" dirty="0" smtClean="0"/>
              <a:t>including </a:t>
            </a:r>
            <a:r>
              <a:rPr lang="en-US" dirty="0"/>
              <a:t>suspension, expulsion, reassignment, </a:t>
            </a:r>
            <a:endParaRPr lang="en-US" dirty="0" smtClean="0"/>
          </a:p>
          <a:p>
            <a:pPr marL="0" indent="0">
              <a:buNone/>
            </a:pPr>
            <a:r>
              <a:rPr lang="en-US" sz="2400" dirty="0"/>
              <a:t> </a:t>
            </a:r>
            <a:r>
              <a:rPr lang="en-US" sz="2400" dirty="0" smtClean="0"/>
              <a:t>   or </a:t>
            </a:r>
            <a:r>
              <a:rPr lang="en-US" sz="2400" dirty="0"/>
              <a:t>transfers out of regular public school classes), </a:t>
            </a:r>
            <a:r>
              <a:rPr lang="en-US" sz="2400" dirty="0" smtClean="0"/>
              <a:t>the </a:t>
            </a:r>
          </a:p>
          <a:p>
            <a:pPr marL="0" indent="0">
              <a:buNone/>
            </a:pPr>
            <a:r>
              <a:rPr lang="en-US" sz="2400" dirty="0"/>
              <a:t> </a:t>
            </a:r>
            <a:r>
              <a:rPr lang="en-US" sz="2400" dirty="0" smtClean="0"/>
              <a:t>   children </a:t>
            </a:r>
            <a:r>
              <a:rPr lang="en-US" sz="2400" dirty="0"/>
              <a:t>were entitled to full procedural protections, </a:t>
            </a:r>
            <a:endParaRPr lang="en-US" sz="2400" dirty="0" smtClean="0"/>
          </a:p>
          <a:p>
            <a:pPr marL="0" indent="0">
              <a:buNone/>
            </a:pPr>
            <a:r>
              <a:rPr lang="en-US" sz="2400" dirty="0"/>
              <a:t> </a:t>
            </a:r>
            <a:r>
              <a:rPr lang="en-US" sz="2400" dirty="0" smtClean="0"/>
              <a:t>   including </a:t>
            </a:r>
          </a:p>
          <a:p>
            <a:pPr lvl="3"/>
            <a:r>
              <a:rPr lang="en-US" dirty="0" smtClean="0"/>
              <a:t>notice </a:t>
            </a:r>
            <a:r>
              <a:rPr lang="en-US" dirty="0"/>
              <a:t>of proposed changes, access to school records, a right to be heard and to be represented by legal counsel at hearings to determine changes in individual programs, </a:t>
            </a:r>
            <a:r>
              <a:rPr lang="en-US" dirty="0" smtClean="0"/>
              <a:t>and regularly </a:t>
            </a:r>
            <a:r>
              <a:rPr lang="en-US" dirty="0"/>
              <a:t>scheduled status reviews. </a:t>
            </a:r>
            <a:endParaRPr lang="en-US" dirty="0" smtClean="0"/>
          </a:p>
          <a:p>
            <a:pPr lvl="3"/>
            <a:endParaRPr lang="en-US" dirty="0" smtClean="0"/>
          </a:p>
          <a:p>
            <a:pPr marL="0" lvl="0" indent="0" algn="r">
              <a:buNone/>
            </a:pPr>
            <a:r>
              <a:rPr lang="en-US" sz="1000" dirty="0" smtClean="0"/>
              <a:t>SOURCE</a:t>
            </a:r>
            <a:r>
              <a:rPr lang="en-US" sz="1000" dirty="0"/>
              <a:t>: From </a:t>
            </a:r>
            <a:r>
              <a:rPr lang="en-US" sz="1000" i="1" dirty="0"/>
              <a:t>The Future of Children</a:t>
            </a:r>
            <a:r>
              <a:rPr lang="en-US" sz="1000" dirty="0"/>
              <a:t>, a publication of the David and Lucile Packard Foundation from 1991 to 2004, </a:t>
            </a:r>
            <a:r>
              <a:rPr lang="en-US" sz="1000" dirty="0" err="1"/>
              <a:t>vol</a:t>
            </a:r>
            <a:r>
              <a:rPr lang="en-US" sz="1000" dirty="0"/>
              <a:t> 6, no. 1, Spring 1996</a:t>
            </a:r>
          </a:p>
          <a:p>
            <a:endParaRPr lang="en-US" sz="2400" dirty="0" smtClean="0"/>
          </a:p>
          <a:p>
            <a:pPr marL="0" indent="0" algn="r">
              <a:buNone/>
            </a:pPr>
            <a:endParaRPr lang="en-US" sz="1000" dirty="0"/>
          </a:p>
          <a:p>
            <a:endParaRPr lang="en-US" dirty="0"/>
          </a:p>
          <a:p>
            <a:endParaRPr lang="en-US" dirty="0"/>
          </a:p>
        </p:txBody>
      </p:sp>
      <p:sp>
        <p:nvSpPr>
          <p:cNvPr id="3" name="Content Placeholder 2"/>
          <p:cNvSpPr>
            <a:spLocks noGrp="1"/>
          </p:cNvSpPr>
          <p:nvPr>
            <p:ph idx="13"/>
          </p:nvPr>
        </p:nvSpPr>
        <p:spPr>
          <a:xfrm>
            <a:off x="2667000" y="51816"/>
            <a:ext cx="6477000" cy="1066800"/>
          </a:xfrm>
        </p:spPr>
        <p:txBody>
          <a:bodyPr/>
          <a:lstStyle/>
          <a:p>
            <a:r>
              <a:rPr lang="en-US" i="1" dirty="0"/>
              <a:t>Mills v. Bd. of Ed. of D.C.</a:t>
            </a:r>
            <a:r>
              <a:rPr lang="en-US" dirty="0"/>
              <a:t>, 348 F. Supp. 866 (D.D.C. 1972</a:t>
            </a:r>
            <a:r>
              <a:rPr lang="en-US" dirty="0" smtClean="0"/>
              <a:t>) cont.</a:t>
            </a:r>
            <a:endParaRPr lang="en-US" dirty="0"/>
          </a:p>
        </p:txBody>
      </p:sp>
      <p:sp>
        <p:nvSpPr>
          <p:cNvPr id="4" name="Date Placeholder 3"/>
          <p:cNvSpPr>
            <a:spLocks noGrp="1"/>
          </p:cNvSpPr>
          <p:nvPr>
            <p:ph type="dt" sz="half" idx="14"/>
          </p:nvPr>
        </p:nvSpPr>
        <p:spPr/>
        <p:txBody>
          <a:bodyPr/>
          <a:lstStyle/>
          <a:p>
            <a:pPr>
              <a:defRPr/>
            </a:pPr>
            <a:r>
              <a:rPr lang="en-US" dirty="0" smtClean="0"/>
              <a:t>April 11, 2016</a:t>
            </a:r>
            <a:endParaRPr lang="en-US" dirty="0"/>
          </a:p>
        </p:txBody>
      </p:sp>
      <p:sp>
        <p:nvSpPr>
          <p:cNvPr id="5" name="Footer Placeholder 4"/>
          <p:cNvSpPr>
            <a:spLocks noGrp="1"/>
          </p:cNvSpPr>
          <p:nvPr>
            <p:ph type="ftr" sz="quarter" idx="15"/>
          </p:nvPr>
        </p:nvSpPr>
        <p:spPr/>
        <p:txBody>
          <a:bodyPr/>
          <a:lstStyle/>
          <a:p>
            <a:pPr>
              <a:defRPr/>
            </a:pPr>
            <a:r>
              <a:rPr lang="en-US" altLang="en-US" dirty="0" smtClean="0"/>
              <a:t>©MDE – Office of Special Education</a:t>
            </a:r>
            <a:endParaRPr lang="en-US" altLang="en-US" dirty="0"/>
          </a:p>
        </p:txBody>
      </p:sp>
      <p:sp>
        <p:nvSpPr>
          <p:cNvPr id="6" name="Slide Number Placeholder 5"/>
          <p:cNvSpPr>
            <a:spLocks noGrp="1"/>
          </p:cNvSpPr>
          <p:nvPr>
            <p:ph type="sldNum" sz="quarter" idx="16"/>
          </p:nvPr>
        </p:nvSpPr>
        <p:spPr/>
        <p:txBody>
          <a:bodyPr/>
          <a:lstStyle/>
          <a:p>
            <a:pPr>
              <a:defRPr/>
            </a:pPr>
            <a:fld id="{8620A95E-F86A-4ECD-8C09-923DAC50807D}" type="slidenum">
              <a:rPr lang="en-US" altLang="en-US" smtClean="0"/>
              <a:pPr>
                <a:defRPr/>
              </a:pPr>
              <a:t>9</a:t>
            </a:fld>
            <a:endParaRPr lang="en-US" altLang="en-US" dirty="0"/>
          </a:p>
        </p:txBody>
      </p:sp>
    </p:spTree>
    <p:extLst>
      <p:ext uri="{BB962C8B-B14F-4D97-AF65-F5344CB8AC3E}">
        <p14:creationId xmlns:p14="http://schemas.microsoft.com/office/powerpoint/2010/main" val="1718274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MDE PowerPoi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3280</TotalTime>
  <Words>3314</Words>
  <Application>Microsoft Office PowerPoint</Application>
  <PresentationFormat>On-screen Show (4:3)</PresentationFormat>
  <Paragraphs>342</Paragraphs>
  <Slides>47</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47</vt:i4>
      </vt:variant>
    </vt:vector>
  </HeadingPairs>
  <TitlesOfParts>
    <vt:vector size="56" baseType="lpstr">
      <vt:lpstr>ＭＳ Ｐゴシック</vt:lpstr>
      <vt:lpstr>ＭＳ Ｐゴシック</vt:lpstr>
      <vt:lpstr>Arial</vt:lpstr>
      <vt:lpstr>Arial Black</vt:lpstr>
      <vt:lpstr>Calibri</vt:lpstr>
      <vt:lpstr>Constantia</vt:lpstr>
      <vt:lpstr>Wingdings</vt:lpstr>
      <vt:lpstr>Wingdings 2</vt:lpstr>
      <vt:lpstr>MDE PowerPoint Master</vt:lpstr>
      <vt:lpstr>Free Appropriate Public Education in the Least Restrictive Environment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jtruhett</dc:creator>
  <cp:lastModifiedBy>Chelsea Chicosky</cp:lastModifiedBy>
  <cp:revision>133</cp:revision>
  <cp:lastPrinted>2016-04-04T18:55:36Z</cp:lastPrinted>
  <dcterms:created xsi:type="dcterms:W3CDTF">2011-12-19T22:06:56Z</dcterms:created>
  <dcterms:modified xsi:type="dcterms:W3CDTF">2016-04-08T14:15:02Z</dcterms:modified>
</cp:coreProperties>
</file>