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5"/>
  </p:notesMasterIdLst>
  <p:sldIdLst>
    <p:sldId id="257" r:id="rId2"/>
    <p:sldId id="303" r:id="rId3"/>
    <p:sldId id="302" r:id="rId4"/>
    <p:sldId id="273" r:id="rId5"/>
    <p:sldId id="274" r:id="rId6"/>
    <p:sldId id="275" r:id="rId7"/>
    <p:sldId id="278" r:id="rId8"/>
    <p:sldId id="276" r:id="rId9"/>
    <p:sldId id="293" r:id="rId10"/>
    <p:sldId id="295" r:id="rId11"/>
    <p:sldId id="294" r:id="rId12"/>
    <p:sldId id="298" r:id="rId13"/>
    <p:sldId id="277" r:id="rId14"/>
    <p:sldId id="299" r:id="rId15"/>
    <p:sldId id="279" r:id="rId16"/>
    <p:sldId id="280" r:id="rId17"/>
    <p:sldId id="282" r:id="rId18"/>
    <p:sldId id="286" r:id="rId19"/>
    <p:sldId id="288" r:id="rId20"/>
    <p:sldId id="262" r:id="rId21"/>
    <p:sldId id="263" r:id="rId22"/>
    <p:sldId id="291" r:id="rId23"/>
    <p:sldId id="2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01" autoAdjust="0"/>
  </p:normalViewPr>
  <p:slideViewPr>
    <p:cSldViewPr>
      <p:cViewPr varScale="1">
        <p:scale>
          <a:sx n="91" d="100"/>
          <a:sy n="91" d="100"/>
        </p:scale>
        <p:origin x="157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1293C-828E-4F08-94AD-1567E093F7E6}" type="datetimeFigureOut">
              <a:rPr lang="en-US" smtClean="0"/>
              <a:t>6/5/2015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F4576-04A5-4EA9-B16F-AB3CD592DFA0}" type="slidenum">
              <a:rPr lang="en-US" smtClean="0"/>
              <a:t>‹#›</a:t>
            </a:fld>
            <a:endParaRPr lang="en-US"/>
          </a:p>
        </p:txBody>
      </p:sp>
    </p:spTree>
    <p:extLst>
      <p:ext uri="{BB962C8B-B14F-4D97-AF65-F5344CB8AC3E}">
        <p14:creationId xmlns:p14="http://schemas.microsoft.com/office/powerpoint/2010/main" val="1360790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2F4576-04A5-4EA9-B16F-AB3CD592DFA0}" type="slidenum">
              <a:rPr lang="en-US" smtClean="0"/>
              <a:t>1</a:t>
            </a:fld>
            <a:endParaRPr lang="en-US"/>
          </a:p>
        </p:txBody>
      </p:sp>
    </p:spTree>
    <p:extLst>
      <p:ext uri="{BB962C8B-B14F-4D97-AF65-F5344CB8AC3E}">
        <p14:creationId xmlns:p14="http://schemas.microsoft.com/office/powerpoint/2010/main" val="1327728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1182688" y="698500"/>
            <a:ext cx="4645025"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2000"/>
          </a:p>
        </p:txBody>
      </p:sp>
      <p:sp>
        <p:nvSpPr>
          <p:cNvPr id="2" name="Footer Placeholder 1"/>
          <p:cNvSpPr>
            <a:spLocks noGrp="1"/>
          </p:cNvSpPr>
          <p:nvPr>
            <p:ph type="ftr" sz="quarter" idx="4"/>
          </p:nvPr>
        </p:nvSpPr>
        <p:spPr/>
        <p:txBody>
          <a:bodyPr/>
          <a:lstStyle/>
          <a:p>
            <a:pPr>
              <a:defRPr/>
            </a:pPr>
            <a:endParaRPr lang="en-US">
              <a:solidFill>
                <a:prstClr val="black"/>
              </a:solidFill>
            </a:endParaRPr>
          </a:p>
        </p:txBody>
      </p:sp>
      <p:sp>
        <p:nvSpPr>
          <p:cNvPr id="3" name="Header Placeholder 2"/>
          <p:cNvSpPr>
            <a:spLocks noGrp="1"/>
          </p:cNvSpPr>
          <p:nvPr>
            <p:ph type="hdr" sz="quarter"/>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165859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1181100" y="696913"/>
            <a:ext cx="46497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215" indent="-174215">
              <a:buFontTx/>
              <a:buChar char="•"/>
            </a:pPr>
            <a:endParaRPr lang="en-US" altLang="en-US" sz="2000"/>
          </a:p>
        </p:txBody>
      </p:sp>
      <p:sp>
        <p:nvSpPr>
          <p:cNvPr id="2" name="Footer Placeholder 1"/>
          <p:cNvSpPr>
            <a:spLocks noGrp="1"/>
          </p:cNvSpPr>
          <p:nvPr>
            <p:ph type="ftr" sz="quarter" idx="4"/>
          </p:nvPr>
        </p:nvSpPr>
        <p:spPr/>
        <p:txBody>
          <a:bodyPr/>
          <a:lstStyle/>
          <a:p>
            <a:pPr>
              <a:defRPr/>
            </a:pPr>
            <a:endParaRPr lang="en-US">
              <a:solidFill>
                <a:prstClr val="black"/>
              </a:solidFill>
            </a:endParaRPr>
          </a:p>
        </p:txBody>
      </p:sp>
      <p:sp>
        <p:nvSpPr>
          <p:cNvPr id="4" name="Header Placeholder 3"/>
          <p:cNvSpPr>
            <a:spLocks noGrp="1"/>
          </p:cNvSpPr>
          <p:nvPr>
            <p:ph type="hdr" sz="quarter"/>
          </p:nvPr>
        </p:nvSpPr>
        <p:spPr/>
        <p:txBody>
          <a:bodyPr/>
          <a:lstStyle/>
          <a:p>
            <a:pPr>
              <a:defRPr/>
            </a:pPr>
            <a:endParaRPr lang="en-US">
              <a:solidFill>
                <a:prstClr val="black"/>
              </a:solidFill>
            </a:endParaRPr>
          </a:p>
        </p:txBody>
      </p:sp>
    </p:spTree>
    <p:extLst>
      <p:ext uri="{BB962C8B-B14F-4D97-AF65-F5344CB8AC3E}">
        <p14:creationId xmlns:p14="http://schemas.microsoft.com/office/powerpoint/2010/main" val="2868112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preparation of</a:t>
            </a:r>
            <a:r>
              <a:rPr lang="en-US" baseline="0" dirty="0" smtClean="0"/>
              <a:t> RDA, the self-assessment will be updated to a narrative format.</a:t>
            </a:r>
          </a:p>
          <a:p>
            <a:endParaRPr lang="en-US" dirty="0"/>
          </a:p>
        </p:txBody>
      </p:sp>
      <p:sp>
        <p:nvSpPr>
          <p:cNvPr id="4" name="Slide Number Placeholder 3"/>
          <p:cNvSpPr>
            <a:spLocks noGrp="1"/>
          </p:cNvSpPr>
          <p:nvPr>
            <p:ph type="sldNum" sz="quarter" idx="10"/>
          </p:nvPr>
        </p:nvSpPr>
        <p:spPr/>
        <p:txBody>
          <a:bodyPr/>
          <a:lstStyle/>
          <a:p>
            <a:fld id="{B52F4576-04A5-4EA9-B16F-AB3CD592DFA0}" type="slidenum">
              <a:rPr lang="en-US" smtClean="0"/>
              <a:t>16</a:t>
            </a:fld>
            <a:endParaRPr lang="en-US"/>
          </a:p>
        </p:txBody>
      </p:sp>
    </p:spTree>
    <p:extLst>
      <p:ext uri="{BB962C8B-B14F-4D97-AF65-F5344CB8AC3E}">
        <p14:creationId xmlns:p14="http://schemas.microsoft.com/office/powerpoint/2010/main" val="4069711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5/27/2015</a:t>
            </a:r>
            <a:endParaRPr lang="en-US" dirty="0"/>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6"/>
          <p:cNvPicPr>
            <a:picLocks noChangeAspect="1" noChangeArrowheads="1"/>
          </p:cNvPicPr>
          <p:nvPr userDrawn="1"/>
        </p:nvPicPr>
        <p:blipFill>
          <a:blip r:embed="rId2"/>
          <a:srcRect/>
          <a:stretch>
            <a:fillRect/>
          </a:stretch>
        </p:blipFill>
        <p:spPr bwMode="auto">
          <a:xfrm>
            <a:off x="2743200" y="228600"/>
            <a:ext cx="2928470" cy="1219200"/>
          </a:xfrm>
          <a:prstGeom prst="rect">
            <a:avLst/>
          </a:prstGeom>
          <a:noFill/>
          <a:ln w="9525">
            <a:noFill/>
            <a:miter lim="800000"/>
            <a:headEnd/>
            <a:tailEnd/>
          </a:ln>
        </p:spPr>
      </p:pic>
      <p:sp>
        <p:nvSpPr>
          <p:cNvPr id="9" name="Rectangle 6"/>
          <p:cNvSpPr>
            <a:spLocks noChangeArrowheads="1"/>
          </p:cNvSpPr>
          <p:nvPr userDrawn="1"/>
        </p:nvSpPr>
        <p:spPr bwMode="auto">
          <a:xfrm>
            <a:off x="457200" y="1554163"/>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296827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5/27/2015</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413007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5/27/2015</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rot="5400000">
            <a:off x="3718718" y="3215483"/>
            <a:ext cx="5867399"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216715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4"/>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endParaRPr lang="en-US" dirty="0"/>
          </a:p>
        </p:txBody>
      </p:sp>
      <p:sp>
        <p:nvSpPr>
          <p:cNvPr id="5" name="Date Placeholder 3"/>
          <p:cNvSpPr>
            <a:spLocks noGrp="1"/>
          </p:cNvSpPr>
          <p:nvPr>
            <p:ph type="dt" sz="half" idx="14"/>
          </p:nvPr>
        </p:nvSpPr>
        <p:spPr>
          <a:xfrm>
            <a:off x="457200" y="6264275"/>
            <a:ext cx="4114800" cy="501650"/>
          </a:xfrm>
        </p:spPr>
        <p:txBody>
          <a:bodyPr/>
          <a:lstStyle>
            <a:lvl1pPr>
              <a:defRPr b="1">
                <a:solidFill>
                  <a:srgbClr val="223264"/>
                </a:solidFill>
                <a:latin typeface="Arial" panose="020B0604020202020204" pitchFamily="34" charset="0"/>
              </a:defRPr>
            </a:lvl1pPr>
          </a:lstStyle>
          <a:p>
            <a:pPr>
              <a:defRPr/>
            </a:pPr>
            <a:r>
              <a:rPr lang="en-US" altLang="en-US" smtClean="0"/>
              <a:t>5/27/2015</a:t>
            </a:r>
            <a:endParaRPr lang="en-US" altLang="en-US"/>
          </a:p>
        </p:txBody>
      </p:sp>
      <p:sp>
        <p:nvSpPr>
          <p:cNvPr id="6" name="Slide Number Placeholder 5"/>
          <p:cNvSpPr>
            <a:spLocks noGrp="1"/>
          </p:cNvSpPr>
          <p:nvPr>
            <p:ph type="sldNum" sz="quarter" idx="15"/>
          </p:nvPr>
        </p:nvSpPr>
        <p:spPr>
          <a:xfrm>
            <a:off x="6553200" y="6256338"/>
            <a:ext cx="2133600" cy="501650"/>
          </a:xfrm>
        </p:spPr>
        <p:txBody>
          <a:bodyPr/>
          <a:lstStyle>
            <a:lvl1pPr>
              <a:defRPr b="1">
                <a:solidFill>
                  <a:srgbClr val="223264"/>
                </a:solidFill>
                <a:latin typeface="Arial" charset="0"/>
              </a:defRPr>
            </a:lvl1pPr>
          </a:lstStyle>
          <a:p>
            <a:fld id="{29DF345B-F8E9-470C-9137-1831FAAB413F}" type="slidenum">
              <a:rPr lang="en-US" altLang="en-US"/>
              <a:pPr/>
              <a:t>‹#›</a:t>
            </a:fld>
            <a:endParaRPr lang="en-US" altLang="en-US"/>
          </a:p>
        </p:txBody>
      </p:sp>
    </p:spTree>
    <p:extLst>
      <p:ext uri="{BB962C8B-B14F-4D97-AF65-F5344CB8AC3E}">
        <p14:creationId xmlns:p14="http://schemas.microsoft.com/office/powerpoint/2010/main" val="59619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4"/>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endParaRPr lang="en-US" dirty="0"/>
          </a:p>
        </p:txBody>
      </p:sp>
      <p:sp>
        <p:nvSpPr>
          <p:cNvPr id="5" name="Date Placeholder 3"/>
          <p:cNvSpPr>
            <a:spLocks noGrp="1"/>
          </p:cNvSpPr>
          <p:nvPr>
            <p:ph type="dt" sz="half" idx="14"/>
          </p:nvPr>
        </p:nvSpPr>
        <p:spPr>
          <a:xfrm>
            <a:off x="457200" y="6264275"/>
            <a:ext cx="4114800" cy="501650"/>
          </a:xfrm>
        </p:spPr>
        <p:txBody>
          <a:bodyPr/>
          <a:lstStyle>
            <a:lvl1pPr>
              <a:defRPr b="1">
                <a:solidFill>
                  <a:srgbClr val="223264"/>
                </a:solidFill>
                <a:latin typeface="Arial" panose="020B0604020202020204" pitchFamily="34" charset="0"/>
              </a:defRPr>
            </a:lvl1pPr>
          </a:lstStyle>
          <a:p>
            <a:pPr>
              <a:defRPr/>
            </a:pPr>
            <a:r>
              <a:rPr lang="en-US" altLang="en-US" smtClean="0"/>
              <a:t>5/27/2015</a:t>
            </a:r>
            <a:endParaRPr lang="en-US" altLang="en-US"/>
          </a:p>
        </p:txBody>
      </p:sp>
      <p:sp>
        <p:nvSpPr>
          <p:cNvPr id="6" name="Slide Number Placeholder 5"/>
          <p:cNvSpPr>
            <a:spLocks noGrp="1"/>
          </p:cNvSpPr>
          <p:nvPr>
            <p:ph type="sldNum" sz="quarter" idx="15"/>
          </p:nvPr>
        </p:nvSpPr>
        <p:spPr>
          <a:xfrm>
            <a:off x="6553200" y="6256338"/>
            <a:ext cx="2133600" cy="501650"/>
          </a:xfrm>
        </p:spPr>
        <p:txBody>
          <a:bodyPr/>
          <a:lstStyle>
            <a:lvl1pPr>
              <a:defRPr b="1">
                <a:solidFill>
                  <a:srgbClr val="223264"/>
                </a:solidFill>
                <a:latin typeface="Arial" charset="0"/>
              </a:defRPr>
            </a:lvl1pPr>
          </a:lstStyle>
          <a:p>
            <a:fld id="{29DF345B-F8E9-470C-9137-1831FAAB413F}" type="slidenum">
              <a:rPr lang="en-US" altLang="en-US"/>
              <a:pPr/>
              <a:t>‹#›</a:t>
            </a:fld>
            <a:endParaRPr lang="en-US" altLang="en-US"/>
          </a:p>
        </p:txBody>
      </p:sp>
    </p:spTree>
    <p:extLst>
      <p:ext uri="{BB962C8B-B14F-4D97-AF65-F5344CB8AC3E}">
        <p14:creationId xmlns:p14="http://schemas.microsoft.com/office/powerpoint/2010/main" val="154241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5/27/2015</a:t>
            </a:r>
            <a:endParaRPr lang="en-US" dirty="0"/>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335351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5/27/2015</a:t>
            </a:r>
            <a:endParaRPr lang="en-US"/>
          </a:p>
        </p:txBody>
      </p:sp>
      <p:sp>
        <p:nvSpPr>
          <p:cNvPr id="6" name="Slide Number Placeholder 5"/>
          <p:cNvSpPr>
            <a:spLocks noGrp="1"/>
          </p:cNvSpPr>
          <p:nvPr>
            <p:ph type="sldNum" sz="quarter" idx="12"/>
          </p:nvPr>
        </p:nvSpPr>
        <p:spPr/>
        <p:txBody>
          <a:bodyPr/>
          <a:lstStyle/>
          <a:p>
            <a:fld id="{94441459-A222-44E2-8773-AC61045C6ECB}"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07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5/27/2015</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4786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5/27/2015</a:t>
            </a:r>
            <a:endParaRPr lang="en-US"/>
          </a:p>
        </p:txBody>
      </p:sp>
      <p:sp>
        <p:nvSpPr>
          <p:cNvPr id="9" name="Slide Number Placeholder 8"/>
          <p:cNvSpPr>
            <a:spLocks noGrp="1"/>
          </p:cNvSpPr>
          <p:nvPr>
            <p:ph type="sldNum" sz="quarter" idx="12"/>
          </p:nvPr>
        </p:nvSpPr>
        <p:spPr/>
        <p:txBody>
          <a:bodyPr/>
          <a:lstStyle/>
          <a:p>
            <a:fld id="{94441459-A222-44E2-8773-AC61045C6ECB}"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194559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a:spLocks noChangeArrowheads="1"/>
          </p:cNvSpPr>
          <p:nvPr userDrawn="1"/>
        </p:nvSpPr>
        <p:spPr bwMode="auto">
          <a:xfrm>
            <a:off x="457200" y="1371600"/>
            <a:ext cx="82296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226693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5/27/2015</a:t>
            </a:r>
            <a:endParaRPr lang="en-US"/>
          </a:p>
        </p:txBody>
      </p:sp>
      <p:sp>
        <p:nvSpPr>
          <p:cNvPr id="4" name="Slide Number Placeholder 3"/>
          <p:cNvSpPr>
            <a:spLocks noGrp="1"/>
          </p:cNvSpPr>
          <p:nvPr>
            <p:ph type="sldNum" sz="quarter" idx="12"/>
          </p:nvPr>
        </p:nvSpPr>
        <p:spPr/>
        <p:txBody>
          <a:bodyPr/>
          <a:lstStyle/>
          <a:p>
            <a:fld id="{94441459-A222-44E2-8773-AC61045C6ECB}" type="slidenum">
              <a:rPr lang="en-US" smtClean="0"/>
              <a:t>‹#›</a:t>
            </a:fld>
            <a:endParaRPr lang="en-US"/>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650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5/27/2015</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457200" y="1371600"/>
            <a:ext cx="2971800" cy="46037"/>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74308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5/27/2015</a:t>
            </a:r>
            <a:endParaRPr lang="en-US"/>
          </a:p>
        </p:txBody>
      </p:sp>
      <p:sp>
        <p:nvSpPr>
          <p:cNvPr id="7" name="Slide Number Placeholder 6"/>
          <p:cNvSpPr>
            <a:spLocks noGrp="1"/>
          </p:cNvSpPr>
          <p:nvPr>
            <p:ph type="sldNum" sz="quarter" idx="12"/>
          </p:nvPr>
        </p:nvSpPr>
        <p:spPr/>
        <p:txBody>
          <a:bodyPr/>
          <a:lstStyle/>
          <a:p>
            <a:fld id="{94441459-A222-44E2-8773-AC61045C6ECB}"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10000" y="6172200"/>
            <a:ext cx="1507566" cy="62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
          <p:cNvSpPr>
            <a:spLocks noChangeArrowheads="1"/>
          </p:cNvSpPr>
          <p:nvPr userDrawn="1"/>
        </p:nvSpPr>
        <p:spPr bwMode="auto">
          <a:xfrm>
            <a:off x="1828800" y="5364163"/>
            <a:ext cx="5486400" cy="45719"/>
          </a:xfrm>
          <a:prstGeom prst="rect">
            <a:avLst/>
          </a:prstGeom>
          <a:gradFill rotWithShape="0">
            <a:gsLst>
              <a:gs pos="0">
                <a:srgbClr val="4F81BD"/>
              </a:gs>
              <a:gs pos="100000">
                <a:srgbClr val="2C4C74"/>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endParaRPr lang="en-US" dirty="0">
              <a:solidFill>
                <a:prstClr val="black"/>
              </a:solidFill>
              <a:latin typeface="Calibri"/>
              <a:ea typeface="+mn-ea"/>
            </a:endParaRPr>
          </a:p>
        </p:txBody>
      </p:sp>
    </p:spTree>
    <p:extLst>
      <p:ext uri="{BB962C8B-B14F-4D97-AF65-F5344CB8AC3E}">
        <p14:creationId xmlns:p14="http://schemas.microsoft.com/office/powerpoint/2010/main" val="348458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5/27/2015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41459-A222-44E2-8773-AC61045C6ECB}" type="slidenum">
              <a:rPr lang="en-US" smtClean="0"/>
              <a:t>‹#›</a:t>
            </a:fld>
            <a:endParaRPr lang="en-US"/>
          </a:p>
        </p:txBody>
      </p:sp>
    </p:spTree>
    <p:extLst>
      <p:ext uri="{BB962C8B-B14F-4D97-AF65-F5344CB8AC3E}">
        <p14:creationId xmlns:p14="http://schemas.microsoft.com/office/powerpoint/2010/main" val="36867134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shaifer@mde.k12.ms.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092575"/>
            <a:ext cx="8229600" cy="1470025"/>
          </a:xfrm>
        </p:spPr>
        <p:txBody>
          <a:bodyPr>
            <a:normAutofit fontScale="90000"/>
          </a:bodyPr>
          <a:lstStyle/>
          <a:p>
            <a:r>
              <a:rPr lang="en-US" sz="6000" b="1" dirty="0">
                <a:latin typeface="Calibri" pitchFamily="34" charset="0"/>
              </a:rPr>
              <a:t>Data and Fiscal Management</a:t>
            </a:r>
            <a:br>
              <a:rPr lang="en-US" sz="6000" b="1" dirty="0">
                <a:latin typeface="Calibri" pitchFamily="34" charset="0"/>
              </a:rPr>
            </a:br>
            <a:r>
              <a:rPr lang="en-US" sz="6000" b="1" dirty="0">
                <a:latin typeface="Calibri" pitchFamily="34" charset="0"/>
              </a:rPr>
              <a:t>Monthly </a:t>
            </a:r>
            <a:r>
              <a:rPr lang="en-US" sz="6000" b="1" dirty="0" smtClean="0">
                <a:latin typeface="Calibri" pitchFamily="34" charset="0"/>
              </a:rPr>
              <a:t>Webinar</a:t>
            </a:r>
            <a:br>
              <a:rPr lang="en-US" sz="6000" b="1" dirty="0" smtClean="0">
                <a:latin typeface="Calibri" pitchFamily="34" charset="0"/>
              </a:rPr>
            </a:br>
            <a:r>
              <a:rPr lang="en-US" sz="6000" b="1" dirty="0">
                <a:latin typeface="Calibri" pitchFamily="34" charset="0"/>
              </a:rPr>
              <a:t/>
            </a:r>
            <a:br>
              <a:rPr lang="en-US" sz="6000" b="1" dirty="0">
                <a:latin typeface="Calibri" pitchFamily="34" charset="0"/>
              </a:rPr>
            </a:br>
            <a:r>
              <a:rPr lang="en-US" b="1" dirty="0" smtClean="0">
                <a:latin typeface="Calibri" pitchFamily="34" charset="0"/>
              </a:rPr>
              <a:t>June 2</a:t>
            </a:r>
            <a:r>
              <a:rPr lang="en-US" b="1" smtClean="0">
                <a:latin typeface="Calibri" pitchFamily="34" charset="0"/>
              </a:rPr>
              <a:t>, 2015</a:t>
            </a:r>
            <a:r>
              <a:rPr lang="en-US" sz="6000" b="1" dirty="0" smtClean="0">
                <a:latin typeface="Calibri" pitchFamily="34" charset="0"/>
              </a:rPr>
              <a:t/>
            </a:r>
            <a:br>
              <a:rPr lang="en-US" sz="6000" b="1" dirty="0" smtClean="0">
                <a:latin typeface="Calibri" pitchFamily="34" charset="0"/>
              </a:rPr>
            </a:br>
            <a:r>
              <a:rPr lang="en-US" sz="6000" b="1" dirty="0">
                <a:latin typeface="Calibri" pitchFamily="34" charset="0"/>
              </a:rPr>
              <a:t/>
            </a:r>
            <a:br>
              <a:rPr lang="en-US" sz="6000" b="1" dirty="0">
                <a:latin typeface="Calibri" pitchFamily="34" charset="0"/>
              </a:rPr>
            </a:br>
            <a:endParaRPr lang="en-US" sz="6000" b="1" dirty="0">
              <a:latin typeface="Calibri" pitchFamily="34" charset="0"/>
            </a:endParaRPr>
          </a:p>
        </p:txBody>
      </p:sp>
      <p:sp>
        <p:nvSpPr>
          <p:cNvPr id="3" name="Date Placeholder 2"/>
          <p:cNvSpPr>
            <a:spLocks noGrp="1"/>
          </p:cNvSpPr>
          <p:nvPr>
            <p:ph type="dt" sz="half" idx="10"/>
          </p:nvPr>
        </p:nvSpPr>
        <p:spPr/>
        <p:txBody>
          <a:bodyPr/>
          <a:lstStyle/>
          <a:p>
            <a:r>
              <a:rPr lang="en-US" smtClean="0"/>
              <a:t>5/27/2015</a:t>
            </a:r>
            <a:endParaRPr lang="en-US" dirty="0"/>
          </a:p>
        </p:txBody>
      </p:sp>
      <p:sp>
        <p:nvSpPr>
          <p:cNvPr id="4" name="Slide Number Placeholder 3"/>
          <p:cNvSpPr>
            <a:spLocks noGrp="1"/>
          </p:cNvSpPr>
          <p:nvPr>
            <p:ph type="sldNum" sz="quarter" idx="12"/>
          </p:nvPr>
        </p:nvSpPr>
        <p:spPr/>
        <p:txBody>
          <a:bodyPr/>
          <a:lstStyle/>
          <a:p>
            <a:fld id="{94441459-A222-44E2-8773-AC61045C6ECB}" type="slidenum">
              <a:rPr lang="en-US" smtClean="0"/>
              <a:t>1</a:t>
            </a:fld>
            <a:endParaRPr lang="en-US"/>
          </a:p>
        </p:txBody>
      </p:sp>
    </p:spTree>
    <p:extLst>
      <p:ext uri="{BB962C8B-B14F-4D97-AF65-F5344CB8AC3E}">
        <p14:creationId xmlns:p14="http://schemas.microsoft.com/office/powerpoint/2010/main" val="3613486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2015 Timeline</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Expenditure Reports are due September 30, 2015</a:t>
            </a:r>
          </a:p>
          <a:p>
            <a:r>
              <a:rPr lang="en-US" dirty="0" smtClean="0"/>
              <a:t>MAEP amendments were due March 13, 2015</a:t>
            </a:r>
          </a:p>
          <a:p>
            <a:pPr lvl="1"/>
            <a:r>
              <a:rPr lang="en-US" dirty="0" smtClean="0"/>
              <a:t>Run your TU Edit report from the Snapshot to check for any teachers that may be part of your application, amendments should be submitted to match what was entered into MSIS</a:t>
            </a:r>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10</a:t>
            </a:fld>
            <a:endParaRPr lang="en-US"/>
          </a:p>
        </p:txBody>
      </p:sp>
    </p:spTree>
    <p:extLst>
      <p:ext uri="{BB962C8B-B14F-4D97-AF65-F5344CB8AC3E}">
        <p14:creationId xmlns:p14="http://schemas.microsoft.com/office/powerpoint/2010/main" val="3552917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b="1" dirty="0" smtClean="0"/>
              <a:t>IDEA Part B and </a:t>
            </a:r>
          </a:p>
          <a:p>
            <a:pPr marL="0" indent="0" algn="ctr">
              <a:buNone/>
            </a:pPr>
            <a:r>
              <a:rPr lang="en-US" sz="6600" b="1" dirty="0" smtClean="0"/>
              <a:t>Pre-School </a:t>
            </a:r>
          </a:p>
          <a:p>
            <a:pPr marL="0" indent="0" algn="ctr">
              <a:buNone/>
            </a:pPr>
            <a:r>
              <a:rPr lang="en-US" sz="6600" b="1" dirty="0" smtClean="0"/>
              <a:t>Grant 2016</a:t>
            </a:r>
            <a:endParaRPr lang="en-US" sz="6600" b="1"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11</a:t>
            </a:fld>
            <a:endParaRPr lang="en-US"/>
          </a:p>
        </p:txBody>
      </p:sp>
    </p:spTree>
    <p:extLst>
      <p:ext uri="{BB962C8B-B14F-4D97-AF65-F5344CB8AC3E}">
        <p14:creationId xmlns:p14="http://schemas.microsoft.com/office/powerpoint/2010/main" val="1968523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t>
            </a:r>
            <a:r>
              <a:rPr lang="en-US" dirty="0" smtClean="0"/>
              <a:t>2016 </a:t>
            </a:r>
            <a:r>
              <a:rPr lang="en-US" dirty="0"/>
              <a:t>Allocations</a:t>
            </a:r>
          </a:p>
        </p:txBody>
      </p:sp>
      <p:sp>
        <p:nvSpPr>
          <p:cNvPr id="3" name="Content Placeholder 2"/>
          <p:cNvSpPr>
            <a:spLocks noGrp="1"/>
          </p:cNvSpPr>
          <p:nvPr>
            <p:ph idx="1"/>
          </p:nvPr>
        </p:nvSpPr>
        <p:spPr/>
        <p:txBody>
          <a:bodyPr>
            <a:normAutofit fontScale="77500" lnSpcReduction="20000"/>
          </a:bodyPr>
          <a:lstStyle/>
          <a:p>
            <a:r>
              <a:rPr lang="en-US" dirty="0" smtClean="0"/>
              <a:t>You </a:t>
            </a:r>
            <a:r>
              <a:rPr lang="en-US" dirty="0"/>
              <a:t>can begin work on your application process, such as:</a:t>
            </a:r>
          </a:p>
          <a:p>
            <a:pPr lvl="1"/>
            <a:r>
              <a:rPr lang="en-US" dirty="0"/>
              <a:t>Private School Participation</a:t>
            </a:r>
          </a:p>
          <a:p>
            <a:pPr lvl="1"/>
            <a:r>
              <a:rPr lang="en-US" dirty="0" smtClean="0"/>
              <a:t>Coordinated Early Intervening Services (CEIS) </a:t>
            </a:r>
            <a:r>
              <a:rPr lang="en-US" dirty="0"/>
              <a:t>Narrative</a:t>
            </a:r>
          </a:p>
          <a:p>
            <a:pPr lvl="1"/>
            <a:r>
              <a:rPr lang="en-US" dirty="0" smtClean="0"/>
              <a:t>Maintenance Of Effort (MOE) </a:t>
            </a:r>
            <a:r>
              <a:rPr lang="en-US" dirty="0"/>
              <a:t>(if not met)</a:t>
            </a:r>
          </a:p>
          <a:p>
            <a:pPr lvl="1"/>
            <a:r>
              <a:rPr lang="en-US" dirty="0"/>
              <a:t>Indirect Cost</a:t>
            </a:r>
          </a:p>
          <a:p>
            <a:pPr lvl="1"/>
            <a:r>
              <a:rPr lang="en-US" dirty="0"/>
              <a:t>Begin Budget in an Excel sheet and Budget Narrative to present to Stakeholders and Community for </a:t>
            </a:r>
            <a:r>
              <a:rPr lang="en-US" dirty="0" smtClean="0"/>
              <a:t>input </a:t>
            </a:r>
          </a:p>
          <a:p>
            <a:pPr lvl="1"/>
            <a:r>
              <a:rPr lang="en-US" dirty="0" smtClean="0"/>
              <a:t>Present the budget </a:t>
            </a:r>
            <a:r>
              <a:rPr lang="en-US" dirty="0"/>
              <a:t>to </a:t>
            </a:r>
            <a:r>
              <a:rPr lang="en-US" dirty="0" smtClean="0"/>
              <a:t>the District </a:t>
            </a:r>
            <a:r>
              <a:rPr lang="en-US" dirty="0"/>
              <a:t>School Board in this format for approval and once the </a:t>
            </a:r>
            <a:r>
              <a:rPr lang="en-US" dirty="0" smtClean="0"/>
              <a:t>application packet has </a:t>
            </a:r>
            <a:r>
              <a:rPr lang="en-US" dirty="0"/>
              <a:t>been released, </a:t>
            </a:r>
            <a:r>
              <a:rPr lang="en-US" dirty="0" smtClean="0"/>
              <a:t>have the cover page stamped </a:t>
            </a:r>
            <a:r>
              <a:rPr lang="en-US" dirty="0"/>
              <a:t>board approved</a:t>
            </a:r>
          </a:p>
          <a:p>
            <a:pPr lvl="1"/>
            <a:r>
              <a:rPr lang="en-US" dirty="0"/>
              <a:t>Begin Equipment List in an Excel sheet (if </a:t>
            </a:r>
            <a:r>
              <a:rPr lang="en-US" dirty="0" smtClean="0"/>
              <a:t>applicable) </a:t>
            </a:r>
            <a:r>
              <a:rPr lang="en-US" dirty="0"/>
              <a:t>- this is a good time to do an internal fixed asset audit </a:t>
            </a:r>
          </a:p>
          <a:p>
            <a:pPr lvl="1"/>
            <a:r>
              <a:rPr lang="en-US" dirty="0" smtClean="0"/>
              <a:t>Executive Summary</a:t>
            </a:r>
            <a:endParaRPr lang="en-US" dirty="0"/>
          </a:p>
          <a:p>
            <a:pPr lvl="1"/>
            <a:r>
              <a:rPr lang="en-US" dirty="0"/>
              <a:t>Assurances</a:t>
            </a:r>
          </a:p>
          <a:p>
            <a:endParaRPr lang="en-US" dirty="0"/>
          </a:p>
        </p:txBody>
      </p:sp>
      <p:sp>
        <p:nvSpPr>
          <p:cNvPr id="4" name="Date Placeholder 3"/>
          <p:cNvSpPr>
            <a:spLocks noGrp="1"/>
          </p:cNvSpPr>
          <p:nvPr>
            <p:ph type="dt" sz="half" idx="10"/>
          </p:nvPr>
        </p:nvSpPr>
        <p:spPr/>
        <p:txBody>
          <a:bodyPr/>
          <a:lstStyle/>
          <a:p>
            <a:r>
              <a:rPr lang="en-US" smtClean="0"/>
              <a:t>5/27/2015</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12</a:t>
            </a:fld>
            <a:endParaRPr lang="en-US"/>
          </a:p>
        </p:txBody>
      </p:sp>
    </p:spTree>
    <p:extLst>
      <p:ext uri="{BB962C8B-B14F-4D97-AF65-F5344CB8AC3E}">
        <p14:creationId xmlns:p14="http://schemas.microsoft.com/office/powerpoint/2010/main" val="3629673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CEIS Narrative</a:t>
            </a:r>
            <a:endParaRPr lang="en-US" dirty="0"/>
          </a:p>
        </p:txBody>
      </p:sp>
      <p:sp>
        <p:nvSpPr>
          <p:cNvPr id="3" name="Content Placeholder 2"/>
          <p:cNvSpPr>
            <a:spLocks noGrp="1"/>
          </p:cNvSpPr>
          <p:nvPr>
            <p:ph idx="1"/>
          </p:nvPr>
        </p:nvSpPr>
        <p:spPr>
          <a:xfrm>
            <a:off x="381000" y="1524000"/>
            <a:ext cx="8305800" cy="4832350"/>
          </a:xfrm>
        </p:spPr>
        <p:txBody>
          <a:bodyPr>
            <a:normAutofit fontScale="25000" lnSpcReduction="20000"/>
          </a:bodyPr>
          <a:lstStyle/>
          <a:p>
            <a:pPr marL="0" indent="0">
              <a:buNone/>
            </a:pPr>
            <a:r>
              <a:rPr lang="en-US" sz="11200" dirty="0" smtClean="0"/>
              <a:t>For the districts REQUIRED to set-aside 15% for CEIS</a:t>
            </a:r>
          </a:p>
          <a:p>
            <a:r>
              <a:rPr lang="en-US" sz="9600" dirty="0" smtClean="0"/>
              <a:t>June 19</a:t>
            </a:r>
            <a:r>
              <a:rPr lang="en-US" sz="9600" baseline="30000" dirty="0" smtClean="0"/>
              <a:t>th</a:t>
            </a:r>
            <a:r>
              <a:rPr lang="en-US" sz="9600" dirty="0" smtClean="0"/>
              <a:t> - Narrative should be submitted for review</a:t>
            </a:r>
          </a:p>
          <a:p>
            <a:r>
              <a:rPr lang="en-US" sz="9600" dirty="0" smtClean="0"/>
              <a:t>Include: 	</a:t>
            </a:r>
          </a:p>
          <a:p>
            <a:pPr lvl="1"/>
            <a:r>
              <a:rPr lang="en-US" sz="9600" dirty="0" smtClean="0"/>
              <a:t>At-Risk Group</a:t>
            </a:r>
          </a:p>
          <a:p>
            <a:pPr lvl="1"/>
            <a:r>
              <a:rPr lang="en-US" sz="9600" dirty="0" smtClean="0"/>
              <a:t>how they will be identified</a:t>
            </a:r>
          </a:p>
          <a:p>
            <a:pPr lvl="1"/>
            <a:r>
              <a:rPr lang="en-US" sz="9600" dirty="0" smtClean="0"/>
              <a:t>plans for working with At-Risk Group</a:t>
            </a:r>
          </a:p>
          <a:p>
            <a:pPr lvl="1"/>
            <a:r>
              <a:rPr lang="en-US" sz="9600" dirty="0" smtClean="0"/>
              <a:t>plans how district will monitor At-Risk Group</a:t>
            </a:r>
          </a:p>
          <a:p>
            <a:r>
              <a:rPr lang="en-US" sz="9600" dirty="0" smtClean="0"/>
              <a:t>Districts planning to voluntarily set aside up to 15% should submit a CEIS narrative prior to submitting application for pre-approval</a:t>
            </a:r>
          </a:p>
          <a:p>
            <a:r>
              <a:rPr lang="en-US" sz="9600" dirty="0" smtClean="0"/>
              <a:t>Narrative should be submitted via email to </a:t>
            </a:r>
            <a:r>
              <a:rPr lang="en-US" sz="9600" dirty="0" smtClean="0">
                <a:hlinkClick r:id="rId2"/>
              </a:rPr>
              <a:t>ashaifer@mde.k12.ms.us</a:t>
            </a:r>
            <a:endParaRPr lang="en-US" sz="9600" dirty="0" smtClean="0"/>
          </a:p>
          <a:p>
            <a:r>
              <a:rPr lang="en-US" sz="9600" dirty="0" smtClean="0"/>
              <a:t>An email will be sent indicating if changes needed or if approved</a:t>
            </a:r>
          </a:p>
          <a:p>
            <a:pPr marL="0" indent="0">
              <a:buNone/>
            </a:pPr>
            <a:r>
              <a:rPr lang="en-US" dirty="0"/>
              <a:t>	</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13</a:t>
            </a:fld>
            <a:endParaRPr lang="en-US"/>
          </a:p>
        </p:txBody>
      </p:sp>
    </p:spTree>
    <p:extLst>
      <p:ext uri="{BB962C8B-B14F-4D97-AF65-F5344CB8AC3E}">
        <p14:creationId xmlns:p14="http://schemas.microsoft.com/office/powerpoint/2010/main" val="245406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CEIS Districts</a:t>
            </a:r>
            <a:endParaRPr lang="en-US" dirty="0"/>
          </a:p>
        </p:txBody>
      </p:sp>
      <p:sp>
        <p:nvSpPr>
          <p:cNvPr id="3" name="Content Placeholder 2"/>
          <p:cNvSpPr>
            <a:spLocks noGrp="1"/>
          </p:cNvSpPr>
          <p:nvPr>
            <p:ph idx="1"/>
          </p:nvPr>
        </p:nvSpPr>
        <p:spPr>
          <a:xfrm>
            <a:off x="381000" y="1600200"/>
            <a:ext cx="8305800" cy="4572000"/>
          </a:xfrm>
        </p:spPr>
        <p:txBody>
          <a:bodyPr>
            <a:normAutofit/>
          </a:bodyPr>
          <a:lstStyle/>
          <a:p>
            <a:r>
              <a:rPr lang="en-US" dirty="0">
                <a:latin typeface="Times New Roman" pitchFamily="18" charset="0"/>
                <a:cs typeface="Times New Roman" pitchFamily="18" charset="0"/>
              </a:rPr>
              <a:t>CEIS Draft Narratives (13 Districts Required)</a:t>
            </a:r>
            <a:endParaRPr lang="en-US" dirty="0"/>
          </a:p>
          <a:p>
            <a:pPr lvl="1"/>
            <a:endParaRPr lang="en-US" dirty="0"/>
          </a:p>
          <a:p>
            <a:pPr marL="0" indent="0">
              <a:buNone/>
            </a:pPr>
            <a:endParaRPr lang="en-US" sz="11200" dirty="0" smtClean="0"/>
          </a:p>
          <a:p>
            <a:pPr marL="0" indent="0">
              <a:buNone/>
            </a:pPr>
            <a:r>
              <a:rPr lang="en-US" dirty="0"/>
              <a:t>	</a:t>
            </a:r>
            <a:r>
              <a:rPr lang="en-US" dirty="0" smtClean="0"/>
              <a:t>	</a:t>
            </a:r>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14261398"/>
              </p:ext>
            </p:extLst>
          </p:nvPr>
        </p:nvGraphicFramePr>
        <p:xfrm>
          <a:off x="1371600" y="2133599"/>
          <a:ext cx="6096000" cy="4079964"/>
        </p:xfrm>
        <a:graphic>
          <a:graphicData uri="http://schemas.openxmlformats.org/drawingml/2006/table">
            <a:tbl>
              <a:tblPr firstRow="1" bandRow="1">
                <a:tableStyleId>{5940675A-B579-460E-94D1-54222C63F5DA}</a:tableStyleId>
              </a:tblPr>
              <a:tblGrid>
                <a:gridCol w="3048000"/>
                <a:gridCol w="3048000"/>
              </a:tblGrid>
              <a:tr h="573314">
                <a:tc>
                  <a:txBody>
                    <a:bodyPr/>
                    <a:lstStyle/>
                    <a:p>
                      <a:r>
                        <a:rPr lang="en-US" b="0" dirty="0" smtClean="0"/>
                        <a:t>1700 DESOTO</a:t>
                      </a:r>
                      <a:endParaRPr lang="en-US" b="0" dirty="0"/>
                    </a:p>
                  </a:txBody>
                  <a:tcPr/>
                </a:tc>
                <a:tc>
                  <a:txBody>
                    <a:bodyPr/>
                    <a:lstStyle/>
                    <a:p>
                      <a:r>
                        <a:rPr lang="en-US" b="0" dirty="0" smtClean="0"/>
                        <a:t>3820 MERIDIAN</a:t>
                      </a:r>
                      <a:endParaRPr lang="en-US" b="0" dirty="0"/>
                    </a:p>
                  </a:txBody>
                  <a:tcPr/>
                </a:tc>
              </a:tr>
              <a:tr h="573314">
                <a:tc>
                  <a:txBody>
                    <a:bodyPr/>
                    <a:lstStyle/>
                    <a:p>
                      <a:r>
                        <a:rPr lang="en-US" dirty="0" smtClean="0"/>
                        <a:t>1820 HATTIESBURG</a:t>
                      </a:r>
                      <a:endParaRPr lang="en-US" dirty="0"/>
                    </a:p>
                  </a:txBody>
                  <a:tcPr/>
                </a:tc>
                <a:tc>
                  <a:txBody>
                    <a:bodyPr/>
                    <a:lstStyle/>
                    <a:p>
                      <a:r>
                        <a:rPr lang="en-US" dirty="0" smtClean="0"/>
                        <a:t>4500 MADISON</a:t>
                      </a:r>
                      <a:endParaRPr lang="en-US" dirty="0"/>
                    </a:p>
                  </a:txBody>
                  <a:tcPr/>
                </a:tc>
              </a:tr>
              <a:tr h="573314">
                <a:tc>
                  <a:txBody>
                    <a:bodyPr/>
                    <a:lstStyle/>
                    <a:p>
                      <a:r>
                        <a:rPr lang="en-US" dirty="0" smtClean="0"/>
                        <a:t>2220 GRENADA</a:t>
                      </a:r>
                      <a:endParaRPr lang="en-US" dirty="0"/>
                    </a:p>
                  </a:txBody>
                  <a:tcPr/>
                </a:tc>
                <a:tc>
                  <a:txBody>
                    <a:bodyPr/>
                    <a:lstStyle/>
                    <a:p>
                      <a:r>
                        <a:rPr lang="en-US" dirty="0" smtClean="0"/>
                        <a:t>4520 CANTON</a:t>
                      </a:r>
                      <a:endParaRPr lang="en-US" dirty="0"/>
                    </a:p>
                  </a:txBody>
                  <a:tcPr/>
                </a:tc>
              </a:tr>
              <a:tr h="573314">
                <a:tc>
                  <a:txBody>
                    <a:bodyPr/>
                    <a:lstStyle/>
                    <a:p>
                      <a:r>
                        <a:rPr lang="en-US" dirty="0" smtClean="0"/>
                        <a:t>2521 CLINTON</a:t>
                      </a:r>
                      <a:endParaRPr lang="en-US" dirty="0"/>
                    </a:p>
                  </a:txBody>
                  <a:tcPr/>
                </a:tc>
                <a:tc>
                  <a:txBody>
                    <a:bodyPr/>
                    <a:lstStyle/>
                    <a:p>
                      <a:r>
                        <a:rPr lang="en-US" dirty="0" smtClean="0"/>
                        <a:t>5921 BOONEVILLE</a:t>
                      </a:r>
                      <a:endParaRPr lang="en-US" dirty="0"/>
                    </a:p>
                  </a:txBody>
                  <a:tcPr/>
                </a:tc>
              </a:tr>
              <a:tr h="573314">
                <a:tc>
                  <a:txBody>
                    <a:bodyPr/>
                    <a:lstStyle/>
                    <a:p>
                      <a:r>
                        <a:rPr lang="en-US" dirty="0" smtClean="0"/>
                        <a:t>3020 MOSS POINT</a:t>
                      </a:r>
                      <a:endParaRPr lang="en-US" dirty="0"/>
                    </a:p>
                  </a:txBody>
                  <a:tcPr/>
                </a:tc>
                <a:tc>
                  <a:txBody>
                    <a:bodyPr/>
                    <a:lstStyle/>
                    <a:p>
                      <a:r>
                        <a:rPr lang="en-US" dirty="0" smtClean="0"/>
                        <a:t>6100 RANKIN</a:t>
                      </a:r>
                      <a:endParaRPr lang="en-US" dirty="0"/>
                    </a:p>
                  </a:txBody>
                  <a:tcPr/>
                </a:tc>
              </a:tr>
              <a:tr h="573314">
                <a:tc>
                  <a:txBody>
                    <a:bodyPr/>
                    <a:lstStyle/>
                    <a:p>
                      <a:r>
                        <a:rPr lang="en-US" dirty="0" smtClean="0"/>
                        <a:t>3400 JONES</a:t>
                      </a:r>
                      <a:endParaRPr lang="en-US" dirty="0"/>
                    </a:p>
                  </a:txBody>
                  <a:tcPr/>
                </a:tc>
                <a:tc>
                  <a:txBody>
                    <a:bodyPr/>
                    <a:lstStyle/>
                    <a:p>
                      <a:r>
                        <a:rPr lang="en-US" dirty="0" smtClean="0"/>
                        <a:t>7613 WESTERN LINE</a:t>
                      </a:r>
                      <a:endParaRPr lang="en-US" dirty="0"/>
                    </a:p>
                  </a:txBody>
                  <a:tcPr/>
                </a:tc>
              </a:tr>
              <a:tr h="5733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3600 LAFAYETTE</a:t>
                      </a:r>
                    </a:p>
                    <a:p>
                      <a:endParaRPr lang="en-US" dirty="0"/>
                    </a:p>
                  </a:txBody>
                  <a:tcPr/>
                </a:tc>
                <a:tc>
                  <a:txBody>
                    <a:bodyPr/>
                    <a:lstStyle/>
                    <a:p>
                      <a:endParaRPr lang="en-US" dirty="0"/>
                    </a:p>
                  </a:txBody>
                  <a:tcPr>
                    <a:solidFill>
                      <a:schemeClr val="tx1"/>
                    </a:solidFill>
                  </a:tcPr>
                </a:tc>
              </a:tr>
            </a:tbl>
          </a:graphicData>
        </a:graphic>
      </p:graphicFrame>
    </p:spTree>
    <p:extLst>
      <p:ext uri="{BB962C8B-B14F-4D97-AF65-F5344CB8AC3E}">
        <p14:creationId xmlns:p14="http://schemas.microsoft.com/office/powerpoint/2010/main" val="116467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2016 Application</a:t>
            </a:r>
            <a:endParaRPr lang="en-US" dirty="0"/>
          </a:p>
        </p:txBody>
      </p:sp>
      <p:sp>
        <p:nvSpPr>
          <p:cNvPr id="3" name="Content Placeholder 2"/>
          <p:cNvSpPr>
            <a:spLocks noGrp="1"/>
          </p:cNvSpPr>
          <p:nvPr>
            <p:ph idx="1"/>
          </p:nvPr>
        </p:nvSpPr>
        <p:spPr/>
        <p:txBody>
          <a:bodyPr>
            <a:normAutofit/>
          </a:bodyPr>
          <a:lstStyle/>
          <a:p>
            <a:r>
              <a:rPr lang="en-US" dirty="0" smtClean="0"/>
              <a:t>Completed application will be due July 31, 2015</a:t>
            </a:r>
          </a:p>
          <a:p>
            <a:r>
              <a:rPr lang="en-US" dirty="0" smtClean="0"/>
              <a:t>Applications must be approved by District School Board</a:t>
            </a:r>
          </a:p>
          <a:p>
            <a:r>
              <a:rPr lang="en-US" dirty="0" smtClean="0"/>
              <a:t>Application should have input from district stakeholders and community</a:t>
            </a:r>
          </a:p>
          <a:p>
            <a:r>
              <a:rPr lang="en-US" dirty="0" smtClean="0"/>
              <a:t>Grant 2015 Forms will be posted by June </a:t>
            </a:r>
            <a:r>
              <a:rPr lang="en-US" dirty="0" smtClean="0">
                <a:solidFill>
                  <a:srgbClr val="000000"/>
                </a:solidFill>
              </a:rPr>
              <a:t>30</a:t>
            </a:r>
            <a:r>
              <a:rPr lang="en-US" baseline="30000" dirty="0" smtClean="0">
                <a:solidFill>
                  <a:srgbClr val="000000"/>
                </a:solidFill>
              </a:rPr>
              <a:t>th</a:t>
            </a:r>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5/27/2015</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15</a:t>
            </a:fld>
            <a:endParaRPr lang="en-US" dirty="0"/>
          </a:p>
        </p:txBody>
      </p:sp>
    </p:spTree>
    <p:extLst>
      <p:ext uri="{BB962C8B-B14F-4D97-AF65-F5344CB8AC3E}">
        <p14:creationId xmlns:p14="http://schemas.microsoft.com/office/powerpoint/2010/main" val="1600453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dirty="0" smtClean="0"/>
              <a:t>Self-Assessment will now be in the form of an Executive Summary</a:t>
            </a:r>
          </a:p>
          <a:p>
            <a:r>
              <a:rPr lang="en-US" dirty="0" smtClean="0"/>
              <a:t>Include a </a:t>
            </a:r>
            <a:r>
              <a:rPr lang="en-US" dirty="0"/>
              <a:t>d</a:t>
            </a:r>
            <a:r>
              <a:rPr lang="en-US" dirty="0" smtClean="0"/>
              <a:t>ata review of indicators grouped into 4 areas</a:t>
            </a:r>
          </a:p>
          <a:p>
            <a:pPr lvl="1"/>
            <a:r>
              <a:rPr lang="en-US" dirty="0" smtClean="0"/>
              <a:t>FAPE: Indicators 1, 2, 3, 4, 5, 6, 7, and 8</a:t>
            </a:r>
          </a:p>
          <a:p>
            <a:pPr lvl="1"/>
            <a:r>
              <a:rPr lang="en-US" dirty="0" smtClean="0"/>
              <a:t>Disproportionality: Indicators 9 and 10</a:t>
            </a:r>
          </a:p>
          <a:p>
            <a:pPr lvl="1"/>
            <a:r>
              <a:rPr lang="en-US" dirty="0" smtClean="0"/>
              <a:t>Child Find: Indicator 11</a:t>
            </a:r>
          </a:p>
          <a:p>
            <a:pPr lvl="1"/>
            <a:r>
              <a:rPr lang="en-US" dirty="0" smtClean="0"/>
              <a:t>Effective Transition: Indicators 12, 13, and 14</a:t>
            </a:r>
          </a:p>
          <a:p>
            <a:pPr marL="0" indent="0">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16</a:t>
            </a:fld>
            <a:endParaRPr lang="en-US"/>
          </a:p>
        </p:txBody>
      </p:sp>
    </p:spTree>
    <p:extLst>
      <p:ext uri="{BB962C8B-B14F-4D97-AF65-F5344CB8AC3E}">
        <p14:creationId xmlns:p14="http://schemas.microsoft.com/office/powerpoint/2010/main" val="1600453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a:bodyPr>
          <a:lstStyle/>
          <a:p>
            <a:r>
              <a:rPr lang="en-US" dirty="0" smtClean="0"/>
              <a:t>Review both Results and Compliance Indicators </a:t>
            </a:r>
          </a:p>
          <a:p>
            <a:r>
              <a:rPr lang="en-US" dirty="0" smtClean="0">
                <a:solidFill>
                  <a:srgbClr val="000000"/>
                </a:solidFill>
              </a:rPr>
              <a:t>Review data with stakeholders</a:t>
            </a:r>
          </a:p>
          <a:p>
            <a:r>
              <a:rPr lang="en-US" dirty="0" smtClean="0">
                <a:solidFill>
                  <a:srgbClr val="000000"/>
                </a:solidFill>
              </a:rPr>
              <a:t>Identify where the most gained occurred</a:t>
            </a:r>
          </a:p>
          <a:p>
            <a:r>
              <a:rPr lang="en-US" dirty="0" smtClean="0">
                <a:solidFill>
                  <a:srgbClr val="000000"/>
                </a:solidFill>
              </a:rPr>
              <a:t>Address indicators where targets were not met</a:t>
            </a:r>
          </a:p>
          <a:p>
            <a:r>
              <a:rPr lang="en-US" dirty="0" smtClean="0">
                <a:solidFill>
                  <a:srgbClr val="000000"/>
                </a:solidFill>
              </a:rPr>
              <a:t>Determine what activities provided an impact</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94441459-A222-44E2-8773-AC61045C6ECB}" type="slidenum">
              <a:rPr lang="en-US" smtClean="0"/>
              <a:t>17</a:t>
            </a:fld>
            <a:endParaRPr lang="en-US"/>
          </a:p>
        </p:txBody>
      </p:sp>
      <p:sp>
        <p:nvSpPr>
          <p:cNvPr id="4" name="Date Placeholder 3"/>
          <p:cNvSpPr>
            <a:spLocks noGrp="1"/>
          </p:cNvSpPr>
          <p:nvPr>
            <p:ph type="dt" sz="half" idx="10"/>
          </p:nvPr>
        </p:nvSpPr>
        <p:spPr/>
        <p:txBody>
          <a:bodyPr/>
          <a:lstStyle/>
          <a:p>
            <a:r>
              <a:rPr lang="en-US" smtClean="0"/>
              <a:t>5/27/2015</a:t>
            </a:r>
            <a:endParaRPr lang="en-US" dirty="0"/>
          </a:p>
        </p:txBody>
      </p:sp>
    </p:spTree>
    <p:extLst>
      <p:ext uri="{BB962C8B-B14F-4D97-AF65-F5344CB8AC3E}">
        <p14:creationId xmlns:p14="http://schemas.microsoft.com/office/powerpoint/2010/main" val="1600453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lstStyle/>
          <a:p>
            <a:r>
              <a:rPr lang="en-US" dirty="0" smtClean="0"/>
              <a:t>Discussion of targets met is Optional</a:t>
            </a:r>
          </a:p>
          <a:p>
            <a:r>
              <a:rPr lang="en-US" dirty="0" smtClean="0"/>
              <a:t>If included:</a:t>
            </a:r>
          </a:p>
          <a:p>
            <a:pPr lvl="1"/>
            <a:r>
              <a:rPr lang="en-US" dirty="0"/>
              <a:t>U</a:t>
            </a:r>
            <a:r>
              <a:rPr lang="en-US" dirty="0" smtClean="0"/>
              <a:t>se the 4 identified groups</a:t>
            </a:r>
          </a:p>
          <a:p>
            <a:pPr lvl="1"/>
            <a:r>
              <a:rPr lang="en-US" dirty="0" smtClean="0"/>
              <a:t>Data from the District Performance Report may be included</a:t>
            </a:r>
          </a:p>
          <a:p>
            <a:pPr lvl="1"/>
            <a:r>
              <a:rPr lang="en-US" dirty="0" smtClean="0"/>
              <a:t>A discussion should follow of how the district will maintain the met targets</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18</a:t>
            </a:fld>
            <a:endParaRPr lang="en-US"/>
          </a:p>
        </p:txBody>
      </p:sp>
      <p:sp>
        <p:nvSpPr>
          <p:cNvPr id="4" name="Date Placeholder 3"/>
          <p:cNvSpPr>
            <a:spLocks noGrp="1"/>
          </p:cNvSpPr>
          <p:nvPr>
            <p:ph type="dt" sz="half" idx="10"/>
          </p:nvPr>
        </p:nvSpPr>
        <p:spPr/>
        <p:txBody>
          <a:bodyPr/>
          <a:lstStyle/>
          <a:p>
            <a:r>
              <a:rPr lang="en-US" smtClean="0"/>
              <a:t>5/27/2015</a:t>
            </a:r>
            <a:endParaRPr lang="en-US" dirty="0"/>
          </a:p>
        </p:txBody>
      </p:sp>
    </p:spTree>
    <p:extLst>
      <p:ext uri="{BB962C8B-B14F-4D97-AF65-F5344CB8AC3E}">
        <p14:creationId xmlns:p14="http://schemas.microsoft.com/office/powerpoint/2010/main" val="2106915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Discussion of targets not met is required using the 4 identified groups</a:t>
            </a:r>
          </a:p>
          <a:p>
            <a:r>
              <a:rPr lang="en-US" dirty="0" smtClean="0"/>
              <a:t>Data from the District Performance Report MUST be included</a:t>
            </a:r>
          </a:p>
          <a:p>
            <a:r>
              <a:rPr lang="en-US" dirty="0" smtClean="0"/>
              <a:t>A discussion should follow outlining the activities the district will employ to assist the district to meet the targets in the future</a:t>
            </a:r>
          </a:p>
          <a:p>
            <a:r>
              <a:rPr lang="en-US" dirty="0" smtClean="0"/>
              <a:t>Stakeholders should assist district in deciding the focus area for the coming years – discuss why you selected the specific area, how you will address the specific area, and how the specific area will assist in meeting the unmet targets in the future</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19</a:t>
            </a:fld>
            <a:endParaRPr lang="en-US"/>
          </a:p>
        </p:txBody>
      </p:sp>
      <p:sp>
        <p:nvSpPr>
          <p:cNvPr id="4" name="Date Placeholder 3"/>
          <p:cNvSpPr>
            <a:spLocks noGrp="1"/>
          </p:cNvSpPr>
          <p:nvPr>
            <p:ph type="dt" sz="half" idx="10"/>
          </p:nvPr>
        </p:nvSpPr>
        <p:spPr/>
        <p:txBody>
          <a:bodyPr/>
          <a:lstStyle/>
          <a:p>
            <a:r>
              <a:rPr lang="en-US" smtClean="0"/>
              <a:t>5/27/2015</a:t>
            </a:r>
            <a:endParaRPr lang="en-US" dirty="0"/>
          </a:p>
        </p:txBody>
      </p:sp>
    </p:spTree>
    <p:extLst>
      <p:ext uri="{BB962C8B-B14F-4D97-AF65-F5344CB8AC3E}">
        <p14:creationId xmlns:p14="http://schemas.microsoft.com/office/powerpoint/2010/main" val="1119176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bwMode="auto">
          <a:xfrm>
            <a:off x="1485900" y="1981200"/>
            <a:ext cx="61722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r>
              <a:rPr lang="en-US" altLang="en-US" sz="2500" dirty="0" smtClean="0">
                <a:latin typeface="Calibri" pitchFamily="34" charset="0"/>
                <a:cs typeface="Arial" charset="0"/>
              </a:rPr>
              <a:t>To create a world-class educational system that gives students the knowledge and skills to be successful in college and the workforce, and to flourish as parents and citizens</a:t>
            </a:r>
          </a:p>
        </p:txBody>
      </p:sp>
      <p:sp>
        <p:nvSpPr>
          <p:cNvPr id="7171" name="Date Placeholder 1"/>
          <p:cNvSpPr txBox="1">
            <a:spLocks/>
          </p:cNvSpPr>
          <p:nvPr/>
        </p:nvSpPr>
        <p:spPr bwMode="auto">
          <a:xfrm>
            <a:off x="1485900" y="6283325"/>
            <a:ext cx="26289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spcBef>
                <a:spcPct val="0"/>
              </a:spcBef>
              <a:spcAft>
                <a:spcPct val="0"/>
              </a:spcAft>
            </a:pPr>
            <a:r>
              <a:rPr lang="en-US" altLang="en-US" sz="1200" b="1" dirty="0" smtClean="0">
                <a:solidFill>
                  <a:srgbClr val="223264"/>
                </a:solidFill>
                <a:cs typeface="Arial" charset="0"/>
              </a:rPr>
              <a:t>©MDE – Board of Education Strategic Plan</a:t>
            </a:r>
          </a:p>
        </p:txBody>
      </p:sp>
      <p:sp>
        <p:nvSpPr>
          <p:cNvPr id="7172" name="TextBox 10"/>
          <p:cNvSpPr txBox="1">
            <a:spLocks noChangeArrowheads="1"/>
          </p:cNvSpPr>
          <p:nvPr/>
        </p:nvSpPr>
        <p:spPr bwMode="auto">
          <a:xfrm>
            <a:off x="1485900" y="1371605"/>
            <a:ext cx="13660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0" fontAlgn="base" hangingPunct="0">
              <a:spcBef>
                <a:spcPct val="0"/>
              </a:spcBef>
              <a:spcAft>
                <a:spcPct val="0"/>
              </a:spcAft>
            </a:pPr>
            <a:r>
              <a:rPr lang="en-US" altLang="en-US" sz="3600" b="1" dirty="0" smtClean="0">
                <a:solidFill>
                  <a:srgbClr val="223264"/>
                </a:solidFill>
                <a:latin typeface="Calibri" pitchFamily="34" charset="0"/>
              </a:rPr>
              <a:t>Vision</a:t>
            </a:r>
            <a:endParaRPr lang="en-US" altLang="en-US" b="1" dirty="0" smtClean="0">
              <a:solidFill>
                <a:prstClr val="black"/>
              </a:solidFill>
              <a:latin typeface="Calibri" pitchFamily="34" charset="0"/>
            </a:endParaRPr>
          </a:p>
        </p:txBody>
      </p:sp>
      <p:sp>
        <p:nvSpPr>
          <p:cNvPr id="7173" name="TextBox 11"/>
          <p:cNvSpPr txBox="1">
            <a:spLocks noChangeArrowheads="1"/>
          </p:cNvSpPr>
          <p:nvPr/>
        </p:nvSpPr>
        <p:spPr bwMode="auto">
          <a:xfrm>
            <a:off x="1485900" y="4495802"/>
            <a:ext cx="61722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0" fontAlgn="base" hangingPunct="0">
              <a:spcBef>
                <a:spcPct val="20000"/>
              </a:spcBef>
              <a:spcAft>
                <a:spcPct val="0"/>
              </a:spcAft>
            </a:pPr>
            <a:r>
              <a:rPr lang="en-US" altLang="en-US" sz="2500" dirty="0" smtClean="0">
                <a:solidFill>
                  <a:srgbClr val="223264"/>
                </a:solidFill>
                <a:latin typeface="Calibri" pitchFamily="34" charset="0"/>
              </a:rPr>
              <a:t>To provide leadership through the development of policy and accountability systems so that all students are prepared to compete in the global community</a:t>
            </a:r>
          </a:p>
        </p:txBody>
      </p:sp>
      <p:sp>
        <p:nvSpPr>
          <p:cNvPr id="7174" name="TextBox 10"/>
          <p:cNvSpPr txBox="1">
            <a:spLocks noChangeArrowheads="1"/>
          </p:cNvSpPr>
          <p:nvPr/>
        </p:nvSpPr>
        <p:spPr bwMode="auto">
          <a:xfrm>
            <a:off x="1485903" y="3886205"/>
            <a:ext cx="16818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0" fontAlgn="base" hangingPunct="0">
              <a:spcBef>
                <a:spcPct val="0"/>
              </a:spcBef>
              <a:spcAft>
                <a:spcPct val="0"/>
              </a:spcAft>
            </a:pPr>
            <a:r>
              <a:rPr lang="en-US" altLang="en-US" sz="3600" b="1" dirty="0" smtClean="0">
                <a:solidFill>
                  <a:srgbClr val="223264"/>
                </a:solidFill>
                <a:latin typeface="Calibri" pitchFamily="34" charset="0"/>
              </a:rPr>
              <a:t>Mission</a:t>
            </a:r>
            <a:endParaRPr lang="en-US" altLang="en-US" b="1" dirty="0" smtClean="0">
              <a:solidFill>
                <a:prstClr val="black"/>
              </a:solidFill>
              <a:latin typeface="Calibri" pitchFamily="34" charset="0"/>
            </a:endParaRPr>
          </a:p>
        </p:txBody>
      </p:sp>
      <p:cxnSp>
        <p:nvCxnSpPr>
          <p:cNvPr id="3" name="Straight Connector 2"/>
          <p:cNvCxnSpPr>
            <a:cxnSpLocks noChangeShapeType="1"/>
          </p:cNvCxnSpPr>
          <p:nvPr/>
        </p:nvCxnSpPr>
        <p:spPr bwMode="auto">
          <a:xfrm>
            <a:off x="2971800" y="1752600"/>
            <a:ext cx="440055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Straight Connector 11"/>
          <p:cNvCxnSpPr>
            <a:cxnSpLocks noChangeShapeType="1"/>
          </p:cNvCxnSpPr>
          <p:nvPr/>
        </p:nvCxnSpPr>
        <p:spPr bwMode="auto">
          <a:xfrm>
            <a:off x="3167774" y="4267200"/>
            <a:ext cx="4204576"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 name="Date Placeholder 1"/>
          <p:cNvSpPr>
            <a:spLocks noGrp="1"/>
          </p:cNvSpPr>
          <p:nvPr>
            <p:ph type="dt" sz="half" idx="14"/>
          </p:nvPr>
        </p:nvSpPr>
        <p:spPr/>
        <p:txBody>
          <a:bodyPr/>
          <a:lstStyle/>
          <a:p>
            <a:pPr>
              <a:defRPr/>
            </a:pPr>
            <a:r>
              <a:rPr lang="en-US" altLang="en-US" dirty="0" smtClean="0"/>
              <a:t>5/27/2015</a:t>
            </a:r>
            <a:endParaRPr lang="en-US" altLang="en-US" dirty="0"/>
          </a:p>
        </p:txBody>
      </p:sp>
      <p:sp>
        <p:nvSpPr>
          <p:cNvPr id="4" name="Slide Number Placeholder 3"/>
          <p:cNvSpPr>
            <a:spLocks noGrp="1"/>
          </p:cNvSpPr>
          <p:nvPr>
            <p:ph type="sldNum" sz="quarter" idx="15"/>
          </p:nvPr>
        </p:nvSpPr>
        <p:spPr/>
        <p:txBody>
          <a:bodyPr/>
          <a:lstStyle/>
          <a:p>
            <a:fld id="{29DF345B-F8E9-470C-9137-1831FAAB413F}" type="slidenum">
              <a:rPr lang="en-US" altLang="en-US" smtClean="0"/>
              <a:pPr/>
              <a:t>2</a:t>
            </a:fld>
            <a:endParaRPr lang="en-US" altLang="en-US"/>
          </a:p>
        </p:txBody>
      </p:sp>
    </p:spTree>
    <p:extLst>
      <p:ext uri="{BB962C8B-B14F-4D97-AF65-F5344CB8AC3E}">
        <p14:creationId xmlns:p14="http://schemas.microsoft.com/office/powerpoint/2010/main" val="3396094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 Reminders</a:t>
            </a:r>
            <a:endParaRPr lang="en-US" dirty="0"/>
          </a:p>
        </p:txBody>
      </p:sp>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June 2015</a:t>
            </a:r>
          </a:p>
          <a:p>
            <a:pPr lvl="1"/>
            <a:r>
              <a:rPr lang="en-US" sz="2400" dirty="0" smtClean="0">
                <a:latin typeface="Times New Roman" pitchFamily="18" charset="0"/>
                <a:cs typeface="Times New Roman" pitchFamily="18" charset="0"/>
              </a:rPr>
              <a:t>Educable Child 5</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Pay Period Reimbursement</a:t>
            </a:r>
          </a:p>
          <a:p>
            <a:pPr lvl="2"/>
            <a:r>
              <a:rPr lang="en-US" sz="2000" dirty="0" smtClean="0">
                <a:latin typeface="Times New Roman" pitchFamily="18" charset="0"/>
                <a:cs typeface="Times New Roman" pitchFamily="18" charset="0"/>
              </a:rPr>
              <a:t>June 3 </a:t>
            </a:r>
          </a:p>
          <a:p>
            <a:pPr lvl="1"/>
            <a:r>
              <a:rPr lang="en-US" sz="2400" dirty="0" smtClean="0">
                <a:latin typeface="Times New Roman" pitchFamily="18" charset="0"/>
                <a:cs typeface="Times New Roman" pitchFamily="18" charset="0"/>
              </a:rPr>
              <a:t>Special Education Institute</a:t>
            </a:r>
          </a:p>
          <a:p>
            <a:pPr lvl="2"/>
            <a:r>
              <a:rPr lang="en-US" sz="2000" dirty="0">
                <a:latin typeface="Times New Roman" pitchFamily="18" charset="0"/>
                <a:cs typeface="Times New Roman" pitchFamily="18" charset="0"/>
              </a:rPr>
              <a:t>June </a:t>
            </a:r>
            <a:r>
              <a:rPr lang="en-US" sz="2000" dirty="0" smtClean="0">
                <a:latin typeface="Times New Roman" pitchFamily="18" charset="0"/>
                <a:cs typeface="Times New Roman" pitchFamily="18" charset="0"/>
              </a:rPr>
              <a:t>10-11</a:t>
            </a:r>
            <a:endParaRPr lang="en-US" sz="2000" dirty="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Draft Coordinated Early Intervening Services Narrative </a:t>
            </a:r>
          </a:p>
          <a:p>
            <a:pPr lvl="2"/>
            <a:r>
              <a:rPr lang="en-US" sz="2000" dirty="0" smtClean="0">
                <a:latin typeface="Times New Roman" pitchFamily="18" charset="0"/>
                <a:cs typeface="Times New Roman" pitchFamily="18" charset="0"/>
              </a:rPr>
              <a:t>June 19</a:t>
            </a:r>
          </a:p>
          <a:p>
            <a:pPr lvl="1"/>
            <a:r>
              <a:rPr lang="en-US" sz="2400" dirty="0" smtClean="0">
                <a:latin typeface="Times New Roman" pitchFamily="18" charset="0"/>
                <a:cs typeface="Times New Roman" pitchFamily="18" charset="0"/>
              </a:rPr>
              <a:t>Certification of Speech-Language Screening</a:t>
            </a:r>
          </a:p>
          <a:p>
            <a:pPr lvl="2"/>
            <a:r>
              <a:rPr lang="en-US" sz="2000" smtClean="0">
                <a:latin typeface="Times New Roman" pitchFamily="18" charset="0"/>
                <a:cs typeface="Times New Roman" pitchFamily="18" charset="0"/>
              </a:rPr>
              <a:t>June 30</a:t>
            </a:r>
            <a:endParaRPr lang="en-US" sz="20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Summer </a:t>
            </a:r>
            <a:r>
              <a:rPr lang="en-US" sz="2400" dirty="0">
                <a:latin typeface="Times New Roman" pitchFamily="18" charset="0"/>
                <a:cs typeface="Times New Roman" pitchFamily="18" charset="0"/>
              </a:rPr>
              <a:t>Program Data Screen Initial Data Due</a:t>
            </a:r>
          </a:p>
          <a:p>
            <a:pPr lvl="2"/>
            <a:r>
              <a:rPr lang="en-US" sz="2100" dirty="0">
                <a:latin typeface="Times New Roman" pitchFamily="18" charset="0"/>
                <a:cs typeface="Times New Roman" pitchFamily="18" charset="0"/>
              </a:rPr>
              <a:t>June </a:t>
            </a:r>
            <a:r>
              <a:rPr lang="en-US" sz="2100" dirty="0" smtClean="0">
                <a:latin typeface="Times New Roman" pitchFamily="18" charset="0"/>
                <a:cs typeface="Times New Roman" pitchFamily="18" charset="0"/>
              </a:rPr>
              <a:t>30</a:t>
            </a:r>
          </a:p>
          <a:p>
            <a:pPr marL="914400" lvl="2" indent="0">
              <a:buNone/>
            </a:pPr>
            <a:endParaRPr lang="en-US" sz="2100" dirty="0" smtClean="0">
              <a:latin typeface="Times New Roman" pitchFamily="18" charset="0"/>
              <a:cs typeface="Times New Roman" pitchFamily="18" charset="0"/>
            </a:endParaRPr>
          </a:p>
          <a:p>
            <a:pPr marL="457200" lvl="1" indent="0">
              <a:buNone/>
            </a:pPr>
            <a:endParaRPr lang="en-US" dirty="0" smtClean="0"/>
          </a:p>
          <a:p>
            <a:pPr lvl="1"/>
            <a:endParaRPr lang="en-US" dirty="0"/>
          </a:p>
        </p:txBody>
      </p:sp>
      <p:sp>
        <p:nvSpPr>
          <p:cNvPr id="6" name="Date Placeholder 5"/>
          <p:cNvSpPr>
            <a:spLocks noGrp="1"/>
          </p:cNvSpPr>
          <p:nvPr>
            <p:ph type="dt" sz="half" idx="10"/>
          </p:nvPr>
        </p:nvSpPr>
        <p:spPr/>
        <p:txBody>
          <a:bodyPr/>
          <a:lstStyle/>
          <a:p>
            <a:pPr>
              <a:defRPr/>
            </a:pPr>
            <a:r>
              <a:rPr lang="en-US" smtClean="0"/>
              <a:t>5/27/2015</a:t>
            </a:r>
            <a:endParaRPr lang="en-US" dirty="0"/>
          </a:p>
        </p:txBody>
      </p:sp>
      <p:sp>
        <p:nvSpPr>
          <p:cNvPr id="5" name="Slide Number Placeholder 4"/>
          <p:cNvSpPr>
            <a:spLocks noGrp="1"/>
          </p:cNvSpPr>
          <p:nvPr>
            <p:ph type="sldNum" sz="quarter" idx="12"/>
          </p:nvPr>
        </p:nvSpPr>
        <p:spPr/>
        <p:txBody>
          <a:bodyPr/>
          <a:lstStyle/>
          <a:p>
            <a:fld id="{455112A0-D3FA-4976-B3EC-9E30BE1BA04F}" type="slidenum">
              <a:rPr lang="en-US" smtClean="0"/>
              <a:pPr/>
              <a:t>20</a:t>
            </a:fld>
            <a:endParaRPr lang="en-US" dirty="0"/>
          </a:p>
        </p:txBody>
      </p:sp>
    </p:spTree>
    <p:extLst>
      <p:ext uri="{BB962C8B-B14F-4D97-AF65-F5344CB8AC3E}">
        <p14:creationId xmlns:p14="http://schemas.microsoft.com/office/powerpoint/2010/main" val="3532996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Timeline Reminders</a:t>
            </a:r>
          </a:p>
        </p:txBody>
      </p:sp>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July 2015</a:t>
            </a:r>
          </a:p>
          <a:p>
            <a:pPr lvl="1"/>
            <a:r>
              <a:rPr lang="en-US" dirty="0" smtClean="0">
                <a:latin typeface="Times New Roman" pitchFamily="18" charset="0"/>
                <a:cs typeface="Times New Roman" pitchFamily="18" charset="0"/>
              </a:rPr>
              <a:t>New School Year Begins</a:t>
            </a:r>
          </a:p>
          <a:p>
            <a:pPr lvl="2"/>
            <a:r>
              <a:rPr lang="en-US" dirty="0" smtClean="0">
                <a:latin typeface="Times New Roman" pitchFamily="18" charset="0"/>
                <a:cs typeface="Times New Roman" pitchFamily="18" charset="0"/>
              </a:rPr>
              <a:t>July 1</a:t>
            </a:r>
          </a:p>
          <a:p>
            <a:pPr lvl="1"/>
            <a:r>
              <a:rPr lang="en-US" dirty="0" smtClean="0">
                <a:latin typeface="Times New Roman" pitchFamily="18" charset="0"/>
                <a:cs typeface="Times New Roman" pitchFamily="18" charset="0"/>
              </a:rPr>
              <a:t>FY16 Project Application </a:t>
            </a:r>
          </a:p>
          <a:p>
            <a:pPr lvl="2"/>
            <a:r>
              <a:rPr lang="en-US" dirty="0" smtClean="0">
                <a:latin typeface="Times New Roman" pitchFamily="18" charset="0"/>
                <a:cs typeface="Times New Roman" pitchFamily="18" charset="0"/>
              </a:rPr>
              <a:t>July 31 </a:t>
            </a:r>
          </a:p>
          <a:p>
            <a:pPr lvl="1"/>
            <a:r>
              <a:rPr lang="en-US" dirty="0" smtClean="0">
                <a:latin typeface="Times New Roman" pitchFamily="18" charset="0"/>
                <a:cs typeface="Times New Roman" pitchFamily="18" charset="0"/>
              </a:rPr>
              <a:t>Summer Program Data Screen Final Updates Due</a:t>
            </a:r>
          </a:p>
          <a:p>
            <a:pPr lvl="2"/>
            <a:r>
              <a:rPr lang="en-US" dirty="0" smtClean="0">
                <a:latin typeface="Times New Roman" pitchFamily="18" charset="0"/>
                <a:cs typeface="Times New Roman" pitchFamily="18" charset="0"/>
              </a:rPr>
              <a:t>July 31</a:t>
            </a:r>
            <a:endParaRPr lang="en-US" dirty="0" smtClean="0"/>
          </a:p>
          <a:p>
            <a:pPr lvl="1"/>
            <a:endParaRPr lang="en-US" dirty="0"/>
          </a:p>
        </p:txBody>
      </p:sp>
      <p:sp>
        <p:nvSpPr>
          <p:cNvPr id="6" name="Date Placeholder 5"/>
          <p:cNvSpPr>
            <a:spLocks noGrp="1"/>
          </p:cNvSpPr>
          <p:nvPr>
            <p:ph type="dt" sz="half" idx="10"/>
          </p:nvPr>
        </p:nvSpPr>
        <p:spPr/>
        <p:txBody>
          <a:bodyPr/>
          <a:lstStyle/>
          <a:p>
            <a:pPr>
              <a:defRPr/>
            </a:pPr>
            <a:r>
              <a:rPr lang="en-US" smtClean="0"/>
              <a:t>5/27/2015</a:t>
            </a:r>
            <a:endParaRPr lang="en-US" dirty="0"/>
          </a:p>
        </p:txBody>
      </p:sp>
      <p:sp>
        <p:nvSpPr>
          <p:cNvPr id="5" name="Slide Number Placeholder 4"/>
          <p:cNvSpPr>
            <a:spLocks noGrp="1"/>
          </p:cNvSpPr>
          <p:nvPr>
            <p:ph type="sldNum" sz="quarter" idx="12"/>
          </p:nvPr>
        </p:nvSpPr>
        <p:spPr/>
        <p:txBody>
          <a:bodyPr/>
          <a:lstStyle/>
          <a:p>
            <a:fld id="{455112A0-D3FA-4976-B3EC-9E30BE1BA04F}" type="slidenum">
              <a:rPr lang="en-US" smtClean="0"/>
              <a:pPr/>
              <a:t>21</a:t>
            </a:fld>
            <a:endParaRPr lang="en-US" dirty="0"/>
          </a:p>
        </p:txBody>
      </p:sp>
    </p:spTree>
    <p:extLst>
      <p:ext uri="{BB962C8B-B14F-4D97-AF65-F5344CB8AC3E}">
        <p14:creationId xmlns:p14="http://schemas.microsoft.com/office/powerpoint/2010/main" val="421635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9600" b="1" dirty="0" smtClean="0"/>
              <a:t>Q &amp; A</a:t>
            </a:r>
          </a:p>
          <a:p>
            <a:pPr marL="0" indent="0" algn="ctr">
              <a:buNone/>
            </a:pPr>
            <a:endParaRPr lang="en-US" dirty="0"/>
          </a:p>
        </p:txBody>
      </p:sp>
      <p:sp>
        <p:nvSpPr>
          <p:cNvPr id="4" name="Date Placeholder 3"/>
          <p:cNvSpPr>
            <a:spLocks noGrp="1"/>
          </p:cNvSpPr>
          <p:nvPr>
            <p:ph type="dt" sz="half" idx="10"/>
          </p:nvPr>
        </p:nvSpPr>
        <p:spPr/>
        <p:txBody>
          <a:bodyPr/>
          <a:lstStyle/>
          <a:p>
            <a:r>
              <a:rPr lang="en-US" smtClean="0"/>
              <a:t>5/27/2015</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22</a:t>
            </a:fld>
            <a:endParaRPr lang="en-US"/>
          </a:p>
        </p:txBody>
      </p:sp>
    </p:spTree>
    <p:extLst>
      <p:ext uri="{BB962C8B-B14F-4D97-AF65-F5344CB8AC3E}">
        <p14:creationId xmlns:p14="http://schemas.microsoft.com/office/powerpoint/2010/main" val="1252839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Webinars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12310008"/>
              </p:ext>
            </p:extLst>
          </p:nvPr>
        </p:nvGraphicFramePr>
        <p:xfrm>
          <a:off x="838200" y="1813560"/>
          <a:ext cx="7543800" cy="2834640"/>
        </p:xfrm>
        <a:graphic>
          <a:graphicData uri="http://schemas.openxmlformats.org/drawingml/2006/table">
            <a:tbl>
              <a:tblPr firstRow="1" bandRow="1">
                <a:tableStyleId>{5C22544A-7EE6-4342-B048-85BDC9FD1C3A}</a:tableStyleId>
              </a:tblPr>
              <a:tblGrid>
                <a:gridCol w="3003550"/>
                <a:gridCol w="4540250"/>
              </a:tblGrid>
              <a:tr h="345197">
                <a:tc>
                  <a:txBody>
                    <a:bodyPr/>
                    <a:lstStyle/>
                    <a:p>
                      <a:pPr algn="ctr"/>
                      <a:r>
                        <a:rPr lang="en-US" dirty="0" smtClean="0"/>
                        <a:t>2015</a:t>
                      </a:r>
                      <a:endParaRPr lang="en-US" dirty="0"/>
                    </a:p>
                  </a:txBody>
                  <a:tcPr anchor="ctr" anchorCtr="1"/>
                </a:tc>
                <a:tc>
                  <a:txBody>
                    <a:bodyPr/>
                    <a:lstStyle/>
                    <a:p>
                      <a:pPr algn="ctr"/>
                      <a:r>
                        <a:rPr lang="en-US" dirty="0" smtClean="0"/>
                        <a:t>Topics</a:t>
                      </a:r>
                    </a:p>
                  </a:txBody>
                  <a:tcPr anchor="ctr" anchorCtr="1"/>
                </a:tc>
              </a:tr>
              <a:tr h="345197">
                <a:tc>
                  <a:txBody>
                    <a:bodyPr/>
                    <a:lstStyle/>
                    <a:p>
                      <a:r>
                        <a:rPr lang="en-US" dirty="0" smtClean="0"/>
                        <a:t>July 1</a:t>
                      </a:r>
                      <a:endParaRPr lang="en-US" dirty="0"/>
                    </a:p>
                  </a:txBody>
                  <a:tcPr anchor="ctr" anchorCtr="1"/>
                </a:tc>
                <a:tc>
                  <a:txBody>
                    <a:bodyPr/>
                    <a:lstStyle/>
                    <a:p>
                      <a:pPr algn="l"/>
                      <a:r>
                        <a:rPr lang="en-US" dirty="0" smtClean="0"/>
                        <a:t>Educable</a:t>
                      </a:r>
                      <a:r>
                        <a:rPr lang="en-US" baseline="0" dirty="0" smtClean="0"/>
                        <a:t> Child</a:t>
                      </a:r>
                      <a:endParaRPr lang="en-US" dirty="0"/>
                    </a:p>
                  </a:txBody>
                  <a:tcPr/>
                </a:tc>
              </a:tr>
              <a:tr h="345197">
                <a:tc>
                  <a:txBody>
                    <a:bodyPr/>
                    <a:lstStyle/>
                    <a:p>
                      <a:r>
                        <a:rPr lang="en-US" dirty="0" smtClean="0"/>
                        <a:t>August 5</a:t>
                      </a:r>
                      <a:endParaRPr lang="en-US" dirty="0"/>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LRE, Post-Outcome</a:t>
                      </a:r>
                      <a:r>
                        <a:rPr lang="en-US" baseline="0" dirty="0" smtClean="0"/>
                        <a:t> Screen</a:t>
                      </a:r>
                      <a:endParaRPr lang="en-US" dirty="0" smtClean="0"/>
                    </a:p>
                  </a:txBody>
                  <a:tcPr/>
                </a:tc>
              </a:tr>
              <a:tr h="595819">
                <a:tc>
                  <a:txBody>
                    <a:bodyPr/>
                    <a:lstStyle/>
                    <a:p>
                      <a:r>
                        <a:rPr lang="en-US" dirty="0" smtClean="0"/>
                        <a:t>September 1</a:t>
                      </a:r>
                      <a:endParaRPr lang="en-US" dirty="0"/>
                    </a:p>
                  </a:txBody>
                  <a:tcPr anchor="ctr" anchorCtr="1"/>
                </a:tc>
                <a:tc>
                  <a:txBody>
                    <a:bodyPr/>
                    <a:lstStyle/>
                    <a:p>
                      <a:pPr algn="l"/>
                      <a:r>
                        <a:rPr lang="en-US" dirty="0" smtClean="0"/>
                        <a:t>MAEP Edits,</a:t>
                      </a:r>
                      <a:r>
                        <a:rPr lang="en-US" baseline="0" dirty="0" smtClean="0"/>
                        <a:t> ESY Reimbursement, PBS and EI Applications</a:t>
                      </a:r>
                      <a:endParaRPr lang="en-US" dirty="0"/>
                    </a:p>
                  </a:txBody>
                  <a:tcPr/>
                </a:tc>
              </a:tr>
              <a:tr h="345197">
                <a:tc>
                  <a:txBody>
                    <a:bodyPr/>
                    <a:lstStyle/>
                    <a:p>
                      <a:r>
                        <a:rPr lang="en-US" dirty="0" smtClean="0"/>
                        <a:t>October 6</a:t>
                      </a:r>
                      <a:endParaRPr lang="en-US" dirty="0"/>
                    </a:p>
                  </a:txBody>
                  <a:tcPr anchor="ctr" anchorCtr="1"/>
                </a:tc>
                <a:tc>
                  <a:txBody>
                    <a:bodyPr/>
                    <a:lstStyle/>
                    <a:p>
                      <a:pPr algn="l"/>
                      <a:r>
                        <a:rPr lang="en-US" dirty="0" smtClean="0">
                          <a:solidFill>
                            <a:srgbClr val="000000"/>
                          </a:solidFill>
                        </a:rPr>
                        <a:t>TBD</a:t>
                      </a:r>
                      <a:endParaRPr lang="en-US" dirty="0">
                        <a:solidFill>
                          <a:srgbClr val="000000"/>
                        </a:solidFill>
                      </a:endParaRPr>
                    </a:p>
                  </a:txBody>
                  <a:tcPr/>
                </a:tc>
              </a:tr>
              <a:tr h="345197">
                <a:tc>
                  <a:txBody>
                    <a:bodyPr/>
                    <a:lstStyle/>
                    <a:p>
                      <a:r>
                        <a:rPr lang="en-US" dirty="0" smtClean="0"/>
                        <a:t>November 3</a:t>
                      </a:r>
                      <a:endParaRPr lang="en-US" dirty="0"/>
                    </a:p>
                  </a:txBody>
                  <a:tcPr anchor="ctr" anchorCtr="1"/>
                </a:tc>
                <a:tc>
                  <a:txBody>
                    <a:bodyPr/>
                    <a:lstStyle/>
                    <a:p>
                      <a:pPr algn="l"/>
                      <a:r>
                        <a:rPr lang="en-US" dirty="0" smtClean="0"/>
                        <a:t>Child Count</a:t>
                      </a:r>
                      <a:endParaRPr lang="en-US" dirty="0"/>
                    </a:p>
                  </a:txBody>
                  <a:tcPr/>
                </a:tc>
              </a:tr>
              <a:tr h="345197">
                <a:tc>
                  <a:txBody>
                    <a:bodyPr/>
                    <a:lstStyle/>
                    <a:p>
                      <a:r>
                        <a:rPr lang="en-US" dirty="0" smtClean="0"/>
                        <a:t>December 1</a:t>
                      </a:r>
                      <a:endParaRPr lang="en-US" dirty="0"/>
                    </a:p>
                  </a:txBody>
                  <a:tcPr anchor="ctr" anchorCtr="1"/>
                </a:tc>
                <a:tc>
                  <a:txBody>
                    <a:bodyPr/>
                    <a:lstStyle/>
                    <a:p>
                      <a:pPr algn="l"/>
                      <a:r>
                        <a:rPr lang="en-US" dirty="0" smtClean="0"/>
                        <a:t>TBD</a:t>
                      </a:r>
                      <a:endParaRPr lang="en-US" dirty="0"/>
                    </a:p>
                  </a:txBody>
                  <a:tcPr/>
                </a:tc>
              </a:tr>
            </a:tbl>
          </a:graphicData>
        </a:graphic>
      </p:graphicFrame>
      <p:sp>
        <p:nvSpPr>
          <p:cNvPr id="4" name="Date Placeholder 3"/>
          <p:cNvSpPr>
            <a:spLocks noGrp="1"/>
          </p:cNvSpPr>
          <p:nvPr>
            <p:ph type="dt" sz="half" idx="10"/>
          </p:nvPr>
        </p:nvSpPr>
        <p:spPr/>
        <p:txBody>
          <a:bodyPr/>
          <a:lstStyle/>
          <a:p>
            <a:r>
              <a:rPr lang="en-US" smtClean="0"/>
              <a:t>5/27/2015</a:t>
            </a:r>
            <a:endParaRPr lang="en-US" dirty="0"/>
          </a:p>
        </p:txBody>
      </p:sp>
      <p:sp>
        <p:nvSpPr>
          <p:cNvPr id="5" name="Slide Number Placeholder 4"/>
          <p:cNvSpPr>
            <a:spLocks noGrp="1"/>
          </p:cNvSpPr>
          <p:nvPr>
            <p:ph type="sldNum" sz="quarter" idx="12"/>
          </p:nvPr>
        </p:nvSpPr>
        <p:spPr/>
        <p:txBody>
          <a:bodyPr/>
          <a:lstStyle/>
          <a:p>
            <a:fld id="{94441459-A222-44E2-8773-AC61045C6ECB}" type="slidenum">
              <a:rPr lang="en-US" smtClean="0"/>
              <a:t>23</a:t>
            </a:fld>
            <a:endParaRPr lang="en-US"/>
          </a:p>
        </p:txBody>
      </p:sp>
    </p:spTree>
    <p:extLst>
      <p:ext uri="{BB962C8B-B14F-4D97-AF65-F5344CB8AC3E}">
        <p14:creationId xmlns:p14="http://schemas.microsoft.com/office/powerpoint/2010/main" val="136952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4"/>
          <p:cNvSpPr>
            <a:spLocks noGrp="1"/>
          </p:cNvSpPr>
          <p:nvPr>
            <p:ph idx="1"/>
          </p:nvPr>
        </p:nvSpPr>
        <p:spPr bwMode="auto">
          <a:xfrm>
            <a:off x="1371600" y="1371600"/>
            <a:ext cx="6400800"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800"/>
              </a:spcAft>
              <a:buClr>
                <a:srgbClr val="FF0000"/>
              </a:buClr>
              <a:buFont typeface="Wingdings" pitchFamily="2" charset="2"/>
              <a:buChar char="ü"/>
            </a:pPr>
            <a:r>
              <a:rPr lang="en-US" altLang="en-US" sz="2400" dirty="0" smtClean="0">
                <a:latin typeface="Calibri" pitchFamily="34" charset="0"/>
                <a:cs typeface="Arial" charset="0"/>
              </a:rPr>
              <a:t>All Students Proficient and Showing Growth in All Assessed Areas</a:t>
            </a:r>
          </a:p>
          <a:p>
            <a:pPr>
              <a:spcAft>
                <a:spcPts val="800"/>
              </a:spcAft>
              <a:buClr>
                <a:srgbClr val="FF0000"/>
              </a:buClr>
              <a:buFont typeface="Wingdings" pitchFamily="2" charset="2"/>
              <a:buChar char="ü"/>
            </a:pPr>
            <a:r>
              <a:rPr lang="en-US" altLang="en-US" sz="2400" dirty="0" smtClean="0">
                <a:latin typeface="Calibri" pitchFamily="34" charset="0"/>
                <a:cs typeface="Arial" charset="0"/>
              </a:rPr>
              <a:t>Every Student Graduates High School and is Ready for College and Career</a:t>
            </a:r>
          </a:p>
          <a:p>
            <a:pPr>
              <a:spcAft>
                <a:spcPts val="800"/>
              </a:spcAft>
              <a:buClr>
                <a:srgbClr val="FF0000"/>
              </a:buClr>
              <a:buFont typeface="Wingdings" pitchFamily="2" charset="2"/>
              <a:buChar char="ü"/>
            </a:pPr>
            <a:r>
              <a:rPr lang="en-US" altLang="en-US" sz="2400" dirty="0" smtClean="0">
                <a:latin typeface="Calibri" pitchFamily="34" charset="0"/>
                <a:cs typeface="Arial" charset="0"/>
              </a:rPr>
              <a:t>Every Child Has Access to a High-Quality Early Childhood Program</a:t>
            </a:r>
          </a:p>
          <a:p>
            <a:pPr>
              <a:spcAft>
                <a:spcPts val="800"/>
              </a:spcAft>
              <a:buClr>
                <a:srgbClr val="FF0000"/>
              </a:buClr>
              <a:buFont typeface="Wingdings" pitchFamily="2" charset="2"/>
              <a:buChar char="ü"/>
            </a:pPr>
            <a:r>
              <a:rPr lang="en-US" altLang="en-US" sz="2400" dirty="0" smtClean="0">
                <a:latin typeface="Calibri" pitchFamily="34" charset="0"/>
                <a:cs typeface="Arial" charset="0"/>
              </a:rPr>
              <a:t>Every School Has Effective Teachers and Leaders</a:t>
            </a:r>
          </a:p>
          <a:p>
            <a:pPr>
              <a:spcAft>
                <a:spcPts val="800"/>
              </a:spcAft>
              <a:buClr>
                <a:srgbClr val="FF0000"/>
              </a:buClr>
              <a:buFont typeface="Wingdings" pitchFamily="2" charset="2"/>
              <a:buChar char="ü"/>
            </a:pPr>
            <a:r>
              <a:rPr lang="en-US" altLang="en-US" sz="2400" dirty="0" smtClean="0">
                <a:latin typeface="Calibri" pitchFamily="34" charset="0"/>
                <a:cs typeface="Arial" charset="0"/>
              </a:rPr>
              <a:t>Every Community Effectively Using a World-Class Data System to Improve Student Outcomes</a:t>
            </a:r>
          </a:p>
        </p:txBody>
      </p:sp>
      <p:sp>
        <p:nvSpPr>
          <p:cNvPr id="9219" name="Content Placeholder 5"/>
          <p:cNvSpPr>
            <a:spLocks noGrp="1"/>
          </p:cNvSpPr>
          <p:nvPr>
            <p:ph idx="13"/>
          </p:nvPr>
        </p:nvSpPr>
        <p:spPr bwMode="auto">
          <a:xfrm>
            <a:off x="2895600" y="0"/>
            <a:ext cx="5410200" cy="1104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i="1" dirty="0" smtClean="0">
                <a:latin typeface="Calibri" pitchFamily="34" charset="0"/>
                <a:cs typeface="Arial" charset="0"/>
              </a:rPr>
              <a:t>State Board of Education Goals</a:t>
            </a:r>
            <a:br>
              <a:rPr lang="en-US" altLang="en-US" sz="2800" i="1" dirty="0" smtClean="0">
                <a:latin typeface="Calibri" pitchFamily="34" charset="0"/>
                <a:cs typeface="Arial" charset="0"/>
              </a:rPr>
            </a:br>
            <a:r>
              <a:rPr lang="en-US" altLang="en-US" sz="2800" i="1" dirty="0" smtClean="0">
                <a:latin typeface="Calibri" pitchFamily="34" charset="0"/>
                <a:cs typeface="Arial" charset="0"/>
              </a:rPr>
              <a:t>5-Year Strategic Plan for 2016-2020 </a:t>
            </a:r>
          </a:p>
        </p:txBody>
      </p:sp>
      <p:sp>
        <p:nvSpPr>
          <p:cNvPr id="9220" name="Date Placeholder 1"/>
          <p:cNvSpPr>
            <a:spLocks noGrp="1"/>
          </p:cNvSpPr>
          <p:nvPr>
            <p:ph type="dt" sz="quarter" idx="14"/>
          </p:nvPr>
        </p:nvSpPr>
        <p:spPr bwMode="auto">
          <a:xfrm>
            <a:off x="533400" y="6283325"/>
            <a:ext cx="1295400" cy="269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a:r>
              <a:rPr lang="en-US" altLang="en-US" dirty="0" smtClean="0">
                <a:solidFill>
                  <a:srgbClr val="223264"/>
                </a:solidFill>
                <a:cs typeface="Arial" charset="0"/>
              </a:rPr>
              <a:t>5/27/2015</a:t>
            </a:r>
          </a:p>
        </p:txBody>
      </p:sp>
      <p:sp>
        <p:nvSpPr>
          <p:cNvPr id="2" name="Slide Number Placeholder 1"/>
          <p:cNvSpPr>
            <a:spLocks noGrp="1"/>
          </p:cNvSpPr>
          <p:nvPr>
            <p:ph type="sldNum" sz="quarter" idx="15"/>
          </p:nvPr>
        </p:nvSpPr>
        <p:spPr/>
        <p:txBody>
          <a:bodyPr/>
          <a:lstStyle/>
          <a:p>
            <a:fld id="{29DF345B-F8E9-470C-9137-1831FAAB413F}" type="slidenum">
              <a:rPr lang="en-US" altLang="en-US" smtClean="0"/>
              <a:pPr/>
              <a:t>3</a:t>
            </a:fld>
            <a:endParaRPr lang="en-US" altLang="en-US"/>
          </a:p>
        </p:txBody>
      </p:sp>
    </p:spTree>
    <p:extLst>
      <p:ext uri="{BB962C8B-B14F-4D97-AF65-F5344CB8AC3E}">
        <p14:creationId xmlns:p14="http://schemas.microsoft.com/office/powerpoint/2010/main" val="1034291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of Effort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MOE was due May 29, 2015 for Grant 2016 (SY 2015-2016)</a:t>
            </a:r>
          </a:p>
          <a:p>
            <a:r>
              <a:rPr lang="en-US" dirty="0"/>
              <a:t>6</a:t>
            </a:r>
            <a:r>
              <a:rPr lang="en-US" dirty="0" smtClean="0"/>
              <a:t> Districts have been cleared</a:t>
            </a:r>
          </a:p>
          <a:p>
            <a:r>
              <a:rPr lang="en-US" dirty="0"/>
              <a:t>8</a:t>
            </a:r>
            <a:r>
              <a:rPr lang="en-US" dirty="0" smtClean="0"/>
              <a:t> Districts have not submitted as of today and are being contacted</a:t>
            </a:r>
          </a:p>
          <a:p>
            <a:r>
              <a:rPr lang="en-US" dirty="0" smtClean="0"/>
              <a:t>If a district does not clear their MOE, they will not be able to submit an application</a:t>
            </a:r>
          </a:p>
          <a:p>
            <a:r>
              <a:rPr lang="en-US" dirty="0" smtClean="0"/>
              <a:t>A printout of salary with fringes should be included when personnel is the exception being used by the district</a:t>
            </a:r>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4</a:t>
            </a:fld>
            <a:endParaRPr lang="en-US"/>
          </a:p>
        </p:txBody>
      </p:sp>
    </p:spTree>
    <p:extLst>
      <p:ext uri="{BB962C8B-B14F-4D97-AF65-F5344CB8AC3E}">
        <p14:creationId xmlns:p14="http://schemas.microsoft.com/office/powerpoint/2010/main" val="1179627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Extended School Year</a:t>
            </a:r>
            <a:br>
              <a:rPr lang="en-US" dirty="0" smtClean="0"/>
            </a:br>
            <a:r>
              <a:rPr lang="en-US" dirty="0" smtClean="0"/>
              <a:t>SY 2014-2015</a:t>
            </a:r>
            <a:endParaRPr lang="en-US" dirty="0"/>
          </a:p>
        </p:txBody>
      </p:sp>
      <p:sp>
        <p:nvSpPr>
          <p:cNvPr id="3" name="Content Placeholder 2"/>
          <p:cNvSpPr>
            <a:spLocks noGrp="1"/>
          </p:cNvSpPr>
          <p:nvPr>
            <p:ph idx="1"/>
          </p:nvPr>
        </p:nvSpPr>
        <p:spPr>
          <a:xfrm>
            <a:off x="457200" y="1828800"/>
            <a:ext cx="8229600" cy="4525963"/>
          </a:xfrm>
        </p:spPr>
        <p:txBody>
          <a:bodyPr>
            <a:normAutofit lnSpcReduction="10000"/>
          </a:bodyPr>
          <a:lstStyle/>
          <a:p>
            <a:r>
              <a:rPr lang="en-US" dirty="0" smtClean="0"/>
              <a:t>ESY Application was due April 30, 2015</a:t>
            </a:r>
          </a:p>
          <a:p>
            <a:r>
              <a:rPr lang="en-US" dirty="0" smtClean="0"/>
              <a:t>25 Districts have not submitted an application nor an Intent not to Participate Form </a:t>
            </a:r>
          </a:p>
          <a:p>
            <a:r>
              <a:rPr lang="en-US" dirty="0" smtClean="0"/>
              <a:t>ESY data should be entered into MSIS by June 30, 2015</a:t>
            </a:r>
          </a:p>
          <a:p>
            <a:pPr lvl="1"/>
            <a:r>
              <a:rPr lang="en-US" dirty="0" smtClean="0"/>
              <a:t>Initial Data should reflect information submitted in application</a:t>
            </a:r>
          </a:p>
          <a:p>
            <a:pPr lvl="1"/>
            <a:r>
              <a:rPr lang="en-US" dirty="0" smtClean="0"/>
              <a:t>Final Data is due July 31, 2015, and should reflect actual data (Reimbursement Form)</a:t>
            </a:r>
          </a:p>
          <a:p>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5</a:t>
            </a:fld>
            <a:endParaRPr lang="en-US"/>
          </a:p>
        </p:txBody>
      </p:sp>
    </p:spTree>
    <p:extLst>
      <p:ext uri="{BB962C8B-B14F-4D97-AF65-F5344CB8AC3E}">
        <p14:creationId xmlns:p14="http://schemas.microsoft.com/office/powerpoint/2010/main" val="245406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Extended School Year</a:t>
            </a:r>
            <a:br>
              <a:rPr lang="en-US" dirty="0" smtClean="0"/>
            </a:br>
            <a:r>
              <a:rPr lang="en-US" dirty="0" smtClean="0"/>
              <a:t>SY 2013-2014</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ESY Final payment for SY 2013-2014 should have posted Friday, May 29</a:t>
            </a:r>
            <a:r>
              <a:rPr lang="en-US" baseline="30000" dirty="0" smtClean="0"/>
              <a:t>th</a:t>
            </a:r>
            <a:endParaRPr lang="en-US" dirty="0" smtClean="0"/>
          </a:p>
          <a:p>
            <a:r>
              <a:rPr lang="en-US" dirty="0" smtClean="0"/>
              <a:t>ESY was reimbursed 100% for 2013-2014</a:t>
            </a:r>
          </a:p>
          <a:p>
            <a:r>
              <a:rPr lang="en-US" b="1" u="sng" dirty="0" smtClean="0"/>
              <a:t>No</a:t>
            </a:r>
            <a:r>
              <a:rPr lang="en-US" dirty="0" smtClean="0"/>
              <a:t> amendments can be submitted</a:t>
            </a:r>
            <a:endParaRPr lang="en-US" dirty="0">
              <a:solidFill>
                <a:srgbClr val="000000"/>
              </a:solidFill>
            </a:endParaRPr>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6</a:t>
            </a:fld>
            <a:endParaRPr lang="en-US"/>
          </a:p>
        </p:txBody>
      </p:sp>
    </p:spTree>
    <p:extLst>
      <p:ext uri="{BB962C8B-B14F-4D97-AF65-F5344CB8AC3E}">
        <p14:creationId xmlns:p14="http://schemas.microsoft.com/office/powerpoint/2010/main" val="2454066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b="1" dirty="0" smtClean="0"/>
              <a:t>IDEA Part B and </a:t>
            </a:r>
          </a:p>
          <a:p>
            <a:pPr marL="0" indent="0" algn="ctr">
              <a:buNone/>
            </a:pPr>
            <a:r>
              <a:rPr lang="en-US" sz="6600" b="1" dirty="0" smtClean="0"/>
              <a:t>Pre-School </a:t>
            </a:r>
          </a:p>
          <a:p>
            <a:pPr marL="0" indent="0" algn="ctr">
              <a:buNone/>
            </a:pPr>
            <a:r>
              <a:rPr lang="en-US" sz="6600" b="1" dirty="0" smtClean="0"/>
              <a:t>Grant 2014</a:t>
            </a:r>
            <a:endParaRPr lang="en-US" sz="6600" b="1"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7</a:t>
            </a:fld>
            <a:endParaRPr lang="en-US"/>
          </a:p>
        </p:txBody>
      </p:sp>
    </p:spTree>
    <p:extLst>
      <p:ext uri="{BB962C8B-B14F-4D97-AF65-F5344CB8AC3E}">
        <p14:creationId xmlns:p14="http://schemas.microsoft.com/office/powerpoint/2010/main" val="1039751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 for Grant 2014 Funds</a:t>
            </a:r>
            <a:endParaRPr lang="en-US" dirty="0"/>
          </a:p>
        </p:txBody>
      </p:sp>
      <p:sp>
        <p:nvSpPr>
          <p:cNvPr id="3" name="Content Placeholder 2"/>
          <p:cNvSpPr>
            <a:spLocks noGrp="1"/>
          </p:cNvSpPr>
          <p:nvPr>
            <p:ph idx="1"/>
          </p:nvPr>
        </p:nvSpPr>
        <p:spPr/>
        <p:txBody>
          <a:bodyPr>
            <a:normAutofit/>
          </a:bodyPr>
          <a:lstStyle/>
          <a:p>
            <a:r>
              <a:rPr lang="en-US" dirty="0" smtClean="0"/>
              <a:t>Funds must be obligated by September 30, 2015 </a:t>
            </a:r>
          </a:p>
          <a:p>
            <a:r>
              <a:rPr lang="en-US" dirty="0" smtClean="0"/>
              <a:t>Funds must be requested by the December SPS draw date set by Accounting</a:t>
            </a:r>
          </a:p>
          <a:p>
            <a:r>
              <a:rPr lang="en-US" dirty="0"/>
              <a:t>8</a:t>
            </a:r>
            <a:r>
              <a:rPr lang="en-US" dirty="0" smtClean="0"/>
              <a:t> Districts have balances for Part B funds</a:t>
            </a:r>
          </a:p>
          <a:p>
            <a:r>
              <a:rPr lang="en-US" dirty="0" smtClean="0"/>
              <a:t>33 Districts have balances for Preschool funds</a:t>
            </a:r>
            <a:endParaRPr lang="en-US"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8</a:t>
            </a:fld>
            <a:endParaRPr lang="en-US" dirty="0"/>
          </a:p>
        </p:txBody>
      </p:sp>
    </p:spTree>
    <p:extLst>
      <p:ext uri="{BB962C8B-B14F-4D97-AF65-F5344CB8AC3E}">
        <p14:creationId xmlns:p14="http://schemas.microsoft.com/office/powerpoint/2010/main" val="2454066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b="1" dirty="0" smtClean="0"/>
              <a:t>IDEA Part B and </a:t>
            </a:r>
          </a:p>
          <a:p>
            <a:pPr marL="0" indent="0" algn="ctr">
              <a:buNone/>
            </a:pPr>
            <a:r>
              <a:rPr lang="en-US" sz="6600" b="1" dirty="0" smtClean="0"/>
              <a:t>Pre-School </a:t>
            </a:r>
          </a:p>
          <a:p>
            <a:pPr marL="0" indent="0" algn="ctr">
              <a:buNone/>
            </a:pPr>
            <a:r>
              <a:rPr lang="en-US" sz="6600" b="1" dirty="0" smtClean="0"/>
              <a:t>Grant 2015</a:t>
            </a:r>
            <a:endParaRPr lang="en-US" sz="6600" b="1" dirty="0"/>
          </a:p>
        </p:txBody>
      </p:sp>
      <p:sp>
        <p:nvSpPr>
          <p:cNvPr id="4" name="Date Placeholder 3"/>
          <p:cNvSpPr>
            <a:spLocks noGrp="1"/>
          </p:cNvSpPr>
          <p:nvPr>
            <p:ph type="dt" sz="half" idx="10"/>
          </p:nvPr>
        </p:nvSpPr>
        <p:spPr/>
        <p:txBody>
          <a:bodyPr/>
          <a:lstStyle/>
          <a:p>
            <a:r>
              <a:rPr lang="en-US" smtClean="0"/>
              <a:t>5/27/2015</a:t>
            </a:r>
            <a:endParaRPr lang="en-US"/>
          </a:p>
        </p:txBody>
      </p:sp>
      <p:sp>
        <p:nvSpPr>
          <p:cNvPr id="5" name="Slide Number Placeholder 4"/>
          <p:cNvSpPr>
            <a:spLocks noGrp="1"/>
          </p:cNvSpPr>
          <p:nvPr>
            <p:ph type="sldNum" sz="quarter" idx="12"/>
          </p:nvPr>
        </p:nvSpPr>
        <p:spPr/>
        <p:txBody>
          <a:bodyPr/>
          <a:lstStyle/>
          <a:p>
            <a:fld id="{94441459-A222-44E2-8773-AC61045C6ECB}" type="slidenum">
              <a:rPr lang="en-US" smtClean="0"/>
              <a:t>9</a:t>
            </a:fld>
            <a:endParaRPr lang="en-US"/>
          </a:p>
        </p:txBody>
      </p:sp>
    </p:spTree>
    <p:extLst>
      <p:ext uri="{BB962C8B-B14F-4D97-AF65-F5344CB8AC3E}">
        <p14:creationId xmlns:p14="http://schemas.microsoft.com/office/powerpoint/2010/main" val="180293010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994</Words>
  <Application>Microsoft Office PowerPoint</Application>
  <PresentationFormat>On-screen Show (4:3)</PresentationFormat>
  <Paragraphs>203</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MS PGothic</vt:lpstr>
      <vt:lpstr>Arial</vt:lpstr>
      <vt:lpstr>Calibri</vt:lpstr>
      <vt:lpstr>Times New Roman</vt:lpstr>
      <vt:lpstr>Wingdings</vt:lpstr>
      <vt:lpstr>1_Office Theme</vt:lpstr>
      <vt:lpstr>Data and Fiscal Management Monthly Webinar  June 2, 2015  </vt:lpstr>
      <vt:lpstr>PowerPoint Presentation</vt:lpstr>
      <vt:lpstr>PowerPoint Presentation</vt:lpstr>
      <vt:lpstr>Maintenance of Effort</vt:lpstr>
      <vt:lpstr>Extended School Year SY 2014-2015</vt:lpstr>
      <vt:lpstr>Extended School Year SY 2013-2014</vt:lpstr>
      <vt:lpstr>PowerPoint Presentation</vt:lpstr>
      <vt:lpstr>Reminders for Grant 2014 Funds</vt:lpstr>
      <vt:lpstr>PowerPoint Presentation</vt:lpstr>
      <vt:lpstr>Grant 2015 Timeline</vt:lpstr>
      <vt:lpstr>PowerPoint Presentation</vt:lpstr>
      <vt:lpstr>Grant 2016 Allocations</vt:lpstr>
      <vt:lpstr>CEIS Narrative</vt:lpstr>
      <vt:lpstr>CEIS Districts</vt:lpstr>
      <vt:lpstr>Grant 2016 Application</vt:lpstr>
      <vt:lpstr>EXECUTIVE SUMMARY</vt:lpstr>
      <vt:lpstr>Executive Summary</vt:lpstr>
      <vt:lpstr>Executive Summary</vt:lpstr>
      <vt:lpstr>Executive Summary</vt:lpstr>
      <vt:lpstr>Timeline Reminders</vt:lpstr>
      <vt:lpstr>Timeline Reminders</vt:lpstr>
      <vt:lpstr>PowerPoint Presentation</vt:lpstr>
      <vt:lpstr>Upcoming Webinars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TIMELINES</dc:title>
  <dc:creator>Audrey Shaifer</dc:creator>
  <cp:lastModifiedBy>Melvinann Carter</cp:lastModifiedBy>
  <cp:revision>51</cp:revision>
  <dcterms:created xsi:type="dcterms:W3CDTF">2014-04-17T12:34:34Z</dcterms:created>
  <dcterms:modified xsi:type="dcterms:W3CDTF">2015-06-05T17:36:58Z</dcterms:modified>
</cp:coreProperties>
</file>