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98" r:id="rId3"/>
    <p:sldId id="299" r:id="rId4"/>
    <p:sldId id="300" r:id="rId5"/>
    <p:sldId id="301" r:id="rId6"/>
    <p:sldId id="303" r:id="rId7"/>
    <p:sldId id="305" r:id="rId8"/>
    <p:sldId id="304" r:id="rId9"/>
    <p:sldId id="306" r:id="rId10"/>
    <p:sldId id="307" r:id="rId11"/>
    <p:sldId id="308" r:id="rId12"/>
    <p:sldId id="309" r:id="rId13"/>
    <p:sldId id="310" r:id="rId14"/>
    <p:sldId id="311" r:id="rId15"/>
    <p:sldId id="332" r:id="rId16"/>
    <p:sldId id="312" r:id="rId17"/>
    <p:sldId id="330" r:id="rId18"/>
    <p:sldId id="313" r:id="rId19"/>
    <p:sldId id="319" r:id="rId20"/>
    <p:sldId id="329" r:id="rId21"/>
    <p:sldId id="328" r:id="rId22"/>
    <p:sldId id="327" r:id="rId23"/>
    <p:sldId id="326" r:id="rId24"/>
    <p:sldId id="325" r:id="rId25"/>
    <p:sldId id="324" r:id="rId26"/>
    <p:sldId id="323" r:id="rId27"/>
    <p:sldId id="322" r:id="rId28"/>
    <p:sldId id="321" r:id="rId29"/>
    <p:sldId id="320" r:id="rId30"/>
    <p:sldId id="318" r:id="rId31"/>
    <p:sldId id="317" r:id="rId32"/>
    <p:sldId id="316" r:id="rId33"/>
    <p:sldId id="314" r:id="rId34"/>
    <p:sldId id="331" r:id="rId35"/>
    <p:sldId id="257" r:id="rId36"/>
    <p:sldId id="258" r:id="rId37"/>
    <p:sldId id="259" r:id="rId38"/>
    <p:sldId id="290" r:id="rId39"/>
    <p:sldId id="289" r:id="rId40"/>
    <p:sldId id="261" r:id="rId41"/>
    <p:sldId id="264" r:id="rId42"/>
    <p:sldId id="265" r:id="rId43"/>
    <p:sldId id="266" r:id="rId44"/>
    <p:sldId id="268" r:id="rId45"/>
    <p:sldId id="271" r:id="rId46"/>
    <p:sldId id="272" r:id="rId47"/>
    <p:sldId id="273" r:id="rId48"/>
    <p:sldId id="275" r:id="rId49"/>
    <p:sldId id="276" r:id="rId50"/>
    <p:sldId id="277" r:id="rId51"/>
    <p:sldId id="285" r:id="rId52"/>
    <p:sldId id="286" r:id="rId53"/>
    <p:sldId id="287" r:id="rId54"/>
    <p:sldId id="288" r:id="rId55"/>
    <p:sldId id="29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5579" autoAdjust="0"/>
  </p:normalViewPr>
  <p:slideViewPr>
    <p:cSldViewPr>
      <p:cViewPr varScale="1">
        <p:scale>
          <a:sx n="107" d="100"/>
          <a:sy n="107" d="100"/>
        </p:scale>
        <p:origin x="-1086" y="-84"/>
      </p:cViewPr>
      <p:guideLst>
        <p:guide orient="horz" pos="2160"/>
        <p:guide pos="2880"/>
      </p:guideLst>
    </p:cSldViewPr>
  </p:slideViewPr>
  <p:outlineViewPr>
    <p:cViewPr>
      <p:scale>
        <a:sx n="33" d="100"/>
        <a:sy n="33" d="100"/>
      </p:scale>
      <p:origin x="0" y="270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4/21/2014</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918BB-2766-4131-889F-E485F96AB901}" type="slidenum">
              <a:rPr lang="en-US" smtClean="0"/>
              <a:t>‹#›</a:t>
            </a:fld>
            <a:endParaRPr lang="en-US"/>
          </a:p>
        </p:txBody>
      </p:sp>
    </p:spTree>
    <p:extLst>
      <p:ext uri="{BB962C8B-B14F-4D97-AF65-F5344CB8AC3E}">
        <p14:creationId xmlns:p14="http://schemas.microsoft.com/office/powerpoint/2010/main" val="17190493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4/21/2014</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85B52-3DFA-4238-B50D-1B7BD4169716}" type="slidenum">
              <a:rPr lang="en-US" smtClean="0"/>
              <a:t>‹#›</a:t>
            </a:fld>
            <a:endParaRPr lang="en-US"/>
          </a:p>
        </p:txBody>
      </p:sp>
    </p:spTree>
    <p:extLst>
      <p:ext uri="{BB962C8B-B14F-4D97-AF65-F5344CB8AC3E}">
        <p14:creationId xmlns:p14="http://schemas.microsoft.com/office/powerpoint/2010/main" val="369971710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a:t>4/21/2014</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4385B52-3DFA-4238-B50D-1B7BD4169716}" type="slidenum">
              <a:rPr lang="en-US" smtClean="0"/>
              <a:t>1</a:t>
            </a:fld>
            <a:endParaRPr lang="en-US"/>
          </a:p>
        </p:txBody>
      </p:sp>
    </p:spTree>
    <p:extLst>
      <p:ext uri="{BB962C8B-B14F-4D97-AF65-F5344CB8AC3E}">
        <p14:creationId xmlns:p14="http://schemas.microsoft.com/office/powerpoint/2010/main" val="295810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54</a:t>
            </a:fld>
            <a:endParaRPr lang="en-US" dirty="0"/>
          </a:p>
        </p:txBody>
      </p:sp>
    </p:spTree>
    <p:extLst>
      <p:ext uri="{BB962C8B-B14F-4D97-AF65-F5344CB8AC3E}">
        <p14:creationId xmlns:p14="http://schemas.microsoft.com/office/powerpoint/2010/main" val="147087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55</a:t>
            </a:fld>
            <a:endParaRPr lang="en-US" dirty="0"/>
          </a:p>
        </p:txBody>
      </p:sp>
    </p:spTree>
    <p:extLst>
      <p:ext uri="{BB962C8B-B14F-4D97-AF65-F5344CB8AC3E}">
        <p14:creationId xmlns:p14="http://schemas.microsoft.com/office/powerpoint/2010/main" val="147087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a:t>4/21/2014</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4385B52-3DFA-4238-B50D-1B7BD4169716}" type="slidenum">
              <a:rPr lang="en-US" smtClean="0"/>
              <a:t>2</a:t>
            </a:fld>
            <a:endParaRPr lang="en-US"/>
          </a:p>
        </p:txBody>
      </p:sp>
    </p:spTree>
    <p:extLst>
      <p:ext uri="{BB962C8B-B14F-4D97-AF65-F5344CB8AC3E}">
        <p14:creationId xmlns:p14="http://schemas.microsoft.com/office/powerpoint/2010/main" val="384283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a:t>4/21/2014</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4385B52-3DFA-4238-B50D-1B7BD4169716}" type="slidenum">
              <a:rPr lang="en-US" smtClean="0"/>
              <a:t>3</a:t>
            </a:fld>
            <a:endParaRPr lang="en-US"/>
          </a:p>
        </p:txBody>
      </p:sp>
    </p:spTree>
    <p:extLst>
      <p:ext uri="{BB962C8B-B14F-4D97-AF65-F5344CB8AC3E}">
        <p14:creationId xmlns:p14="http://schemas.microsoft.com/office/powerpoint/2010/main" val="280626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a:t>4/21/2014</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4385B52-3DFA-4238-B50D-1B7BD4169716}" type="slidenum">
              <a:rPr lang="en-US" smtClean="0"/>
              <a:t>4</a:t>
            </a:fld>
            <a:endParaRPr lang="en-US"/>
          </a:p>
        </p:txBody>
      </p:sp>
    </p:spTree>
    <p:extLst>
      <p:ext uri="{BB962C8B-B14F-4D97-AF65-F5344CB8AC3E}">
        <p14:creationId xmlns:p14="http://schemas.microsoft.com/office/powerpoint/2010/main" val="354576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a:t>4/21/2014</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4385B52-3DFA-4238-B50D-1B7BD4169716}" type="slidenum">
              <a:rPr lang="en-US" smtClean="0"/>
              <a:t>5</a:t>
            </a:fld>
            <a:endParaRPr lang="en-US"/>
          </a:p>
        </p:txBody>
      </p:sp>
    </p:spTree>
    <p:extLst>
      <p:ext uri="{BB962C8B-B14F-4D97-AF65-F5344CB8AC3E}">
        <p14:creationId xmlns:p14="http://schemas.microsoft.com/office/powerpoint/2010/main" val="398157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pPr/>
              <a:t>37</a:t>
            </a:fld>
            <a:endParaRPr lang="en-US" dirty="0"/>
          </a:p>
        </p:txBody>
      </p:sp>
    </p:spTree>
    <p:extLst>
      <p:ext uri="{BB962C8B-B14F-4D97-AF65-F5344CB8AC3E}">
        <p14:creationId xmlns:p14="http://schemas.microsoft.com/office/powerpoint/2010/main" val="190723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a:t>4/21/2014</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4385B52-3DFA-4238-B50D-1B7BD4169716}" type="slidenum">
              <a:rPr lang="en-US" smtClean="0"/>
              <a:t>50</a:t>
            </a:fld>
            <a:endParaRPr lang="en-US"/>
          </a:p>
        </p:txBody>
      </p:sp>
    </p:spTree>
    <p:extLst>
      <p:ext uri="{BB962C8B-B14F-4D97-AF65-F5344CB8AC3E}">
        <p14:creationId xmlns:p14="http://schemas.microsoft.com/office/powerpoint/2010/main" val="167511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52</a:t>
            </a:fld>
            <a:endParaRPr lang="en-US" dirty="0"/>
          </a:p>
        </p:txBody>
      </p:sp>
    </p:spTree>
    <p:extLst>
      <p:ext uri="{BB962C8B-B14F-4D97-AF65-F5344CB8AC3E}">
        <p14:creationId xmlns:p14="http://schemas.microsoft.com/office/powerpoint/2010/main" val="428258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CCB86-3096-48FB-86FF-A203C11AE8D2}" type="slidenum">
              <a:rPr lang="en-US" smtClean="0"/>
              <a:pPr/>
              <a:t>53</a:t>
            </a:fld>
            <a:endParaRPr lang="en-US" dirty="0"/>
          </a:p>
        </p:txBody>
      </p:sp>
    </p:spTree>
    <p:extLst>
      <p:ext uri="{BB962C8B-B14F-4D97-AF65-F5344CB8AC3E}">
        <p14:creationId xmlns:p14="http://schemas.microsoft.com/office/powerpoint/2010/main" val="303024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5/14/2014</a:t>
            </a:r>
          </a:p>
        </p:txBody>
      </p:sp>
      <p:sp>
        <p:nvSpPr>
          <p:cNvPr id="6" name="Slide Number Placeholder 5"/>
          <p:cNvSpPr>
            <a:spLocks noGrp="1"/>
          </p:cNvSpPr>
          <p:nvPr>
            <p:ph type="sldNum" sz="quarter" idx="12"/>
          </p:nvPr>
        </p:nvSpPr>
        <p:spPr/>
        <p:txBody>
          <a:bodyPr/>
          <a:lstStyle/>
          <a:p>
            <a:fld id="{94441459-A222-44E2-8773-AC61045C6ECB}" type="slidenum">
              <a:rPr lang="en-US" smtClean="0"/>
              <a:t>‹#›</a:t>
            </a:fld>
            <a:endParaRPr lang="en-US"/>
          </a:p>
        </p:txBody>
      </p:sp>
      <p:pic>
        <p:nvPicPr>
          <p:cNvPr id="7" name="Picture 6"/>
          <p:cNvPicPr>
            <a:picLocks noChangeAspect="1" noChangeArrowheads="1"/>
          </p:cNvPicPr>
          <p:nvPr userDrawn="1"/>
        </p:nvPicPr>
        <p:blipFill>
          <a:blip r:embed="rId2"/>
          <a:srcRect/>
          <a:stretch>
            <a:fillRect/>
          </a:stretch>
        </p:blipFill>
        <p:spPr bwMode="auto">
          <a:xfrm>
            <a:off x="2743200" y="228600"/>
            <a:ext cx="2928470" cy="1219200"/>
          </a:xfrm>
          <a:prstGeom prst="rect">
            <a:avLst/>
          </a:prstGeom>
          <a:noFill/>
          <a:ln w="9525">
            <a:noFill/>
            <a:miter lim="800000"/>
            <a:headEnd/>
            <a:tailEnd/>
          </a:ln>
        </p:spPr>
      </p:pic>
      <p:sp>
        <p:nvSpPr>
          <p:cNvPr id="9" name="Rectangle 6"/>
          <p:cNvSpPr>
            <a:spLocks noChangeArrowheads="1"/>
          </p:cNvSpPr>
          <p:nvPr userDrawn="1"/>
        </p:nvSpPr>
        <p:spPr bwMode="auto">
          <a:xfrm>
            <a:off x="457200" y="1554163"/>
            <a:ext cx="82296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123843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5/14/2014</a:t>
            </a:r>
          </a:p>
        </p:txBody>
      </p:sp>
      <p:sp>
        <p:nvSpPr>
          <p:cNvPr id="6" name="Slide Number Placeholder 5"/>
          <p:cNvSpPr>
            <a:spLocks noGrp="1"/>
          </p:cNvSpPr>
          <p:nvPr>
            <p:ph type="sldNum" sz="quarter" idx="12"/>
          </p:nvPr>
        </p:nvSpPr>
        <p:spPr/>
        <p:txBody>
          <a:bodyPr/>
          <a:lstStyle/>
          <a:p>
            <a:fld id="{94441459-A222-44E2-8773-AC61045C6ECB}"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a:spLocks noChangeArrowheads="1"/>
          </p:cNvSpPr>
          <p:nvPr userDrawn="1"/>
        </p:nvSpPr>
        <p:spPr bwMode="auto">
          <a:xfrm>
            <a:off x="457200" y="1371600"/>
            <a:ext cx="82296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25319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5/14/2014</a:t>
            </a:r>
          </a:p>
        </p:txBody>
      </p:sp>
      <p:sp>
        <p:nvSpPr>
          <p:cNvPr id="6" name="Slide Number Placeholder 5"/>
          <p:cNvSpPr>
            <a:spLocks noGrp="1"/>
          </p:cNvSpPr>
          <p:nvPr>
            <p:ph type="sldNum" sz="quarter" idx="12"/>
          </p:nvPr>
        </p:nvSpPr>
        <p:spPr/>
        <p:txBody>
          <a:bodyPr/>
          <a:lstStyle/>
          <a:p>
            <a:fld id="{94441459-A222-44E2-8773-AC61045C6ECB}"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a:spLocks noChangeArrowheads="1"/>
          </p:cNvSpPr>
          <p:nvPr userDrawn="1"/>
        </p:nvSpPr>
        <p:spPr bwMode="auto">
          <a:xfrm rot="5400000">
            <a:off x="3718718" y="3215483"/>
            <a:ext cx="5867399"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82808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5/14/2014</a:t>
            </a:r>
          </a:p>
        </p:txBody>
      </p:sp>
      <p:sp>
        <p:nvSpPr>
          <p:cNvPr id="6" name="Slide Number Placeholder 5"/>
          <p:cNvSpPr>
            <a:spLocks noGrp="1"/>
          </p:cNvSpPr>
          <p:nvPr>
            <p:ph type="sldNum" sz="quarter" idx="12"/>
          </p:nvPr>
        </p:nvSpPr>
        <p:spPr/>
        <p:txBody>
          <a:bodyPr/>
          <a:lstStyle/>
          <a:p>
            <a:fld id="{94441459-A222-44E2-8773-AC61045C6ECB}"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6"/>
          <p:cNvSpPr>
            <a:spLocks noChangeArrowheads="1"/>
          </p:cNvSpPr>
          <p:nvPr userDrawn="1"/>
        </p:nvSpPr>
        <p:spPr bwMode="auto">
          <a:xfrm>
            <a:off x="457200" y="1371600"/>
            <a:ext cx="82296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325814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5/14/2014</a:t>
            </a:r>
          </a:p>
        </p:txBody>
      </p:sp>
      <p:sp>
        <p:nvSpPr>
          <p:cNvPr id="6" name="Slide Number Placeholder 5"/>
          <p:cNvSpPr>
            <a:spLocks noGrp="1"/>
          </p:cNvSpPr>
          <p:nvPr>
            <p:ph type="sldNum" sz="quarter" idx="12"/>
          </p:nvPr>
        </p:nvSpPr>
        <p:spPr/>
        <p:txBody>
          <a:bodyPr/>
          <a:lstStyle/>
          <a:p>
            <a:fld id="{94441459-A222-44E2-8773-AC61045C6ECB}"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9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5/14/2014</a:t>
            </a:r>
          </a:p>
        </p:txBody>
      </p:sp>
      <p:sp>
        <p:nvSpPr>
          <p:cNvPr id="7" name="Slide Number Placeholder 6"/>
          <p:cNvSpPr>
            <a:spLocks noGrp="1"/>
          </p:cNvSpPr>
          <p:nvPr>
            <p:ph type="sldNum" sz="quarter" idx="12"/>
          </p:nvPr>
        </p:nvSpPr>
        <p:spPr/>
        <p:txBody>
          <a:bodyPr/>
          <a:lstStyle/>
          <a:p>
            <a:fld id="{94441459-A222-44E2-8773-AC61045C6ECB}"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userDrawn="1"/>
        </p:nvSpPr>
        <p:spPr bwMode="auto">
          <a:xfrm>
            <a:off x="457200" y="1371600"/>
            <a:ext cx="82296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16292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5/14/2014</a:t>
            </a:r>
          </a:p>
        </p:txBody>
      </p:sp>
      <p:sp>
        <p:nvSpPr>
          <p:cNvPr id="9" name="Slide Number Placeholder 8"/>
          <p:cNvSpPr>
            <a:spLocks noGrp="1"/>
          </p:cNvSpPr>
          <p:nvPr>
            <p:ph type="sldNum" sz="quarter" idx="12"/>
          </p:nvPr>
        </p:nvSpPr>
        <p:spPr/>
        <p:txBody>
          <a:bodyPr/>
          <a:lstStyle/>
          <a:p>
            <a:fld id="{94441459-A222-44E2-8773-AC61045C6ECB}" type="slidenum">
              <a:rPr lang="en-US" smtClean="0"/>
              <a:t>‹#›</a:t>
            </a:fld>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6"/>
          <p:cNvSpPr>
            <a:spLocks noChangeArrowheads="1"/>
          </p:cNvSpPr>
          <p:nvPr userDrawn="1"/>
        </p:nvSpPr>
        <p:spPr bwMode="auto">
          <a:xfrm>
            <a:off x="457200" y="1371600"/>
            <a:ext cx="82296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380021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5/14/2014</a:t>
            </a:r>
          </a:p>
        </p:txBody>
      </p:sp>
      <p:sp>
        <p:nvSpPr>
          <p:cNvPr id="5" name="Slide Number Placeholder 4"/>
          <p:cNvSpPr>
            <a:spLocks noGrp="1"/>
          </p:cNvSpPr>
          <p:nvPr>
            <p:ph type="sldNum" sz="quarter" idx="12"/>
          </p:nvPr>
        </p:nvSpPr>
        <p:spPr/>
        <p:txBody>
          <a:bodyPr/>
          <a:lstStyle/>
          <a:p>
            <a:fld id="{94441459-A222-44E2-8773-AC61045C6ECB}" type="slidenum">
              <a:rPr lang="en-US" smtClean="0"/>
              <a:t>‹#›</a:t>
            </a:fld>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userDrawn="1"/>
        </p:nvSpPr>
        <p:spPr bwMode="auto">
          <a:xfrm>
            <a:off x="457200" y="1371600"/>
            <a:ext cx="82296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419742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5/14/2014</a:t>
            </a:r>
          </a:p>
        </p:txBody>
      </p:sp>
      <p:sp>
        <p:nvSpPr>
          <p:cNvPr id="4" name="Slide Number Placeholder 3"/>
          <p:cNvSpPr>
            <a:spLocks noGrp="1"/>
          </p:cNvSpPr>
          <p:nvPr>
            <p:ph type="sldNum" sz="quarter" idx="12"/>
          </p:nvPr>
        </p:nvSpPr>
        <p:spPr/>
        <p:txBody>
          <a:bodyPr/>
          <a:lstStyle/>
          <a:p>
            <a:fld id="{94441459-A222-44E2-8773-AC61045C6ECB}" type="slidenum">
              <a:rPr lang="en-US" smtClean="0"/>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5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5/14/2014</a:t>
            </a:r>
          </a:p>
        </p:txBody>
      </p:sp>
      <p:sp>
        <p:nvSpPr>
          <p:cNvPr id="7" name="Slide Number Placeholder 6"/>
          <p:cNvSpPr>
            <a:spLocks noGrp="1"/>
          </p:cNvSpPr>
          <p:nvPr>
            <p:ph type="sldNum" sz="quarter" idx="12"/>
          </p:nvPr>
        </p:nvSpPr>
        <p:spPr/>
        <p:txBody>
          <a:bodyPr/>
          <a:lstStyle/>
          <a:p>
            <a:fld id="{94441459-A222-44E2-8773-AC61045C6ECB}"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userDrawn="1"/>
        </p:nvSpPr>
        <p:spPr bwMode="auto">
          <a:xfrm>
            <a:off x="457200" y="1371600"/>
            <a:ext cx="2971800" cy="46037"/>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250122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5/14/2014</a:t>
            </a:r>
          </a:p>
        </p:txBody>
      </p:sp>
      <p:sp>
        <p:nvSpPr>
          <p:cNvPr id="7" name="Slide Number Placeholder 6"/>
          <p:cNvSpPr>
            <a:spLocks noGrp="1"/>
          </p:cNvSpPr>
          <p:nvPr>
            <p:ph type="sldNum" sz="quarter" idx="12"/>
          </p:nvPr>
        </p:nvSpPr>
        <p:spPr/>
        <p:txBody>
          <a:bodyPr/>
          <a:lstStyle/>
          <a:p>
            <a:fld id="{94441459-A222-44E2-8773-AC61045C6ECB}"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6172200"/>
            <a:ext cx="1507566" cy="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userDrawn="1"/>
        </p:nvSpPr>
        <p:spPr bwMode="auto">
          <a:xfrm>
            <a:off x="1828800" y="5364163"/>
            <a:ext cx="5486400" cy="45719"/>
          </a:xfrm>
          <a:prstGeom prst="rect">
            <a:avLst/>
          </a:prstGeom>
          <a:gradFill rotWithShape="0">
            <a:gsLst>
              <a:gs pos="0">
                <a:srgbClr val="4F81BD"/>
              </a:gs>
              <a:gs pos="100000">
                <a:srgbClr val="2C4C74"/>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160234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5/14/2014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41459-A222-44E2-8773-AC61045C6ECB}" type="slidenum">
              <a:rPr lang="en-US" smtClean="0"/>
              <a:t>‹#›</a:t>
            </a:fld>
            <a:endParaRPr lang="en-US"/>
          </a:p>
        </p:txBody>
      </p:sp>
    </p:spTree>
    <p:extLst>
      <p:ext uri="{BB962C8B-B14F-4D97-AF65-F5344CB8AC3E}">
        <p14:creationId xmlns:p14="http://schemas.microsoft.com/office/powerpoint/2010/main" val="209593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03375"/>
          </a:xfrm>
        </p:spPr>
        <p:txBody>
          <a:bodyPr>
            <a:normAutofit fontScale="90000"/>
          </a:bodyPr>
          <a:lstStyle/>
          <a:p>
            <a:pPr marL="0" indent="0"/>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itchFamily="34" charset="0"/>
                <a:ea typeface="ＭＳ Ｐゴシック" charset="-128"/>
              </a:rPr>
              <a:t> </a:t>
            </a:r>
            <a:r>
              <a:rPr lang="en-US" dirty="0">
                <a:latin typeface="Arial Black" pitchFamily="34" charset="0"/>
                <a:ea typeface="ＭＳ Ｐゴシック" charset="-128"/>
              </a:rPr>
              <a:t>Indicator Review</a:t>
            </a:r>
            <a:br>
              <a:rPr lang="en-US" dirty="0">
                <a:latin typeface="Arial Black" pitchFamily="34" charset="0"/>
                <a:ea typeface="ＭＳ Ｐゴシック" charset="-128"/>
              </a:rPr>
            </a:br>
            <a:r>
              <a:rPr lang="en-US" sz="3600" dirty="0" smtClean="0">
                <a:latin typeface="Arial Black" pitchFamily="34" charset="0"/>
                <a:ea typeface="ＭＳ Ｐゴシック" charset="-128"/>
              </a:rPr>
              <a:t> </a:t>
            </a:r>
            <a:r>
              <a:rPr lang="en-US" sz="3600" dirty="0">
                <a:latin typeface="Arial Black" pitchFamily="34" charset="0"/>
                <a:ea typeface="ＭＳ Ｐゴシック" charset="-128"/>
              </a:rPr>
              <a:t>2016</a:t>
            </a: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cs typeface="Times New Roman" pitchFamily="18" charset="0"/>
              </a:rPr>
              <a:t/>
            </a:r>
            <a:br>
              <a:rPr lang="en-US" dirty="0">
                <a:latin typeface="Arial Black" panose="020B0A04020102020204" pitchFamily="34" charset="0"/>
                <a:cs typeface="Times New Roman" pitchFamily="18" charset="0"/>
              </a:rPr>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a:t>
            </a:fld>
            <a:endParaRPr lang="en-US"/>
          </a:p>
        </p:txBody>
      </p:sp>
    </p:spTree>
    <p:extLst>
      <p:ext uri="{BB962C8B-B14F-4D97-AF65-F5344CB8AC3E}">
        <p14:creationId xmlns:p14="http://schemas.microsoft.com/office/powerpoint/2010/main" val="293343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15962"/>
          </a:xfrm>
        </p:spPr>
        <p:txBody>
          <a:bodyPr>
            <a:noAutofit/>
          </a:bodyPr>
          <a:lstStyle/>
          <a:p>
            <a:r>
              <a:rPr lang="en-US" dirty="0"/>
              <a:t/>
            </a:r>
            <a:br>
              <a:rPr lang="en-US" dirty="0"/>
            </a:br>
            <a:r>
              <a:rPr lang="en-US" dirty="0"/>
              <a:t/>
            </a:r>
            <a:br>
              <a:rPr lang="en-US" dirty="0"/>
            </a:br>
            <a:r>
              <a:rPr lang="en-US" sz="3600" dirty="0"/>
              <a:t>Indicator 4 Student  Roster Report</a:t>
            </a:r>
            <a:r>
              <a:rPr lang="en-US" sz="1200" dirty="0"/>
              <a:t/>
            </a:r>
            <a:br>
              <a:rPr lang="en-US" sz="1200" dirty="0"/>
            </a:br>
            <a:r>
              <a:rPr lang="en-US" sz="1200" dirty="0"/>
              <a:t/>
            </a:r>
            <a:br>
              <a:rPr lang="en-US" sz="1200" dirty="0"/>
            </a:br>
            <a:r>
              <a:rPr lang="en-US" sz="1800" dirty="0">
                <a:latin typeface="Arial" charset="0"/>
              </a:rPr>
              <a:t>Roster of students, separated by Special Education and Regular Ed, who have more than 10 days of suspensions/expulsions</a:t>
            </a:r>
            <a:r>
              <a:rPr lang="en-US" sz="1000" dirty="0">
                <a:latin typeface="Arial" charset="0"/>
              </a:rPr>
              <a:t/>
            </a:r>
            <a:br>
              <a:rPr lang="en-US" sz="1000" dirty="0">
                <a:latin typeface="Arial" charset="0"/>
              </a:rPr>
            </a:br>
            <a:endParaRPr lang="en-US" sz="1000"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10</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057401"/>
            <a:ext cx="7696200" cy="4114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318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dirty="0"/>
              <a:t/>
            </a:r>
            <a:br>
              <a:rPr lang="en-US" dirty="0"/>
            </a:br>
            <a:r>
              <a:rPr lang="en-US" dirty="0"/>
              <a:t/>
            </a:r>
            <a:br>
              <a:rPr lang="en-US" dirty="0"/>
            </a:br>
            <a:r>
              <a:rPr lang="en-US" dirty="0"/>
              <a:t>Indicator 5</a:t>
            </a:r>
            <a:br>
              <a:rPr lang="en-US" dirty="0"/>
            </a:br>
            <a:r>
              <a:rPr lang="en-US" dirty="0"/>
              <a:t>LRE</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11</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Students age 6-21</a:t>
            </a:r>
          </a:p>
          <a:p>
            <a:r>
              <a:rPr lang="en-US" sz="2800" dirty="0"/>
              <a:t>Where does the data come from?</a:t>
            </a:r>
          </a:p>
          <a:p>
            <a:pPr lvl="1"/>
            <a:r>
              <a:rPr lang="en-US" sz="2400" dirty="0"/>
              <a:t>MSIS</a:t>
            </a:r>
          </a:p>
          <a:p>
            <a:r>
              <a:rPr lang="en-US" sz="2800" dirty="0"/>
              <a:t>What do I need to do?</a:t>
            </a:r>
          </a:p>
          <a:p>
            <a:pPr lvl="1"/>
            <a:r>
              <a:rPr lang="en-US" sz="2400" dirty="0"/>
              <a:t>Verify MSIS data (teacher and student schedules, LRE calculated placement)</a:t>
            </a:r>
          </a:p>
          <a:p>
            <a:r>
              <a:rPr lang="en-US" sz="2800" dirty="0"/>
              <a:t>When is it collected?</a:t>
            </a:r>
          </a:p>
          <a:p>
            <a:pPr lvl="1"/>
            <a:r>
              <a:rPr lang="en-US" sz="2400" dirty="0"/>
              <a:t>Child Count Day</a:t>
            </a:r>
          </a:p>
          <a:p>
            <a:endParaRPr lang="en-US" dirty="0"/>
          </a:p>
        </p:txBody>
      </p:sp>
    </p:spTree>
    <p:extLst>
      <p:ext uri="{BB962C8B-B14F-4D97-AF65-F5344CB8AC3E}">
        <p14:creationId xmlns:p14="http://schemas.microsoft.com/office/powerpoint/2010/main" val="229468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800" dirty="0"/>
              <a:t/>
            </a:r>
            <a:br>
              <a:rPr lang="en-US" sz="4800" dirty="0"/>
            </a:br>
            <a:r>
              <a:rPr lang="en-US" sz="4800" dirty="0"/>
              <a:t>Indicator 5</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12</a:t>
            </a:fld>
            <a:endParaRPr lang="en-US"/>
          </a:p>
        </p:txBody>
      </p:sp>
      <p:sp>
        <p:nvSpPr>
          <p:cNvPr id="3" name="Content Placeholder 2"/>
          <p:cNvSpPr>
            <a:spLocks noGrp="1"/>
          </p:cNvSpPr>
          <p:nvPr>
            <p:ph idx="1"/>
          </p:nvPr>
        </p:nvSpPr>
        <p:spPr/>
        <p:txBody>
          <a:bodyPr>
            <a:normAutofit fontScale="92500"/>
          </a:bodyPr>
          <a:lstStyle/>
          <a:p>
            <a:r>
              <a:rPr lang="en-US" dirty="0"/>
              <a:t>Indicator 5a</a:t>
            </a:r>
          </a:p>
          <a:p>
            <a:pPr lvl="1"/>
            <a:r>
              <a:rPr lang="en-US" dirty="0"/>
              <a:t>SA Placements - </a:t>
            </a:r>
            <a:r>
              <a:rPr lang="en-US" sz="2400" dirty="0"/>
              <a:t>Inside regular class 80% or more of day</a:t>
            </a:r>
          </a:p>
          <a:p>
            <a:r>
              <a:rPr lang="en-US" dirty="0"/>
              <a:t>Indicator 5b</a:t>
            </a:r>
          </a:p>
          <a:p>
            <a:pPr lvl="1"/>
            <a:r>
              <a:rPr lang="en-US" dirty="0"/>
              <a:t>SC Placements - </a:t>
            </a:r>
            <a:r>
              <a:rPr lang="en-US" sz="2400" dirty="0"/>
              <a:t>Inside Regular Class Less Than 40% Of Day</a:t>
            </a:r>
          </a:p>
          <a:p>
            <a:r>
              <a:rPr lang="en-US" dirty="0"/>
              <a:t>Indicator 5c</a:t>
            </a:r>
          </a:p>
          <a:p>
            <a:pPr lvl="1"/>
            <a:r>
              <a:rPr lang="en-US" dirty="0"/>
              <a:t>SD - </a:t>
            </a:r>
            <a:r>
              <a:rPr lang="en-US" sz="2400" dirty="0"/>
              <a:t>Separate School</a:t>
            </a:r>
          </a:p>
          <a:p>
            <a:pPr lvl="1"/>
            <a:r>
              <a:rPr lang="en-US" dirty="0"/>
              <a:t>SF - </a:t>
            </a:r>
            <a:r>
              <a:rPr lang="en-US" sz="2400" dirty="0"/>
              <a:t>Residential Facility</a:t>
            </a:r>
          </a:p>
          <a:p>
            <a:pPr lvl="1"/>
            <a:r>
              <a:rPr lang="en-US" dirty="0"/>
              <a:t>SH - </a:t>
            </a:r>
            <a:r>
              <a:rPr lang="en-US" sz="2400" dirty="0"/>
              <a:t>Home/Hospital</a:t>
            </a:r>
          </a:p>
          <a:p>
            <a:pPr>
              <a:buNone/>
            </a:pPr>
            <a:r>
              <a:rPr lang="en-US" sz="1600" dirty="0"/>
              <a:t>NOTE: Resourced (SB) students are not part of APR calculations, but are included in CEIS</a:t>
            </a:r>
          </a:p>
          <a:p>
            <a:endParaRPr lang="en-US" dirty="0"/>
          </a:p>
        </p:txBody>
      </p:sp>
    </p:spTree>
    <p:extLst>
      <p:ext uri="{BB962C8B-B14F-4D97-AF65-F5344CB8AC3E}">
        <p14:creationId xmlns:p14="http://schemas.microsoft.com/office/powerpoint/2010/main" val="391160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800" dirty="0"/>
              <a:t>Indicator 6</a:t>
            </a:r>
            <a:br>
              <a:rPr lang="en-US" sz="4800" dirty="0"/>
            </a:br>
            <a:r>
              <a:rPr lang="en-US" sz="4800" dirty="0"/>
              <a:t>Preschool LRE</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13</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Students age 3-5</a:t>
            </a:r>
          </a:p>
          <a:p>
            <a:r>
              <a:rPr lang="en-US" sz="2800" dirty="0"/>
              <a:t>Where does the data come from?</a:t>
            </a:r>
          </a:p>
          <a:p>
            <a:pPr lvl="1"/>
            <a:r>
              <a:rPr lang="en-US" sz="2400" dirty="0"/>
              <a:t>MSIS</a:t>
            </a:r>
          </a:p>
          <a:p>
            <a:r>
              <a:rPr lang="en-US" sz="2800" dirty="0"/>
              <a:t>What do I need to do?</a:t>
            </a:r>
          </a:p>
          <a:p>
            <a:pPr lvl="1"/>
            <a:r>
              <a:rPr lang="en-US" sz="2400" dirty="0"/>
              <a:t>Verify MSIS data (User-entered placement)</a:t>
            </a:r>
          </a:p>
          <a:p>
            <a:r>
              <a:rPr lang="en-US" sz="2800" dirty="0"/>
              <a:t>When is it collected?</a:t>
            </a:r>
          </a:p>
          <a:p>
            <a:pPr lvl="1"/>
            <a:r>
              <a:rPr lang="en-US" sz="2400" dirty="0"/>
              <a:t>Child Count Day</a:t>
            </a:r>
          </a:p>
          <a:p>
            <a:endParaRPr lang="en-US" dirty="0"/>
          </a:p>
        </p:txBody>
      </p:sp>
    </p:spTree>
    <p:extLst>
      <p:ext uri="{BB962C8B-B14F-4D97-AF65-F5344CB8AC3E}">
        <p14:creationId xmlns:p14="http://schemas.microsoft.com/office/powerpoint/2010/main" val="112925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800" dirty="0"/>
              <a:t/>
            </a:r>
            <a:br>
              <a:rPr lang="en-US" sz="4800" dirty="0"/>
            </a:br>
            <a:r>
              <a:rPr lang="en-US" sz="4800" dirty="0"/>
              <a:t>Indicator 6</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14</a:t>
            </a:fld>
            <a:endParaRPr lang="en-US"/>
          </a:p>
        </p:txBody>
      </p:sp>
      <p:sp>
        <p:nvSpPr>
          <p:cNvPr id="3" name="Content Placeholder 2"/>
          <p:cNvSpPr>
            <a:spLocks noGrp="1"/>
          </p:cNvSpPr>
          <p:nvPr>
            <p:ph idx="1"/>
          </p:nvPr>
        </p:nvSpPr>
        <p:spPr/>
        <p:txBody>
          <a:bodyPr>
            <a:normAutofit lnSpcReduction="10000"/>
          </a:bodyPr>
          <a:lstStyle/>
          <a:p>
            <a:r>
              <a:rPr lang="en-US" dirty="0"/>
              <a:t>Indicator 6a</a:t>
            </a:r>
          </a:p>
          <a:p>
            <a:pPr lvl="1"/>
            <a:r>
              <a:rPr lang="en-US" dirty="0"/>
              <a:t>PI – Services Regular Early Childhood Program (at least 10 hours)</a:t>
            </a:r>
          </a:p>
          <a:p>
            <a:pPr lvl="1"/>
            <a:r>
              <a:rPr lang="en-US" dirty="0"/>
              <a:t>PK - Services Regular Early Childhood Program (less than 10 hours)</a:t>
            </a:r>
          </a:p>
          <a:p>
            <a:r>
              <a:rPr lang="en-US" dirty="0"/>
              <a:t>Indicator 6b</a:t>
            </a:r>
          </a:p>
          <a:p>
            <a:pPr lvl="1"/>
            <a:r>
              <a:rPr lang="en-US" dirty="0"/>
              <a:t>PE – Residential Facility</a:t>
            </a:r>
          </a:p>
          <a:p>
            <a:pPr lvl="1"/>
            <a:r>
              <a:rPr lang="en-US" dirty="0"/>
              <a:t>PF – Separate School</a:t>
            </a:r>
          </a:p>
          <a:p>
            <a:pPr lvl="1"/>
            <a:r>
              <a:rPr lang="en-US" dirty="0"/>
              <a:t>PG - Separate Class</a:t>
            </a:r>
          </a:p>
          <a:p>
            <a:endParaRPr lang="en-US" dirty="0"/>
          </a:p>
        </p:txBody>
      </p:sp>
    </p:spTree>
    <p:extLst>
      <p:ext uri="{BB962C8B-B14F-4D97-AF65-F5344CB8AC3E}">
        <p14:creationId xmlns:p14="http://schemas.microsoft.com/office/powerpoint/2010/main" val="369816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800" dirty="0"/>
              <a:t/>
            </a:r>
            <a:br>
              <a:rPr lang="en-US" sz="4800" dirty="0"/>
            </a:br>
            <a:r>
              <a:rPr lang="en-US" sz="4800" dirty="0"/>
              <a:t>Distinction for Indicators 5 and 6</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15</a:t>
            </a:fld>
            <a:endParaRPr lang="en-US"/>
          </a:p>
        </p:txBody>
      </p:sp>
      <p:sp>
        <p:nvSpPr>
          <p:cNvPr id="3" name="Content Placeholder 2"/>
          <p:cNvSpPr>
            <a:spLocks noGrp="1"/>
          </p:cNvSpPr>
          <p:nvPr>
            <p:ph idx="1"/>
          </p:nvPr>
        </p:nvSpPr>
        <p:spPr/>
        <p:txBody>
          <a:bodyPr>
            <a:normAutofit/>
          </a:bodyPr>
          <a:lstStyle/>
          <a:p>
            <a:r>
              <a:rPr lang="en-US" dirty="0"/>
              <a:t>Enter a school age code if the child will be 6 years old on or before Child Count Day. </a:t>
            </a:r>
          </a:p>
          <a:p>
            <a:r>
              <a:rPr lang="en-US" dirty="0"/>
              <a:t>Enter a preschool code if the child will be turning 6 years old after Child Count Day. </a:t>
            </a:r>
          </a:p>
          <a:p>
            <a:r>
              <a:rPr lang="en-US" dirty="0"/>
              <a:t>MSIS will allow a school age entry for a 3-5 year old. Make sure to ONLY enter a school age code if the child will be 6 years old on or before Child Count Day.</a:t>
            </a:r>
          </a:p>
          <a:p>
            <a:endParaRPr lang="en-US" dirty="0"/>
          </a:p>
        </p:txBody>
      </p:sp>
    </p:spTree>
    <p:extLst>
      <p:ext uri="{BB962C8B-B14F-4D97-AF65-F5344CB8AC3E}">
        <p14:creationId xmlns:p14="http://schemas.microsoft.com/office/powerpoint/2010/main" val="48603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Indicator 7</a:t>
            </a:r>
            <a:br>
              <a:rPr lang="en-US" dirty="0"/>
            </a:br>
            <a:r>
              <a:rPr lang="en-US" dirty="0"/>
              <a:t>Preschool Assessment</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16</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Students age 3-5 as of Child Count Day</a:t>
            </a:r>
          </a:p>
          <a:p>
            <a:r>
              <a:rPr lang="en-US" sz="2800" dirty="0"/>
              <a:t>Where does the data come from?</a:t>
            </a:r>
          </a:p>
          <a:p>
            <a:pPr lvl="1"/>
            <a:r>
              <a:rPr lang="en-US" sz="2400" dirty="0"/>
              <a:t>BDI-2 Data Manager Website</a:t>
            </a:r>
          </a:p>
          <a:p>
            <a:r>
              <a:rPr lang="en-US" sz="2800" dirty="0"/>
              <a:t>What do I need to do?</a:t>
            </a:r>
          </a:p>
          <a:p>
            <a:pPr lvl="1"/>
            <a:r>
              <a:rPr lang="en-US" altLang="en-US" sz="2400" dirty="0">
                <a:ea typeface="ＭＳ Ｐゴシック" charset="-128"/>
              </a:rPr>
              <a:t>Administer screener to 3-5 year olds who enter and exit early childhood program</a:t>
            </a:r>
          </a:p>
          <a:p>
            <a:r>
              <a:rPr lang="en-US" sz="2800" dirty="0"/>
              <a:t>When is it collected?</a:t>
            </a:r>
          </a:p>
          <a:p>
            <a:pPr lvl="1"/>
            <a:r>
              <a:rPr lang="en-US" altLang="en-US" sz="2400" dirty="0">
                <a:ea typeface="ＭＳ Ｐゴシック" charset="-128"/>
              </a:rPr>
              <a:t>Year-round (data must be entered by June 30</a:t>
            </a:r>
            <a:r>
              <a:rPr lang="en-US" altLang="en-US" sz="2400" baseline="30000" dirty="0">
                <a:ea typeface="ＭＳ Ｐゴシック" charset="-128"/>
              </a:rPr>
              <a:t>th</a:t>
            </a:r>
            <a:r>
              <a:rPr lang="en-US" altLang="en-US" sz="2400" dirty="0">
                <a:ea typeface="ＭＳ Ｐゴシック" charset="-128"/>
              </a:rPr>
              <a:t>)</a:t>
            </a:r>
            <a:r>
              <a:rPr lang="en-US" sz="2400" dirty="0"/>
              <a:t> </a:t>
            </a:r>
          </a:p>
          <a:p>
            <a:endParaRPr lang="en-US" dirty="0"/>
          </a:p>
        </p:txBody>
      </p:sp>
    </p:spTree>
    <p:extLst>
      <p:ext uri="{BB962C8B-B14F-4D97-AF65-F5344CB8AC3E}">
        <p14:creationId xmlns:p14="http://schemas.microsoft.com/office/powerpoint/2010/main" val="413889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15962"/>
          </a:xfrm>
        </p:spPr>
        <p:txBody>
          <a:bodyPr>
            <a:normAutofit fontScale="90000"/>
          </a:bodyPr>
          <a:lstStyle/>
          <a:p>
            <a:r>
              <a:rPr lang="en-US" dirty="0"/>
              <a:t/>
            </a:r>
            <a:br>
              <a:rPr lang="en-US" dirty="0"/>
            </a:br>
            <a:r>
              <a:rPr lang="en-US" dirty="0"/>
              <a:t>Indicator 7</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17</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5715000" cy="4495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57200" y="1981200"/>
            <a:ext cx="1371600" cy="2862322"/>
          </a:xfrm>
          <a:prstGeom prst="rect">
            <a:avLst/>
          </a:prstGeom>
        </p:spPr>
        <p:txBody>
          <a:bodyPr wrap="square">
            <a:spAutoFit/>
          </a:bodyPr>
          <a:lstStyle/>
          <a:p>
            <a:r>
              <a:rPr lang="en-US" dirty="0"/>
              <a:t>Webinar and report instructions are on our website (SPP/APR page) listed under District Resources</a:t>
            </a:r>
          </a:p>
        </p:txBody>
      </p:sp>
    </p:spTree>
    <p:extLst>
      <p:ext uri="{BB962C8B-B14F-4D97-AF65-F5344CB8AC3E}">
        <p14:creationId xmlns:p14="http://schemas.microsoft.com/office/powerpoint/2010/main" val="229675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7</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18</a:t>
            </a:fld>
            <a:endParaRPr lang="en-US"/>
          </a:p>
        </p:txBody>
      </p:sp>
      <p:sp>
        <p:nvSpPr>
          <p:cNvPr id="3" name="Content Placeholder 2"/>
          <p:cNvSpPr>
            <a:spLocks noGrp="1"/>
          </p:cNvSpPr>
          <p:nvPr>
            <p:ph idx="1"/>
          </p:nvPr>
        </p:nvSpPr>
        <p:spPr/>
        <p:txBody>
          <a:bodyPr/>
          <a:lstStyle/>
          <a:p>
            <a:r>
              <a:rPr lang="en-US" altLang="en-US" sz="2400" dirty="0">
                <a:ea typeface="ＭＳ Ｐゴシック" charset="-128"/>
              </a:rPr>
              <a:t>Administer screener, not full assessment</a:t>
            </a:r>
          </a:p>
          <a:p>
            <a:r>
              <a:rPr lang="en-US" altLang="en-US" sz="2400" dirty="0">
                <a:ea typeface="ＭＳ Ｐゴシック" charset="-128"/>
              </a:rPr>
              <a:t>Only administer upon Entrance and Exit in early childhood program, not twice a year</a:t>
            </a:r>
          </a:p>
          <a:p>
            <a:r>
              <a:rPr lang="en-US" altLang="en-US" sz="2400" dirty="0">
                <a:ea typeface="ＭＳ Ｐゴシック" charset="-128"/>
              </a:rPr>
              <a:t>Designate in BDI-2 Data Manager which assessment is the Entry and which assessment is the Exit in the Program Note field</a:t>
            </a:r>
          </a:p>
          <a:p>
            <a:r>
              <a:rPr lang="en-US" altLang="en-US" sz="2400" dirty="0">
                <a:ea typeface="ＭＳ Ｐゴシック" charset="-128"/>
              </a:rPr>
              <a:t>Notify us of transfers</a:t>
            </a:r>
          </a:p>
          <a:p>
            <a:pPr lvl="1"/>
            <a:r>
              <a:rPr lang="en-US" altLang="en-US" sz="2000" dirty="0">
                <a:ea typeface="ＭＳ Ｐゴシック" charset="-128"/>
              </a:rPr>
              <a:t>Must track students over multiple years</a:t>
            </a:r>
          </a:p>
          <a:p>
            <a:r>
              <a:rPr lang="en-US" altLang="en-US" sz="2400" dirty="0">
                <a:ea typeface="ＭＳ Ｐゴシック" charset="-128"/>
              </a:rPr>
              <a:t>Contact MDE OSE if you need help with user accounts, student transfers, protocol mailings, etc.</a:t>
            </a:r>
          </a:p>
          <a:p>
            <a:endParaRPr lang="en-US" dirty="0"/>
          </a:p>
        </p:txBody>
      </p:sp>
    </p:spTree>
    <p:extLst>
      <p:ext uri="{BB962C8B-B14F-4D97-AF65-F5344CB8AC3E}">
        <p14:creationId xmlns:p14="http://schemas.microsoft.com/office/powerpoint/2010/main" val="363812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Preschool Roster Report</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19</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925128"/>
            <a:ext cx="7923886" cy="332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85800" y="1447800"/>
            <a:ext cx="6705600" cy="1477328"/>
          </a:xfrm>
          <a:prstGeom prst="rect">
            <a:avLst/>
          </a:prstGeom>
        </p:spPr>
        <p:txBody>
          <a:bodyPr wrap="square">
            <a:spAutoFit/>
          </a:bodyPr>
          <a:lstStyle/>
          <a:p>
            <a:pPr>
              <a:buFont typeface="Arial" pitchFamily="34" charset="0"/>
              <a:buChar char="•"/>
            </a:pPr>
            <a:r>
              <a:rPr lang="en-US" dirty="0">
                <a:solidFill>
                  <a:srgbClr val="223264"/>
                </a:solidFill>
                <a:latin typeface="Arial" pitchFamily="34" charset="0"/>
                <a:cs typeface="Arial" pitchFamily="34" charset="0"/>
              </a:rPr>
              <a:t>Lists all students age 3-5 (as of the Child Count day) who are currently marked as special education students</a:t>
            </a:r>
          </a:p>
          <a:p>
            <a:endParaRPr lang="en-US" dirty="0">
              <a:solidFill>
                <a:srgbClr val="223264"/>
              </a:solidFill>
              <a:latin typeface="Arial" pitchFamily="34" charset="0"/>
              <a:cs typeface="Arial" pitchFamily="34" charset="0"/>
            </a:endParaRPr>
          </a:p>
          <a:p>
            <a:pPr>
              <a:buFont typeface="Arial" pitchFamily="34" charset="0"/>
              <a:buChar char="•"/>
            </a:pPr>
            <a:r>
              <a:rPr lang="en-US" dirty="0">
                <a:solidFill>
                  <a:srgbClr val="223264"/>
                </a:solidFill>
                <a:latin typeface="Arial" pitchFamily="34" charset="0"/>
                <a:cs typeface="Arial" pitchFamily="34" charset="0"/>
              </a:rPr>
              <a:t> Used to help identify the students who should be given the BDI-2 screener</a:t>
            </a:r>
          </a:p>
        </p:txBody>
      </p:sp>
    </p:spTree>
    <p:extLst>
      <p:ext uri="{BB962C8B-B14F-4D97-AF65-F5344CB8AC3E}">
        <p14:creationId xmlns:p14="http://schemas.microsoft.com/office/powerpoint/2010/main" val="229675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a:r>
            <a:br>
              <a:rPr lang="en-US" dirty="0"/>
            </a:br>
            <a:r>
              <a:rPr lang="en-US" dirty="0"/>
              <a:t>SPP/APR</a:t>
            </a:r>
            <a:br>
              <a:rPr lang="en-US" dirty="0"/>
            </a:br>
            <a:endParaRPr lang="en-US" dirty="0"/>
          </a:p>
        </p:txBody>
      </p:sp>
      <p:sp>
        <p:nvSpPr>
          <p:cNvPr id="3" name="Content Placeholder 2"/>
          <p:cNvSpPr>
            <a:spLocks noGrp="1"/>
          </p:cNvSpPr>
          <p:nvPr>
            <p:ph idx="1"/>
          </p:nvPr>
        </p:nvSpPr>
        <p:spPr/>
        <p:txBody>
          <a:bodyPr>
            <a:normAutofit/>
          </a:bodyPr>
          <a:lstStyle/>
          <a:p>
            <a:r>
              <a:rPr lang="en-US" dirty="0"/>
              <a:t>SPP – State Performance Plan</a:t>
            </a:r>
          </a:p>
          <a:p>
            <a:pPr lvl="1"/>
            <a:r>
              <a:rPr lang="en-US" dirty="0"/>
              <a:t>Establishes baseline data and sets targets through </a:t>
            </a:r>
            <a:r>
              <a:rPr lang="en-US" dirty="0" smtClean="0"/>
              <a:t>2014-2015 </a:t>
            </a:r>
            <a:r>
              <a:rPr lang="en-US" dirty="0"/>
              <a:t>school year for 17 Indicators</a:t>
            </a:r>
          </a:p>
          <a:p>
            <a:r>
              <a:rPr lang="en-US" dirty="0"/>
              <a:t>APR – Annual Performance Report</a:t>
            </a:r>
          </a:p>
          <a:p>
            <a:pPr lvl="1"/>
            <a:r>
              <a:rPr lang="en-US" dirty="0"/>
              <a:t>Annual report of Statewide performance</a:t>
            </a:r>
          </a:p>
          <a:p>
            <a:pPr lvl="1"/>
            <a:r>
              <a:rPr lang="en-US" dirty="0"/>
              <a:t>Met/Not Met for all 17 Indicators</a:t>
            </a:r>
          </a:p>
          <a:p>
            <a:pPr lvl="1"/>
            <a:r>
              <a:rPr lang="en-US" dirty="0"/>
              <a:t>Indicators 15-20 are State-level Indicators</a:t>
            </a:r>
          </a:p>
          <a:p>
            <a:pPr marL="0" indent="0">
              <a:buNone/>
            </a:pP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a:t>
            </a:fld>
            <a:endParaRPr lang="en-US"/>
          </a:p>
        </p:txBody>
      </p:sp>
    </p:spTree>
    <p:extLst>
      <p:ext uri="{BB962C8B-B14F-4D97-AF65-F5344CB8AC3E}">
        <p14:creationId xmlns:p14="http://schemas.microsoft.com/office/powerpoint/2010/main" val="389608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Indicator 7</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20</a:t>
            </a:fld>
            <a:endParaRPr lang="en-US"/>
          </a:p>
        </p:txBody>
      </p:sp>
      <p:sp>
        <p:nvSpPr>
          <p:cNvPr id="3" name="Content Placeholder 2"/>
          <p:cNvSpPr>
            <a:spLocks noGrp="1"/>
          </p:cNvSpPr>
          <p:nvPr>
            <p:ph idx="1"/>
          </p:nvPr>
        </p:nvSpPr>
        <p:spPr/>
        <p:txBody>
          <a:bodyPr/>
          <a:lstStyle/>
          <a:p>
            <a:r>
              <a:rPr lang="en-US" altLang="en-US" sz="2800" dirty="0">
                <a:ea typeface="ＭＳ Ｐゴシック" charset="-128"/>
              </a:rPr>
              <a:t>Possible Entry events</a:t>
            </a:r>
          </a:p>
          <a:p>
            <a:pPr lvl="1"/>
            <a:r>
              <a:rPr lang="en-US" altLang="en-US" sz="2400" dirty="0">
                <a:ea typeface="ＭＳ Ｐゴシック" charset="-128"/>
              </a:rPr>
              <a:t>Age 3-5 new ruling</a:t>
            </a:r>
          </a:p>
          <a:p>
            <a:pPr lvl="1"/>
            <a:r>
              <a:rPr lang="en-US" altLang="en-US" sz="2400" dirty="0">
                <a:ea typeface="ＭＳ Ｐゴシック" charset="-128"/>
              </a:rPr>
              <a:t>Age 3-5 out-of-State transfer</a:t>
            </a:r>
          </a:p>
          <a:p>
            <a:pPr lvl="1"/>
            <a:r>
              <a:rPr lang="en-US" altLang="en-US" sz="2400" dirty="0">
                <a:ea typeface="ＭＳ Ｐゴシック" charset="-128"/>
              </a:rPr>
              <a:t>Part C to B transfer-eligible 3-year-old</a:t>
            </a:r>
          </a:p>
          <a:p>
            <a:r>
              <a:rPr lang="en-US" altLang="en-US" sz="2800" dirty="0">
                <a:ea typeface="ＭＳ Ｐゴシック" charset="-128"/>
              </a:rPr>
              <a:t>Possible Exit events</a:t>
            </a:r>
          </a:p>
          <a:p>
            <a:pPr lvl="1"/>
            <a:r>
              <a:rPr lang="en-US" altLang="en-US" sz="2400" dirty="0">
                <a:ea typeface="ＭＳ Ｐゴシック" charset="-128"/>
              </a:rPr>
              <a:t>Exiting early childhood (Turning 6 years old)</a:t>
            </a:r>
          </a:p>
          <a:p>
            <a:pPr lvl="1"/>
            <a:r>
              <a:rPr lang="en-US" altLang="en-US" sz="2400" dirty="0">
                <a:ea typeface="ＭＳ Ｐゴシック" charset="-128"/>
              </a:rPr>
              <a:t>No longer eligible for services</a:t>
            </a:r>
          </a:p>
          <a:p>
            <a:pPr lvl="1"/>
            <a:r>
              <a:rPr lang="en-US" altLang="en-US" sz="2400" dirty="0">
                <a:ea typeface="ＭＳ Ｐゴシック" charset="-128"/>
              </a:rPr>
              <a:t>No longer receiving services</a:t>
            </a:r>
          </a:p>
          <a:p>
            <a:pPr lvl="1"/>
            <a:r>
              <a:rPr lang="en-US" altLang="en-US" sz="2400" dirty="0">
                <a:ea typeface="ＭＳ Ｐゴシック" charset="-128"/>
              </a:rPr>
              <a:t>Moving out of State</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defRPr/>
            </a:pPr>
            <a:r>
              <a:rPr lang="en-US" dirty="0"/>
              <a:t/>
            </a:r>
            <a:br>
              <a:rPr lang="en-US" dirty="0"/>
            </a:br>
            <a:r>
              <a:rPr lang="en-US" dirty="0"/>
              <a:t>Indicator 7</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21</a:t>
            </a:fld>
            <a:endParaRPr lang="en-US"/>
          </a:p>
        </p:txBody>
      </p:sp>
      <p:sp>
        <p:nvSpPr>
          <p:cNvPr id="3" name="Content Placeholder 2"/>
          <p:cNvSpPr>
            <a:spLocks noGrp="1"/>
          </p:cNvSpPr>
          <p:nvPr>
            <p:ph idx="1"/>
          </p:nvPr>
        </p:nvSpPr>
        <p:spPr/>
        <p:txBody>
          <a:bodyPr>
            <a:normAutofit lnSpcReduction="10000"/>
          </a:bodyPr>
          <a:lstStyle/>
          <a:p>
            <a:r>
              <a:rPr lang="en-US" altLang="en-US" dirty="0">
                <a:ea typeface="ＭＳ Ｐゴシック" charset="-128"/>
              </a:rPr>
              <a:t>Exit screener must be given before child turns 6 years old</a:t>
            </a:r>
          </a:p>
          <a:p>
            <a:r>
              <a:rPr lang="en-US" altLang="en-US" dirty="0">
                <a:ea typeface="ＭＳ Ｐゴシック" charset="-128"/>
              </a:rPr>
              <a:t>There must be at least 6 months between Entry and Exit screeners</a:t>
            </a:r>
          </a:p>
          <a:p>
            <a:r>
              <a:rPr lang="en-US" altLang="en-US" dirty="0">
                <a:ea typeface="ＭＳ Ｐゴシック" charset="-128"/>
              </a:rPr>
              <a:t>If the Entry event is within 6 months of the 6</a:t>
            </a:r>
            <a:r>
              <a:rPr lang="en-US" altLang="en-US" baseline="30000" dirty="0">
                <a:ea typeface="ＭＳ Ｐゴシック" charset="-128"/>
              </a:rPr>
              <a:t>th</a:t>
            </a:r>
            <a:r>
              <a:rPr lang="en-US" altLang="en-US" dirty="0">
                <a:ea typeface="ＭＳ Ｐゴシック" charset="-128"/>
              </a:rPr>
              <a:t> birthday, screeners are not required for that child</a:t>
            </a:r>
          </a:p>
          <a:p>
            <a:r>
              <a:rPr lang="en-US" altLang="en-US" dirty="0" smtClean="0">
                <a:ea typeface="ＭＳ Ｐゴシック" charset="-128"/>
              </a:rPr>
              <a:t>Entry </a:t>
            </a:r>
            <a:r>
              <a:rPr lang="en-US" altLang="en-US" dirty="0">
                <a:ea typeface="ＭＳ Ｐゴシック" charset="-128"/>
              </a:rPr>
              <a:t>screeners were marked for existing children (SY </a:t>
            </a:r>
            <a:r>
              <a:rPr lang="en-US" altLang="en-US" dirty="0" smtClean="0">
                <a:ea typeface="ＭＳ Ｐゴシック" charset="-128"/>
              </a:rPr>
              <a:t>2014-15) </a:t>
            </a:r>
            <a:r>
              <a:rPr lang="en-US" altLang="en-US" dirty="0">
                <a:ea typeface="ＭＳ Ｐゴシック" charset="-128"/>
              </a:rPr>
              <a:t>in BDI-2 Data Manager</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Indicator 7</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22</a:t>
            </a:fld>
            <a:endParaRPr lang="en-US"/>
          </a:p>
        </p:txBody>
      </p:sp>
      <p:sp>
        <p:nvSpPr>
          <p:cNvPr id="3" name="Content Placeholder 2"/>
          <p:cNvSpPr>
            <a:spLocks noGrp="1"/>
          </p:cNvSpPr>
          <p:nvPr>
            <p:ph idx="1"/>
          </p:nvPr>
        </p:nvSpPr>
        <p:spPr/>
        <p:txBody>
          <a:bodyPr>
            <a:normAutofit fontScale="92500"/>
          </a:bodyPr>
          <a:lstStyle/>
          <a:p>
            <a:r>
              <a:rPr lang="en-US" altLang="en-US" dirty="0">
                <a:ea typeface="ＭＳ Ｐゴシック" charset="-128"/>
              </a:rPr>
              <a:t>For each screener in BDI-2 Data Manager, click on the Program Note link and select “Entry” or “Exit” in the “Program Note 2” drop-down field</a:t>
            </a:r>
          </a:p>
          <a:p>
            <a:r>
              <a:rPr lang="en-US" altLang="en-US" dirty="0">
                <a:ea typeface="ＭＳ Ｐゴシック" charset="-128"/>
              </a:rPr>
              <a:t>Riverside will not look at the other Program Note fields when pulling data for Indicator 7</a:t>
            </a:r>
          </a:p>
          <a:p>
            <a:r>
              <a:rPr lang="en-US" altLang="en-US" dirty="0">
                <a:ea typeface="ＭＳ Ｐゴシック" charset="-128"/>
              </a:rPr>
              <a:t>Enter MSIS IDs in the Child ID field to help track students for multiple years</a:t>
            </a:r>
          </a:p>
          <a:p>
            <a:r>
              <a:rPr lang="en-US" altLang="en-US" dirty="0">
                <a:ea typeface="ＭＳ Ｐゴシック" charset="-128"/>
              </a:rPr>
              <a:t>Protocols will be mailed once a year at beginning of school year</a:t>
            </a:r>
          </a:p>
        </p:txBody>
      </p:sp>
    </p:spTree>
    <p:extLst>
      <p:ext uri="{BB962C8B-B14F-4D97-AF65-F5344CB8AC3E}">
        <p14:creationId xmlns:p14="http://schemas.microsoft.com/office/powerpoint/2010/main" val="229675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BDI-2 Data Manager</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23</a:t>
            </a:fld>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43934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75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BDI-2 Data Manager</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24</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733800"/>
            <a:ext cx="754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14400" y="1676400"/>
            <a:ext cx="7620000" cy="1754326"/>
          </a:xfrm>
          <a:prstGeom prst="rect">
            <a:avLst/>
          </a:prstGeom>
        </p:spPr>
        <p:txBody>
          <a:bodyPr wrap="square">
            <a:spAutoFit/>
          </a:bodyPr>
          <a:lstStyle/>
          <a:p>
            <a:pPr marL="285750" indent="-285750">
              <a:buFont typeface="Arial" panose="020B0604020202020204" pitchFamily="34" charset="0"/>
              <a:buChar char="•"/>
            </a:pPr>
            <a:r>
              <a:rPr lang="en-US" altLang="en-US" dirty="0">
                <a:ea typeface="ＭＳ Ｐゴシック" charset="-128"/>
              </a:rPr>
              <a:t>When adding a new child or assessing an existing child, enter the MSIS ID in the Child ID field in the BDI-2 Data Manager.</a:t>
            </a:r>
          </a:p>
          <a:p>
            <a:endParaRPr lang="en-US" altLang="en-US" dirty="0">
              <a:ea typeface="ＭＳ Ｐゴシック" charset="-128"/>
            </a:endParaRPr>
          </a:p>
          <a:p>
            <a:pPr marL="285750" indent="-285750">
              <a:buFont typeface="Arial" panose="020B0604020202020204" pitchFamily="34" charset="0"/>
              <a:buChar char="•"/>
            </a:pPr>
            <a:r>
              <a:rPr lang="en-US" altLang="en-US" dirty="0">
                <a:ea typeface="ＭＳ Ｐゴシック" charset="-128"/>
              </a:rPr>
              <a:t>To add the MSIS ID for an existing child, click the ‘Edit’ button next to the child’s name in the BDI-2 Data Manager under the View Roster or Search Child menu.</a:t>
            </a:r>
          </a:p>
        </p:txBody>
      </p:sp>
    </p:spTree>
    <p:extLst>
      <p:ext uri="{BB962C8B-B14F-4D97-AF65-F5344CB8AC3E}">
        <p14:creationId xmlns:p14="http://schemas.microsoft.com/office/powerpoint/2010/main" val="229675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Indicator 8</a:t>
            </a:r>
            <a:br>
              <a:rPr lang="en-US" dirty="0"/>
            </a:br>
            <a:r>
              <a:rPr lang="en-US" dirty="0"/>
              <a:t>Parent Involvement</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25</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Parents of all students receiving services</a:t>
            </a:r>
          </a:p>
          <a:p>
            <a:r>
              <a:rPr lang="en-US" sz="2800" dirty="0"/>
              <a:t>Where does the data come from?</a:t>
            </a:r>
          </a:p>
          <a:p>
            <a:pPr lvl="1"/>
            <a:r>
              <a:rPr lang="en-US" sz="2400" dirty="0"/>
              <a:t>Parent Survey Website</a:t>
            </a:r>
          </a:p>
          <a:p>
            <a:r>
              <a:rPr lang="en-US" sz="2800" dirty="0"/>
              <a:t>What do I need to do?</a:t>
            </a:r>
          </a:p>
          <a:p>
            <a:pPr lvl="1"/>
            <a:r>
              <a:rPr lang="en-US" sz="2400" dirty="0"/>
              <a:t>Have parents complete survey online during IEP Meetings or other on-site meetings</a:t>
            </a:r>
          </a:p>
          <a:p>
            <a:r>
              <a:rPr lang="en-US" sz="2800" dirty="0"/>
              <a:t>When is it collected?</a:t>
            </a:r>
          </a:p>
          <a:p>
            <a:pPr lvl="1"/>
            <a:r>
              <a:rPr lang="en-US" sz="2400" dirty="0"/>
              <a:t>June 30 </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Indicator 9</a:t>
            </a:r>
            <a:br>
              <a:rPr lang="en-US" dirty="0"/>
            </a:br>
            <a:r>
              <a:rPr lang="en-US" dirty="0"/>
              <a:t>Disproportionate Representation</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26</a:t>
            </a:fld>
            <a:endParaRPr lang="en-US"/>
          </a:p>
        </p:txBody>
      </p:sp>
      <p:sp>
        <p:nvSpPr>
          <p:cNvPr id="3" name="Content Placeholder 2"/>
          <p:cNvSpPr>
            <a:spLocks noGrp="1"/>
          </p:cNvSpPr>
          <p:nvPr>
            <p:ph idx="1"/>
          </p:nvPr>
        </p:nvSpPr>
        <p:spPr/>
        <p:txBody>
          <a:bodyPr>
            <a:normAutofit lnSpcReduction="10000"/>
          </a:bodyPr>
          <a:lstStyle/>
          <a:p>
            <a:r>
              <a:rPr lang="en-US" sz="2800" dirty="0"/>
              <a:t>Who? </a:t>
            </a:r>
          </a:p>
          <a:p>
            <a:pPr lvl="1"/>
            <a:r>
              <a:rPr lang="en-US" sz="2400" dirty="0"/>
              <a:t>All students with disabilities</a:t>
            </a:r>
          </a:p>
          <a:p>
            <a:r>
              <a:rPr lang="en-US" sz="2800" dirty="0"/>
              <a:t>Where does the data come from?</a:t>
            </a:r>
          </a:p>
          <a:p>
            <a:pPr lvl="1"/>
            <a:r>
              <a:rPr lang="en-US" sz="2400" dirty="0"/>
              <a:t>MSIS (Child Count)</a:t>
            </a:r>
          </a:p>
          <a:p>
            <a:r>
              <a:rPr lang="en-US" sz="2800" dirty="0"/>
              <a:t>What do I need to do?</a:t>
            </a:r>
          </a:p>
          <a:p>
            <a:pPr lvl="1"/>
            <a:r>
              <a:rPr lang="en-US" sz="2400" dirty="0"/>
              <a:t>Verify data in MSIS</a:t>
            </a:r>
          </a:p>
          <a:p>
            <a:pPr lvl="1"/>
            <a:r>
              <a:rPr lang="en-US" sz="2400" dirty="0"/>
              <a:t>Follow policies, procedures, and practices to ensure appropriate identification</a:t>
            </a:r>
          </a:p>
          <a:p>
            <a:r>
              <a:rPr lang="en-US" sz="2800" dirty="0"/>
              <a:t>When is it collected?</a:t>
            </a:r>
          </a:p>
          <a:p>
            <a:pPr lvl="1"/>
            <a:r>
              <a:rPr lang="en-US" sz="2400" dirty="0"/>
              <a:t>Child Count Day</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Indicator 10</a:t>
            </a:r>
            <a:br>
              <a:rPr lang="en-US" sz="3200" dirty="0"/>
            </a:br>
            <a:r>
              <a:rPr lang="en-US" sz="3200" dirty="0"/>
              <a:t>Disproportionate Representation by Disability</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27</a:t>
            </a:fld>
            <a:endParaRPr lang="en-US"/>
          </a:p>
        </p:txBody>
      </p:sp>
      <p:sp>
        <p:nvSpPr>
          <p:cNvPr id="3" name="Content Placeholder 2"/>
          <p:cNvSpPr>
            <a:spLocks noGrp="1"/>
          </p:cNvSpPr>
          <p:nvPr>
            <p:ph idx="1"/>
          </p:nvPr>
        </p:nvSpPr>
        <p:spPr/>
        <p:txBody>
          <a:bodyPr>
            <a:normAutofit lnSpcReduction="10000"/>
          </a:bodyPr>
          <a:lstStyle/>
          <a:p>
            <a:r>
              <a:rPr lang="en-US" sz="2800" dirty="0"/>
              <a:t>Who? </a:t>
            </a:r>
          </a:p>
          <a:p>
            <a:pPr lvl="1"/>
            <a:r>
              <a:rPr lang="en-US" sz="2400" dirty="0"/>
              <a:t>All students with disabilities</a:t>
            </a:r>
          </a:p>
          <a:p>
            <a:r>
              <a:rPr lang="en-US" sz="2800" dirty="0"/>
              <a:t>Where does the data come from?</a:t>
            </a:r>
          </a:p>
          <a:p>
            <a:pPr lvl="1"/>
            <a:r>
              <a:rPr lang="en-US" sz="2400" dirty="0"/>
              <a:t>MSIS (Child Count)</a:t>
            </a:r>
          </a:p>
          <a:p>
            <a:r>
              <a:rPr lang="en-US" sz="2800" dirty="0"/>
              <a:t>What do I need to do?</a:t>
            </a:r>
          </a:p>
          <a:p>
            <a:pPr lvl="1"/>
            <a:r>
              <a:rPr lang="en-US" sz="2400" dirty="0"/>
              <a:t>Verify data in MSIS</a:t>
            </a:r>
          </a:p>
          <a:p>
            <a:pPr lvl="1"/>
            <a:r>
              <a:rPr lang="en-US" sz="2400" dirty="0"/>
              <a:t>Follow policies, procedures, and practices to ensure appropriate identification</a:t>
            </a:r>
          </a:p>
          <a:p>
            <a:r>
              <a:rPr lang="en-US" sz="2800" dirty="0"/>
              <a:t>When is it collected?</a:t>
            </a:r>
          </a:p>
          <a:p>
            <a:pPr lvl="1"/>
            <a:r>
              <a:rPr lang="en-US" sz="2400" dirty="0"/>
              <a:t>Child Count Day</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Indicator 11</a:t>
            </a:r>
            <a:br>
              <a:rPr lang="en-US" dirty="0"/>
            </a:br>
            <a:r>
              <a:rPr lang="en-US" dirty="0"/>
              <a:t>Child Find/60-day timeline</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28</a:t>
            </a:fld>
            <a:endParaRPr lang="en-US"/>
          </a:p>
        </p:txBody>
      </p:sp>
      <p:sp>
        <p:nvSpPr>
          <p:cNvPr id="3" name="Content Placeholder 2"/>
          <p:cNvSpPr>
            <a:spLocks noGrp="1"/>
          </p:cNvSpPr>
          <p:nvPr>
            <p:ph idx="1"/>
          </p:nvPr>
        </p:nvSpPr>
        <p:spPr/>
        <p:txBody>
          <a:bodyPr>
            <a:normAutofit lnSpcReduction="10000"/>
          </a:bodyPr>
          <a:lstStyle/>
          <a:p>
            <a:r>
              <a:rPr lang="en-US" sz="2800" dirty="0"/>
              <a:t>Who? </a:t>
            </a:r>
          </a:p>
          <a:p>
            <a:pPr lvl="1"/>
            <a:r>
              <a:rPr lang="en-US" sz="2400" dirty="0"/>
              <a:t>Students for whom parental consent to evaluate is obtained</a:t>
            </a:r>
          </a:p>
          <a:p>
            <a:r>
              <a:rPr lang="en-US" sz="2800" dirty="0"/>
              <a:t>Where does the data come from?</a:t>
            </a:r>
          </a:p>
          <a:p>
            <a:pPr lvl="1"/>
            <a:r>
              <a:rPr lang="en-US" sz="2400" dirty="0"/>
              <a:t>MSIS (Child Find Screen)</a:t>
            </a:r>
          </a:p>
          <a:p>
            <a:r>
              <a:rPr lang="en-US" sz="2800" dirty="0"/>
              <a:t>What do I need to do?</a:t>
            </a:r>
          </a:p>
          <a:p>
            <a:pPr lvl="1"/>
            <a:r>
              <a:rPr lang="en-US" sz="2400" dirty="0"/>
              <a:t>Enter data on Child Find Screen for all students for whom parental consent to evaluate is obtained</a:t>
            </a:r>
          </a:p>
          <a:p>
            <a:r>
              <a:rPr lang="en-US" sz="2800" dirty="0"/>
              <a:t>When is it collected?</a:t>
            </a:r>
          </a:p>
          <a:p>
            <a:pPr lvl="1"/>
            <a:r>
              <a:rPr lang="en-US" sz="2400" dirty="0"/>
              <a:t>Throughout the school year/ Final collection June 30</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defRPr/>
            </a:pPr>
            <a:r>
              <a:rPr lang="en-US" dirty="0">
                <a:latin typeface="Arial Black" charset="0"/>
                <a:cs typeface="ＭＳ Ｐゴシック" charset="0"/>
              </a:rPr>
              <a:t/>
            </a:r>
            <a:br>
              <a:rPr lang="en-US" dirty="0">
                <a:latin typeface="Arial Black" charset="0"/>
                <a:cs typeface="ＭＳ Ｐゴシック" charset="0"/>
              </a:rPr>
            </a:br>
            <a:r>
              <a:rPr lang="en-US" dirty="0">
                <a:latin typeface="+mn-lt"/>
                <a:cs typeface="ＭＳ Ｐゴシック" charset="0"/>
              </a:rPr>
              <a:t>Child Find (Indicator 11)</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29</a:t>
            </a:fld>
            <a:endParaRPr lang="en-US"/>
          </a:p>
        </p:txBody>
      </p:sp>
      <p:sp>
        <p:nvSpPr>
          <p:cNvPr id="3" name="Content Placeholder 2"/>
          <p:cNvSpPr>
            <a:spLocks noGrp="1"/>
          </p:cNvSpPr>
          <p:nvPr>
            <p:ph idx="1"/>
          </p:nvPr>
        </p:nvSpPr>
        <p:spPr/>
        <p:txBody>
          <a:bodyPr>
            <a:normAutofit fontScale="77500" lnSpcReduction="20000"/>
          </a:bodyPr>
          <a:lstStyle/>
          <a:p>
            <a:r>
              <a:rPr lang="en-US" altLang="en-US" dirty="0">
                <a:ea typeface="ＭＳ Ｐゴシック" charset="-128"/>
              </a:rPr>
              <a:t>Child Find Screen should be updated throughout the school year. Data should be as up-to-date as possible.</a:t>
            </a:r>
          </a:p>
          <a:p>
            <a:r>
              <a:rPr lang="en-US" altLang="en-US" dirty="0">
                <a:ea typeface="ＭＳ Ｐゴシック" charset="-128"/>
              </a:rPr>
              <a:t>Enter data for all students for whom parental consent to evaluate is obtained.</a:t>
            </a:r>
          </a:p>
          <a:p>
            <a:r>
              <a:rPr lang="en-US" altLang="en-US" dirty="0">
                <a:ea typeface="ＭＳ Ｐゴシック" charset="-128"/>
              </a:rPr>
              <a:t>Evaluations that span more than one school year (i.e. begins in May or June) must be updated after MSIS is available again in July. You will need to change the school year to last year and finish entering data.</a:t>
            </a:r>
          </a:p>
          <a:p>
            <a:r>
              <a:rPr lang="en-US" altLang="en-US" dirty="0">
                <a:ea typeface="ＭＳ Ｐゴシック" charset="-128"/>
              </a:rPr>
              <a:t>If a student is on the Child Find screen that is not an initial evaluation, select the reason from the drop-down list.</a:t>
            </a:r>
          </a:p>
          <a:p>
            <a:r>
              <a:rPr lang="en-US" altLang="en-US" dirty="0">
                <a:ea typeface="ＭＳ Ｐゴシック" charset="-128"/>
              </a:rPr>
              <a:t>Don</a:t>
            </a:r>
            <a:r>
              <a:rPr lang="ja-JP" altLang="en-US" dirty="0">
                <a:ea typeface="ＭＳ Ｐゴシック" charset="-128"/>
              </a:rPr>
              <a:t>’</a:t>
            </a:r>
            <a:r>
              <a:rPr lang="en-US" altLang="ja-JP" dirty="0">
                <a:ea typeface="ＭＳ Ｐゴシック" charset="-128"/>
              </a:rPr>
              <a:t>t forget to enter those students who are tested, but are found not eligible (exception Pre-K students) or whose parents refuse services.</a:t>
            </a:r>
            <a:endParaRPr lang="en-US" altLang="en-US" dirty="0">
              <a:ea typeface="ＭＳ Ｐゴシック" charset="-128"/>
            </a:endParaRP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a:r>
            <a:br>
              <a:rPr lang="en-US" dirty="0"/>
            </a:br>
            <a:r>
              <a:rPr lang="en-US" dirty="0"/>
              <a:t/>
            </a:r>
            <a:br>
              <a:rPr lang="en-US" dirty="0"/>
            </a:br>
            <a:r>
              <a:rPr lang="en-US" dirty="0"/>
              <a:t>What year?</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ea typeface="ＭＳ Ｐゴシック" charset="-128"/>
              </a:rPr>
              <a:t>SPP/APR years are referenced by the Federal Fiscal Year (FFY)</a:t>
            </a:r>
          </a:p>
          <a:p>
            <a:pPr lvl="1"/>
            <a:r>
              <a:rPr lang="en-US" dirty="0">
                <a:ea typeface="ＭＳ Ｐゴシック" charset="-128"/>
              </a:rPr>
              <a:t>FFY </a:t>
            </a:r>
            <a:r>
              <a:rPr lang="en-US" dirty="0" smtClean="0">
                <a:ea typeface="ＭＳ Ｐゴシック" charset="-128"/>
              </a:rPr>
              <a:t>2014 </a:t>
            </a:r>
            <a:r>
              <a:rPr lang="en-US" dirty="0">
                <a:ea typeface="ＭＳ Ｐゴシック" charset="-128"/>
              </a:rPr>
              <a:t>= School Year </a:t>
            </a:r>
            <a:r>
              <a:rPr lang="en-US" dirty="0" smtClean="0">
                <a:ea typeface="ＭＳ Ｐゴシック" charset="-128"/>
              </a:rPr>
              <a:t>2014-2015</a:t>
            </a:r>
            <a:endParaRPr lang="en-US" dirty="0">
              <a:ea typeface="ＭＳ Ｐゴシック" charset="-128"/>
            </a:endParaRPr>
          </a:p>
          <a:p>
            <a:pPr lvl="2"/>
            <a:r>
              <a:rPr lang="en-US" dirty="0">
                <a:ea typeface="ＭＳ Ｐゴシック" charset="-128"/>
              </a:rPr>
              <a:t>Some Indicators lag a year</a:t>
            </a:r>
          </a:p>
          <a:p>
            <a:pPr lvl="1"/>
            <a:r>
              <a:rPr lang="en-US" dirty="0">
                <a:ea typeface="ＭＳ Ｐゴシック" charset="-128"/>
              </a:rPr>
              <a:t>FFY </a:t>
            </a:r>
            <a:r>
              <a:rPr lang="en-US" dirty="0" smtClean="0">
                <a:ea typeface="ＭＳ Ｐゴシック" charset="-128"/>
              </a:rPr>
              <a:t>2014 </a:t>
            </a:r>
            <a:r>
              <a:rPr lang="en-US" dirty="0">
                <a:ea typeface="ＭＳ Ｐゴシック" charset="-128"/>
              </a:rPr>
              <a:t>APR submitted </a:t>
            </a:r>
            <a:r>
              <a:rPr lang="en-US" dirty="0" smtClean="0">
                <a:ea typeface="ＭＳ Ｐゴシック" charset="-128"/>
              </a:rPr>
              <a:t>April 15, 2016</a:t>
            </a:r>
            <a:endParaRPr lang="en-US" dirty="0">
              <a:ea typeface="ＭＳ Ｐゴシック" charset="-128"/>
            </a:endParaRPr>
          </a:p>
          <a:p>
            <a:pPr lvl="1"/>
            <a:r>
              <a:rPr lang="en-US" smtClean="0">
                <a:ea typeface="ＭＳ Ｐゴシック" charset="-128"/>
              </a:rPr>
              <a:t>IDEA </a:t>
            </a:r>
            <a:r>
              <a:rPr lang="en-US" dirty="0">
                <a:ea typeface="ＭＳ Ｐゴシック" charset="-128"/>
              </a:rPr>
              <a:t>Project Application Self Assessment (Due in Summer </a:t>
            </a:r>
            <a:r>
              <a:rPr lang="en-US" dirty="0" smtClean="0">
                <a:ea typeface="ＭＳ Ｐゴシック" charset="-128"/>
              </a:rPr>
              <a:t>2016)</a:t>
            </a:r>
            <a:endParaRPr lang="en-US" dirty="0">
              <a:ea typeface="ＭＳ Ｐゴシック" charset="-128"/>
            </a:endParaRPr>
          </a:p>
          <a:p>
            <a:pPr marL="0" indent="0">
              <a:buNone/>
            </a:pP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a:t>
            </a:fld>
            <a:endParaRPr lang="en-US"/>
          </a:p>
        </p:txBody>
      </p:sp>
    </p:spTree>
    <p:extLst>
      <p:ext uri="{BB962C8B-B14F-4D97-AF65-F5344CB8AC3E}">
        <p14:creationId xmlns:p14="http://schemas.microsoft.com/office/powerpoint/2010/main" val="28793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Child Find Screen</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30</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41966"/>
            <a:ext cx="777142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52800" y="5791200"/>
            <a:ext cx="3165097" cy="369332"/>
          </a:xfrm>
          <a:prstGeom prst="rect">
            <a:avLst/>
          </a:prstGeom>
        </p:spPr>
        <p:txBody>
          <a:bodyPr wrap="none">
            <a:spAutoFit/>
          </a:bodyPr>
          <a:lstStyle/>
          <a:p>
            <a:pPr>
              <a:buFontTx/>
              <a:buNone/>
            </a:pPr>
            <a:r>
              <a:rPr lang="en-US" altLang="en-US" b="1" dirty="0">
                <a:ea typeface="ＭＳ Ｐゴシック" charset="-128"/>
              </a:rPr>
              <a:t>Query by Last Name or MSIS ID</a:t>
            </a:r>
          </a:p>
        </p:txBody>
      </p:sp>
    </p:spTree>
    <p:extLst>
      <p:ext uri="{BB962C8B-B14F-4D97-AF65-F5344CB8AC3E}">
        <p14:creationId xmlns:p14="http://schemas.microsoft.com/office/powerpoint/2010/main" val="229675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latin typeface="+mn-lt"/>
              </a:rPr>
              <a:t/>
            </a:r>
            <a:br>
              <a:rPr lang="en-US" dirty="0">
                <a:latin typeface="+mn-lt"/>
              </a:rPr>
            </a:br>
            <a:r>
              <a:rPr lang="en-US" dirty="0">
                <a:latin typeface="+mn-lt"/>
              </a:rPr>
              <a:t>Child Find Screen</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31</a:t>
            </a:fld>
            <a:endParaRPr lang="en-US"/>
          </a:p>
        </p:txBody>
      </p:sp>
      <p:pic>
        <p:nvPicPr>
          <p:cNvPr id="8"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380" y="1610800"/>
            <a:ext cx="7695239" cy="45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753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Child Find Screen</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32</a:t>
            </a:fld>
            <a:endParaRPr lang="en-US"/>
          </a:p>
        </p:txBody>
      </p:sp>
      <p:sp>
        <p:nvSpPr>
          <p:cNvPr id="3" name="Content Placeholder 2"/>
          <p:cNvSpPr>
            <a:spLocks noGrp="1"/>
          </p:cNvSpPr>
          <p:nvPr>
            <p:ph idx="1"/>
          </p:nvPr>
        </p:nvSpPr>
        <p:spPr/>
        <p:txBody>
          <a:bodyPr>
            <a:normAutofit fontScale="92500"/>
          </a:bodyPr>
          <a:lstStyle/>
          <a:p>
            <a:pPr>
              <a:buFontTx/>
              <a:buNone/>
            </a:pPr>
            <a:r>
              <a:rPr lang="en-US" b="1" dirty="0">
                <a:ea typeface="ＭＳ Ｐゴシック" charset="-128"/>
              </a:rPr>
              <a:t>Non-Initial</a:t>
            </a:r>
            <a:r>
              <a:rPr lang="en-US" dirty="0">
                <a:ea typeface="ＭＳ Ｐゴシック" charset="-128"/>
              </a:rPr>
              <a:t> - Indicates why a student will not have information entered on the Child Find screen</a:t>
            </a:r>
          </a:p>
          <a:p>
            <a:pPr>
              <a:buFontTx/>
              <a:buNone/>
            </a:pPr>
            <a:endParaRPr lang="en-US" dirty="0">
              <a:ea typeface="ＭＳ Ｐゴシック" charset="-128"/>
            </a:endParaRPr>
          </a:p>
          <a:p>
            <a:pPr>
              <a:buFontTx/>
              <a:buNone/>
            </a:pPr>
            <a:r>
              <a:rPr lang="en-US" dirty="0">
                <a:ea typeface="ＭＳ Ｐゴシック" charset="-128"/>
              </a:rPr>
              <a:t>Non-Initial options: </a:t>
            </a:r>
          </a:p>
          <a:p>
            <a:pPr>
              <a:buFontTx/>
              <a:buNone/>
            </a:pPr>
            <a:r>
              <a:rPr lang="en-US" dirty="0">
                <a:ea typeface="ＭＳ Ｐゴシック" charset="-128"/>
              </a:rPr>
              <a:t>	• Ruled in prior school year</a:t>
            </a:r>
          </a:p>
          <a:p>
            <a:pPr>
              <a:buFontTx/>
              <a:buNone/>
            </a:pPr>
            <a:r>
              <a:rPr lang="en-US" dirty="0">
                <a:ea typeface="ＭＳ Ｐゴシック" charset="-128"/>
              </a:rPr>
              <a:t>	• Ruled by another district </a:t>
            </a:r>
          </a:p>
          <a:p>
            <a:pPr>
              <a:buFontTx/>
              <a:buNone/>
            </a:pPr>
            <a:r>
              <a:rPr lang="en-US" dirty="0">
                <a:ea typeface="ＭＳ Ｐゴシック" charset="-128"/>
              </a:rPr>
              <a:t>	• Moved out of state</a:t>
            </a:r>
          </a:p>
          <a:p>
            <a:pPr>
              <a:buFontTx/>
              <a:buNone/>
            </a:pPr>
            <a:r>
              <a:rPr lang="en-US" dirty="0">
                <a:ea typeface="ＭＳ Ｐゴシック" charset="-128"/>
              </a:rPr>
              <a:t>	• Accepted out-of-state evaluation</a:t>
            </a:r>
          </a:p>
          <a:p>
            <a:endParaRPr lang="en-US" dirty="0"/>
          </a:p>
        </p:txBody>
      </p:sp>
    </p:spTree>
    <p:extLst>
      <p:ext uri="{BB962C8B-B14F-4D97-AF65-F5344CB8AC3E}">
        <p14:creationId xmlns:p14="http://schemas.microsoft.com/office/powerpoint/2010/main" val="229675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dirty="0"/>
              <a:t/>
            </a:r>
            <a:br>
              <a:rPr lang="en-US" dirty="0"/>
            </a:br>
            <a:r>
              <a:rPr lang="en-US" dirty="0"/>
              <a:t/>
            </a:r>
            <a:br>
              <a:rPr lang="en-US" dirty="0"/>
            </a:br>
            <a:r>
              <a:rPr lang="en-US" dirty="0"/>
              <a:t/>
            </a:r>
            <a:br>
              <a:rPr lang="en-US" dirty="0"/>
            </a:br>
            <a:r>
              <a:rPr lang="en-US" dirty="0"/>
              <a:t>Child Find Screen</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33</a:t>
            </a:fld>
            <a:endParaRPr lang="en-US"/>
          </a:p>
        </p:txBody>
      </p:sp>
      <p:sp>
        <p:nvSpPr>
          <p:cNvPr id="3" name="Content Placeholder 2"/>
          <p:cNvSpPr>
            <a:spLocks noGrp="1"/>
          </p:cNvSpPr>
          <p:nvPr>
            <p:ph idx="1"/>
          </p:nvPr>
        </p:nvSpPr>
        <p:spPr/>
        <p:txBody>
          <a:bodyPr>
            <a:normAutofit fontScale="92500" lnSpcReduction="20000"/>
          </a:bodyPr>
          <a:lstStyle/>
          <a:p>
            <a:pPr>
              <a:buFontTx/>
              <a:buNone/>
            </a:pPr>
            <a:r>
              <a:rPr lang="en-US" b="1" dirty="0">
                <a:ea typeface="ＭＳ Ｐゴシック" charset="-128"/>
              </a:rPr>
              <a:t>MET Referral Date </a:t>
            </a:r>
            <a:r>
              <a:rPr lang="en-US" dirty="0">
                <a:ea typeface="ＭＳ Ｐゴシック" charset="-128"/>
              </a:rPr>
              <a:t>- the date a student is referred from TST for testing</a:t>
            </a:r>
          </a:p>
          <a:p>
            <a:pPr>
              <a:buFontTx/>
              <a:buNone/>
            </a:pPr>
            <a:endParaRPr lang="en-US" dirty="0">
              <a:ea typeface="ＭＳ Ｐゴシック" charset="-128"/>
            </a:endParaRPr>
          </a:p>
          <a:p>
            <a:pPr>
              <a:buFontTx/>
              <a:buNone/>
            </a:pPr>
            <a:r>
              <a:rPr lang="en-US" b="1" dirty="0">
                <a:ea typeface="ＭＳ Ｐゴシック" charset="-128"/>
              </a:rPr>
              <a:t>MET Response </a:t>
            </a:r>
            <a:r>
              <a:rPr lang="en-US" dirty="0">
                <a:ea typeface="ＭＳ Ｐゴシック" charset="-128"/>
              </a:rPr>
              <a:t>has 3 options: </a:t>
            </a:r>
          </a:p>
          <a:p>
            <a:pPr>
              <a:buFontTx/>
              <a:buNone/>
            </a:pPr>
            <a:r>
              <a:rPr lang="en-US" dirty="0">
                <a:ea typeface="ＭＳ Ｐゴシック" charset="-128"/>
              </a:rPr>
              <a:t>	• Referred Back to TST </a:t>
            </a:r>
          </a:p>
          <a:p>
            <a:pPr>
              <a:buFontTx/>
              <a:buNone/>
            </a:pPr>
            <a:r>
              <a:rPr lang="en-US" dirty="0">
                <a:ea typeface="ＭＳ Ｐゴシック" charset="-128"/>
              </a:rPr>
              <a:t>	• Remains in Regular Education </a:t>
            </a:r>
          </a:p>
          <a:p>
            <a:pPr>
              <a:buFontTx/>
              <a:buNone/>
            </a:pPr>
            <a:r>
              <a:rPr lang="en-US" dirty="0">
                <a:ea typeface="ＭＳ Ｐゴシック" charset="-128"/>
              </a:rPr>
              <a:t>	• Referred for Comprehensive Evaluation </a:t>
            </a:r>
          </a:p>
          <a:p>
            <a:pPr>
              <a:buFontTx/>
              <a:buNone/>
            </a:pPr>
            <a:endParaRPr lang="en-US" dirty="0">
              <a:ea typeface="ＭＳ Ｐゴシック" charset="-128"/>
            </a:endParaRPr>
          </a:p>
          <a:p>
            <a:pPr>
              <a:buFontTx/>
              <a:buNone/>
            </a:pPr>
            <a:r>
              <a:rPr lang="en-US" b="1" dirty="0">
                <a:ea typeface="ＭＳ Ｐゴシック" charset="-128"/>
              </a:rPr>
              <a:t>MET Response Date </a:t>
            </a:r>
            <a:r>
              <a:rPr lang="en-US" dirty="0">
                <a:ea typeface="ＭＳ Ｐゴシック" charset="-128"/>
              </a:rPr>
              <a:t>- required if a MET Response is chosen</a:t>
            </a:r>
          </a:p>
          <a:p>
            <a:endParaRPr lang="en-US" dirty="0"/>
          </a:p>
        </p:txBody>
      </p:sp>
    </p:spTree>
    <p:extLst>
      <p:ext uri="{BB962C8B-B14F-4D97-AF65-F5344CB8AC3E}">
        <p14:creationId xmlns:p14="http://schemas.microsoft.com/office/powerpoint/2010/main" val="2348467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Child Find Screen</a:t>
            </a:r>
          </a:p>
        </p:txBody>
      </p:sp>
      <p:sp>
        <p:nvSpPr>
          <p:cNvPr id="3" name="Content Placeholder 2"/>
          <p:cNvSpPr>
            <a:spLocks noGrp="1"/>
          </p:cNvSpPr>
          <p:nvPr>
            <p:ph idx="1"/>
          </p:nvPr>
        </p:nvSpPr>
        <p:spPr/>
        <p:txBody>
          <a:bodyPr>
            <a:normAutofit fontScale="70000" lnSpcReduction="20000"/>
          </a:bodyPr>
          <a:lstStyle/>
          <a:p>
            <a:pPr>
              <a:buFontTx/>
              <a:buNone/>
            </a:pPr>
            <a:r>
              <a:rPr lang="en-US" b="1" dirty="0">
                <a:ea typeface="ＭＳ Ｐゴシック" charset="-128"/>
              </a:rPr>
              <a:t>Parental Consent to Evaluate </a:t>
            </a:r>
            <a:r>
              <a:rPr lang="en-US" dirty="0">
                <a:ea typeface="ＭＳ Ｐゴシック" charset="-128"/>
              </a:rPr>
              <a:t>- Yes or No</a:t>
            </a:r>
          </a:p>
          <a:p>
            <a:pPr>
              <a:buFontTx/>
              <a:buNone/>
            </a:pPr>
            <a:endParaRPr lang="en-US" dirty="0">
              <a:ea typeface="ＭＳ Ｐゴシック" charset="-128"/>
            </a:endParaRPr>
          </a:p>
          <a:p>
            <a:pPr>
              <a:buFontTx/>
              <a:buNone/>
            </a:pPr>
            <a:r>
              <a:rPr lang="en-US" b="1" dirty="0">
                <a:ea typeface="ＭＳ Ｐゴシック" charset="-128"/>
              </a:rPr>
              <a:t>Parental Consent to Evaluate Date </a:t>
            </a:r>
            <a:r>
              <a:rPr lang="en-US" dirty="0">
                <a:ea typeface="ＭＳ Ｐゴシック" charset="-128"/>
              </a:rPr>
              <a:t>- the date consent was obtained or declined. The Parental Consent to Evaluate Date is required if Parental Consent to Evaluate is selected. </a:t>
            </a:r>
          </a:p>
          <a:p>
            <a:pPr>
              <a:buFontTx/>
              <a:buNone/>
            </a:pPr>
            <a:endParaRPr lang="en-US" dirty="0">
              <a:ea typeface="ＭＳ Ｐゴシック" charset="-128"/>
            </a:endParaRPr>
          </a:p>
          <a:p>
            <a:pPr>
              <a:buFontTx/>
              <a:buNone/>
            </a:pPr>
            <a:r>
              <a:rPr lang="en-US" b="1" dirty="0">
                <a:ea typeface="ＭＳ Ｐゴシック" charset="-128"/>
              </a:rPr>
              <a:t>Evaluation Date </a:t>
            </a:r>
            <a:r>
              <a:rPr lang="en-US" dirty="0">
                <a:ea typeface="ＭＳ Ｐゴシック" charset="-128"/>
              </a:rPr>
              <a:t>– date that evaluation was completed. Compliance for the 60-day timeline will begin with the Parental Consent to Evaluate Date and end with the Evaluation Date. This will be the date on the evaluation report. </a:t>
            </a:r>
          </a:p>
          <a:p>
            <a:pPr>
              <a:buFontTx/>
              <a:buNone/>
            </a:pPr>
            <a:endParaRPr lang="en-US" dirty="0">
              <a:ea typeface="ＭＳ Ｐゴシック" charset="-128"/>
            </a:endParaRPr>
          </a:p>
          <a:p>
            <a:pPr>
              <a:buFontTx/>
              <a:buNone/>
            </a:pPr>
            <a:r>
              <a:rPr lang="en-US" b="1" dirty="0">
                <a:ea typeface="ＭＳ Ｐゴシック" charset="-128"/>
              </a:rPr>
              <a:t>Eligibility Decision </a:t>
            </a:r>
            <a:r>
              <a:rPr lang="en-US" dirty="0">
                <a:ea typeface="ＭＳ Ｐゴシック" charset="-128"/>
              </a:rPr>
              <a:t>- Yes or No</a:t>
            </a:r>
          </a:p>
          <a:p>
            <a:pPr>
              <a:buFontTx/>
              <a:buNone/>
            </a:pPr>
            <a:endParaRPr lang="en-US" dirty="0">
              <a:ea typeface="ＭＳ Ｐゴシック" charset="-128"/>
            </a:endParaRPr>
          </a:p>
          <a:p>
            <a:pPr>
              <a:buFontTx/>
              <a:buNone/>
            </a:pPr>
            <a:r>
              <a:rPr lang="en-US" b="1" dirty="0">
                <a:ea typeface="ＭＳ Ｐゴシック" charset="-128"/>
              </a:rPr>
              <a:t>Eligibility Decision Date </a:t>
            </a:r>
            <a:r>
              <a:rPr lang="en-US" dirty="0">
                <a:ea typeface="ＭＳ Ｐゴシック" charset="-128"/>
              </a:rPr>
              <a:t>- required if Eligibility Decision entered</a:t>
            </a:r>
          </a:p>
          <a:p>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34</a:t>
            </a:fld>
            <a:endParaRPr lang="en-US"/>
          </a:p>
        </p:txBody>
      </p:sp>
    </p:spTree>
    <p:extLst>
      <p:ext uri="{BB962C8B-B14F-4D97-AF65-F5344CB8AC3E}">
        <p14:creationId xmlns:p14="http://schemas.microsoft.com/office/powerpoint/2010/main" val="1751770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Child Find Screen</a:t>
            </a:r>
          </a:p>
        </p:txBody>
      </p:sp>
      <p:sp>
        <p:nvSpPr>
          <p:cNvPr id="3" name="Content Placeholder 2"/>
          <p:cNvSpPr>
            <a:spLocks noGrp="1"/>
          </p:cNvSpPr>
          <p:nvPr>
            <p:ph idx="1"/>
          </p:nvPr>
        </p:nvSpPr>
        <p:spPr/>
        <p:txBody>
          <a:bodyPr>
            <a:normAutofit/>
          </a:bodyPr>
          <a:lstStyle/>
          <a:p>
            <a:pPr>
              <a:lnSpc>
                <a:spcPct val="90000"/>
              </a:lnSpc>
            </a:pPr>
            <a:r>
              <a:rPr lang="en-US" sz="2200" dirty="0">
                <a:ea typeface="ＭＳ Ｐゴシック" charset="-128"/>
              </a:rPr>
              <a:t>Evaluation Date turns red if an Evaluation Date </a:t>
            </a:r>
            <a:r>
              <a:rPr lang="en-US" altLang="ja-JP" sz="2200" dirty="0">
                <a:ea typeface="ＭＳ Ｐゴシック" charset="-128"/>
              </a:rPr>
              <a:t>more than 60 days beyond the Parental Consent to Evaluate Date is entered. </a:t>
            </a:r>
          </a:p>
          <a:p>
            <a:pPr>
              <a:lnSpc>
                <a:spcPct val="90000"/>
              </a:lnSpc>
            </a:pPr>
            <a:endParaRPr lang="en-US" altLang="ja-JP" sz="2200" b="1" dirty="0">
              <a:ea typeface="ＭＳ Ｐゴシック" charset="-128"/>
            </a:endParaRPr>
          </a:p>
          <a:p>
            <a:pPr>
              <a:lnSpc>
                <a:spcPct val="90000"/>
              </a:lnSpc>
            </a:pPr>
            <a:r>
              <a:rPr lang="en-US" sz="2000" b="1" dirty="0">
                <a:solidFill>
                  <a:srgbClr val="0000FF"/>
                </a:solidFill>
                <a:ea typeface="ＭＳ Ｐゴシック" charset="-128"/>
              </a:rPr>
              <a:t>NOTE: that the 60 day timeline is calendar days and not school days. Holidays and weekends are counted in the 60 days. </a:t>
            </a:r>
          </a:p>
          <a:p>
            <a:pPr>
              <a:lnSpc>
                <a:spcPct val="90000"/>
              </a:lnSpc>
              <a:buNone/>
            </a:pPr>
            <a:endParaRPr lang="en-US" sz="2000" b="1" dirty="0">
              <a:solidFill>
                <a:srgbClr val="0000FF"/>
              </a:solidFill>
              <a:ea typeface="ＭＳ Ｐゴシック" charset="-128"/>
            </a:endParaRPr>
          </a:p>
          <a:p>
            <a:pPr>
              <a:lnSpc>
                <a:spcPct val="90000"/>
              </a:lnSpc>
            </a:pPr>
            <a:r>
              <a:rPr lang="en-US" sz="2000" dirty="0">
                <a:ea typeface="ＭＳ Ｐゴシック" charset="-128"/>
              </a:rPr>
              <a:t>If the 60-day timeline is missed, you may select one of the </a:t>
            </a:r>
            <a:r>
              <a:rPr lang="en-US" sz="2000" b="1" dirty="0">
                <a:ea typeface="ＭＳ Ｐゴシック" charset="-128"/>
              </a:rPr>
              <a:t>Allowable Exceptions</a:t>
            </a:r>
            <a:r>
              <a:rPr lang="en-US" sz="2000" dirty="0">
                <a:ea typeface="ＭＳ Ｐゴシック" charset="-128"/>
              </a:rPr>
              <a:t> to the timeline </a:t>
            </a:r>
            <a:r>
              <a:rPr lang="en-US" sz="2000" u="sng" dirty="0">
                <a:ea typeface="ＭＳ Ｐゴシック" charset="-128"/>
              </a:rPr>
              <a:t>if</a:t>
            </a:r>
            <a:r>
              <a:rPr lang="en-US" sz="2000" dirty="0">
                <a:ea typeface="ＭＳ Ｐゴシック" charset="-128"/>
              </a:rPr>
              <a:t> it applies to the student’s evaluation.</a:t>
            </a:r>
          </a:p>
          <a:p>
            <a:pPr lvl="1">
              <a:lnSpc>
                <a:spcPct val="90000"/>
              </a:lnSpc>
            </a:pPr>
            <a:r>
              <a:rPr lang="en-US" sz="2000" dirty="0">
                <a:ea typeface="ＭＳ Ｐゴシック" charset="-128"/>
              </a:rPr>
              <a:t>SLD written mutual agreement</a:t>
            </a:r>
          </a:p>
          <a:p>
            <a:pPr lvl="1">
              <a:lnSpc>
                <a:spcPct val="90000"/>
              </a:lnSpc>
            </a:pPr>
            <a:r>
              <a:rPr lang="en-US" sz="2000" dirty="0">
                <a:ea typeface="ＭＳ Ｐゴシック" charset="-128"/>
              </a:rPr>
              <a:t>Parent repeatedly failed to produce child</a:t>
            </a:r>
          </a:p>
          <a:p>
            <a:pPr lvl="1">
              <a:lnSpc>
                <a:spcPct val="90000"/>
              </a:lnSpc>
            </a:pPr>
            <a:r>
              <a:rPr lang="en-US" sz="2000" dirty="0">
                <a:ea typeface="ＭＳ Ｐゴシック" charset="-128"/>
              </a:rPr>
              <a:t>Child moved during process</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35</a:t>
            </a:fld>
            <a:endParaRPr lang="en-US"/>
          </a:p>
        </p:txBody>
      </p:sp>
    </p:spTree>
    <p:extLst>
      <p:ext uri="{BB962C8B-B14F-4D97-AF65-F5344CB8AC3E}">
        <p14:creationId xmlns:p14="http://schemas.microsoft.com/office/powerpoint/2010/main" val="172894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Child Find Screen</a:t>
            </a:r>
          </a:p>
        </p:txBody>
      </p:sp>
      <p:sp>
        <p:nvSpPr>
          <p:cNvPr id="3" name="Content Placeholder 2"/>
          <p:cNvSpPr>
            <a:spLocks noGrp="1"/>
          </p:cNvSpPr>
          <p:nvPr>
            <p:ph idx="1"/>
          </p:nvPr>
        </p:nvSpPr>
        <p:spPr/>
        <p:txBody>
          <a:bodyPr>
            <a:normAutofit fontScale="77500" lnSpcReduction="20000"/>
          </a:bodyPr>
          <a:lstStyle/>
          <a:p>
            <a:pPr>
              <a:lnSpc>
                <a:spcPct val="90000"/>
              </a:lnSpc>
            </a:pPr>
            <a:r>
              <a:rPr lang="en-US" b="1" dirty="0">
                <a:ea typeface="ＭＳ Ｐゴシック" charset="-128"/>
              </a:rPr>
              <a:t>Parent Permission to Serve </a:t>
            </a:r>
          </a:p>
          <a:p>
            <a:pPr>
              <a:lnSpc>
                <a:spcPct val="90000"/>
              </a:lnSpc>
              <a:buFontTx/>
              <a:buNone/>
            </a:pPr>
            <a:r>
              <a:rPr lang="en-US" dirty="0">
                <a:ea typeface="ＭＳ Ｐゴシック" charset="-128"/>
              </a:rPr>
              <a:t>		Yes - determined that the child is eligible and received</a:t>
            </a:r>
          </a:p>
          <a:p>
            <a:pPr>
              <a:lnSpc>
                <a:spcPct val="90000"/>
              </a:lnSpc>
              <a:buFontTx/>
              <a:buNone/>
            </a:pPr>
            <a:r>
              <a:rPr lang="en-US" dirty="0">
                <a:ea typeface="ＭＳ Ｐゴシック" charset="-128"/>
              </a:rPr>
              <a:t>			 consent from the parent to serve</a:t>
            </a:r>
          </a:p>
          <a:p>
            <a:pPr>
              <a:lnSpc>
                <a:spcPct val="90000"/>
              </a:lnSpc>
              <a:buFontTx/>
              <a:buNone/>
            </a:pPr>
            <a:r>
              <a:rPr lang="en-US" dirty="0">
                <a:ea typeface="ＭＳ Ｐゴシック" charset="-128"/>
              </a:rPr>
              <a:t>		No -  parent does not want the child served - will be the </a:t>
            </a:r>
          </a:p>
          <a:p>
            <a:pPr>
              <a:lnSpc>
                <a:spcPct val="90000"/>
              </a:lnSpc>
              <a:buFontTx/>
              <a:buNone/>
            </a:pPr>
            <a:r>
              <a:rPr lang="en-US" dirty="0">
                <a:ea typeface="ＭＳ Ｐゴシック" charset="-128"/>
              </a:rPr>
              <a:t>			last item entered on this screen</a:t>
            </a:r>
          </a:p>
          <a:p>
            <a:pPr>
              <a:lnSpc>
                <a:spcPct val="90000"/>
              </a:lnSpc>
              <a:buFontTx/>
              <a:buNone/>
            </a:pPr>
            <a:endParaRPr lang="en-US" dirty="0">
              <a:ea typeface="ＭＳ Ｐゴシック" charset="-128"/>
            </a:endParaRPr>
          </a:p>
          <a:p>
            <a:pPr>
              <a:lnSpc>
                <a:spcPct val="90000"/>
              </a:lnSpc>
            </a:pPr>
            <a:r>
              <a:rPr lang="en-US" b="1" dirty="0">
                <a:ea typeface="ＭＳ Ｐゴシック" charset="-128"/>
              </a:rPr>
              <a:t>IEP Date </a:t>
            </a:r>
            <a:r>
              <a:rPr lang="en-US" dirty="0">
                <a:ea typeface="ＭＳ Ｐゴシック" charset="-128"/>
              </a:rPr>
              <a:t>- date of the initial IEP developed for the child – turns red if date not within 30 calendar days of Eligibility Date</a:t>
            </a:r>
          </a:p>
          <a:p>
            <a:pPr>
              <a:lnSpc>
                <a:spcPct val="90000"/>
              </a:lnSpc>
              <a:buFontTx/>
              <a:buNone/>
            </a:pPr>
            <a:r>
              <a:rPr lang="en-US" sz="2800" b="1" dirty="0">
                <a:solidFill>
                  <a:srgbClr val="FF0000"/>
                </a:solidFill>
                <a:ea typeface="ＭＳ Ｐゴシック" charset="-128"/>
              </a:rPr>
              <a:t>	</a:t>
            </a:r>
          </a:p>
          <a:p>
            <a:pPr>
              <a:lnSpc>
                <a:spcPct val="90000"/>
              </a:lnSpc>
              <a:buFontTx/>
              <a:buNone/>
            </a:pPr>
            <a:r>
              <a:rPr lang="en-US" sz="2800" dirty="0">
                <a:solidFill>
                  <a:srgbClr val="FF0000"/>
                </a:solidFill>
                <a:ea typeface="ＭＳ Ｐゴシック" charset="-128"/>
              </a:rPr>
              <a:t>DO NOT update this screen with Eligibility re-evaluation or IEP revision dates. Continue to use the Student Update screen for those updates.</a:t>
            </a:r>
          </a:p>
          <a:p>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36</a:t>
            </a:fld>
            <a:endParaRPr lang="en-US"/>
          </a:p>
        </p:txBody>
      </p:sp>
    </p:spTree>
    <p:extLst>
      <p:ext uri="{BB962C8B-B14F-4D97-AF65-F5344CB8AC3E}">
        <p14:creationId xmlns:p14="http://schemas.microsoft.com/office/powerpoint/2010/main" val="1171730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Child Find Screen</a:t>
            </a:r>
          </a:p>
        </p:txBody>
      </p:sp>
      <p:sp>
        <p:nvSpPr>
          <p:cNvPr id="5" name="Slide Number Placeholder 4"/>
          <p:cNvSpPr>
            <a:spLocks noGrp="1"/>
          </p:cNvSpPr>
          <p:nvPr>
            <p:ph type="sldNum" sz="quarter" idx="12"/>
          </p:nvPr>
        </p:nvSpPr>
        <p:spPr/>
        <p:txBody>
          <a:bodyPr/>
          <a:lstStyle/>
          <a:p>
            <a:fld id="{E90170D9-DAA8-4ACF-8575-0BF389EB8D1E}" type="slidenum">
              <a:rPr lang="en-US" smtClean="0"/>
              <a:pPr/>
              <a:t>37</a:t>
            </a:fld>
            <a:endParaRPr lang="en-US" dirty="0"/>
          </a:p>
        </p:txBody>
      </p:sp>
      <p:sp>
        <p:nvSpPr>
          <p:cNvPr id="3" name="Date Placeholder 2"/>
          <p:cNvSpPr>
            <a:spLocks noGrp="1"/>
          </p:cNvSpPr>
          <p:nvPr>
            <p:ph type="dt" sz="half" idx="10"/>
          </p:nvPr>
        </p:nvSpPr>
        <p:spPr/>
        <p:txBody>
          <a:bodyPr/>
          <a:lstStyle/>
          <a:p>
            <a:r>
              <a:rPr lang="en-US" dirty="0"/>
              <a:t>June 2016</a:t>
            </a:r>
          </a:p>
        </p:txBody>
      </p:sp>
      <p:sp>
        <p:nvSpPr>
          <p:cNvPr id="8" name="Rectangle 7"/>
          <p:cNvSpPr/>
          <p:nvPr/>
        </p:nvSpPr>
        <p:spPr>
          <a:xfrm>
            <a:off x="457200" y="1600200"/>
            <a:ext cx="8077200" cy="4739759"/>
          </a:xfrm>
          <a:prstGeom prst="rect">
            <a:avLst/>
          </a:prstGeom>
        </p:spPr>
        <p:txBody>
          <a:bodyPr wrap="square">
            <a:spAutoFit/>
          </a:bodyPr>
          <a:lstStyle/>
          <a:p>
            <a:pPr marL="342900" indent="-342900">
              <a:buFont typeface="Arial" panose="020B0604020202020204" pitchFamily="34" charset="0"/>
              <a:buChar char="•"/>
            </a:pPr>
            <a:r>
              <a:rPr lang="en-US" sz="2000" dirty="0">
                <a:ea typeface="ＭＳ Ｐゴシック" charset="-128"/>
              </a:rPr>
              <a:t>Once it is determined that this is a child that will be served</a:t>
            </a:r>
          </a:p>
          <a:p>
            <a:pPr lvl="1"/>
            <a:r>
              <a:rPr lang="en-US" dirty="0">
                <a:ea typeface="ＭＳ Ｐゴシック" charset="-128"/>
              </a:rPr>
              <a:t>- Set the SPED Indicator to Yes in the school package</a:t>
            </a:r>
          </a:p>
          <a:p>
            <a:pPr marL="1200150" lvl="2" indent="-285750">
              <a:buFont typeface="Arial" panose="020B0604020202020204" pitchFamily="34" charset="0"/>
              <a:buChar char="•"/>
            </a:pPr>
            <a:r>
              <a:rPr lang="en-US" dirty="0">
                <a:ea typeface="ＭＳ Ｐゴシック" charset="-128"/>
              </a:rPr>
              <a:t>Send in a Daily Student Data (DSD) file with the student (making sure that the file is a success) </a:t>
            </a:r>
          </a:p>
          <a:p>
            <a:pPr lvl="1">
              <a:buNone/>
            </a:pPr>
            <a:r>
              <a:rPr lang="en-US" sz="1600" dirty="0">
                <a:ea typeface="ＭＳ Ｐゴシック" charset="-128"/>
              </a:rPr>
              <a:t>			</a:t>
            </a:r>
            <a:r>
              <a:rPr lang="en-US" dirty="0">
                <a:ea typeface="ＭＳ Ｐゴシック" charset="-128"/>
              </a:rPr>
              <a:t>OR</a:t>
            </a:r>
            <a:r>
              <a:rPr lang="en-US" sz="1600" dirty="0">
                <a:ea typeface="ＭＳ Ｐゴシック" charset="-128"/>
              </a:rPr>
              <a:t> </a:t>
            </a:r>
          </a:p>
          <a:p>
            <a:pPr marL="1200150" lvl="2" indent="-285750">
              <a:buFont typeface="Arial" panose="020B0604020202020204" pitchFamily="34" charset="0"/>
              <a:buChar char="•"/>
            </a:pPr>
            <a:r>
              <a:rPr lang="en-US" dirty="0">
                <a:ea typeface="ＭＳ Ｐゴシック" charset="-128"/>
              </a:rPr>
              <a:t>wait and send the data in the Monthly Student Data (MSD) file</a:t>
            </a:r>
          </a:p>
          <a:p>
            <a:pPr lvl="2"/>
            <a:endParaRPr lang="en-US" dirty="0">
              <a:ea typeface="ＭＳ Ｐゴシック" charset="-128"/>
            </a:endParaRPr>
          </a:p>
          <a:p>
            <a:pPr marL="342900" indent="-342900">
              <a:buFont typeface="Arial" panose="020B0604020202020204" pitchFamily="34" charset="0"/>
              <a:buChar char="•"/>
            </a:pPr>
            <a:r>
              <a:rPr lang="en-US" sz="2000" dirty="0">
                <a:ea typeface="ＭＳ Ｐゴシック" charset="-128"/>
              </a:rPr>
              <a:t>Once the Special Ed Indicator is set to Y in MSIS, the required data can be entered on the Student Update Screen. </a:t>
            </a:r>
          </a:p>
          <a:p>
            <a:endParaRPr lang="en-US" sz="2000" dirty="0">
              <a:ea typeface="ＭＳ Ｐゴシック" charset="-128"/>
            </a:endParaRPr>
          </a:p>
          <a:p>
            <a:pPr marL="342900" indent="-342900">
              <a:buFont typeface="Arial" panose="020B0604020202020204" pitchFamily="34" charset="0"/>
              <a:buChar char="•"/>
            </a:pPr>
            <a:r>
              <a:rPr lang="en-US" sz="2000" dirty="0">
                <a:ea typeface="ＭＳ Ｐゴシック" charset="-128"/>
              </a:rPr>
              <a:t>Some of the same information entered on the Child Find Screen will be entered on the Student Update Screen. </a:t>
            </a:r>
          </a:p>
          <a:p>
            <a:pPr marL="342900" indent="-342900">
              <a:buFont typeface="Arial" panose="020B0604020202020204" pitchFamily="34" charset="0"/>
              <a:buChar char="•"/>
            </a:pPr>
            <a:endParaRPr lang="en-US" sz="2000" dirty="0">
              <a:ea typeface="ＭＳ Ｐゴシック" charset="-128"/>
            </a:endParaRPr>
          </a:p>
          <a:p>
            <a:pPr lvl="1"/>
            <a:r>
              <a:rPr lang="en-US" dirty="0">
                <a:ea typeface="ＭＳ Ｐゴシック" charset="-128"/>
              </a:rPr>
              <a:t>- For example, the Eligibility Date and the IEP Date, will be entered twice in                                                                       </a:t>
            </a:r>
          </a:p>
          <a:p>
            <a:pPr lvl="1"/>
            <a:r>
              <a:rPr lang="en-US" dirty="0">
                <a:ea typeface="ＭＳ Ｐゴシック" charset="-128"/>
              </a:rPr>
              <a:t>MSIS for the first time. But once entered on the Child Find Screen, won</a:t>
            </a:r>
            <a:r>
              <a:rPr lang="ja-JP" altLang="en-US" dirty="0">
                <a:ea typeface="ＭＳ Ｐゴシック" charset="-128"/>
              </a:rPr>
              <a:t>’</a:t>
            </a:r>
            <a:r>
              <a:rPr lang="en-US" altLang="ja-JP" dirty="0">
                <a:ea typeface="ＭＳ Ｐゴシック" charset="-128"/>
              </a:rPr>
              <a:t>t 	come back to that screen again for the student.</a:t>
            </a:r>
            <a:endParaRPr lang="en-US" dirty="0">
              <a:ea typeface="ＭＳ Ｐゴシック" charset="-128"/>
            </a:endParaRPr>
          </a:p>
        </p:txBody>
      </p:sp>
    </p:spTree>
    <p:extLst>
      <p:ext uri="{BB962C8B-B14F-4D97-AF65-F5344CB8AC3E}">
        <p14:creationId xmlns:p14="http://schemas.microsoft.com/office/powerpoint/2010/main" val="3852278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944562"/>
          </a:xfrm>
        </p:spPr>
        <p:txBody>
          <a:bodyPr>
            <a:noAutofit/>
          </a:bodyPr>
          <a:lstStyle/>
          <a:p>
            <a:r>
              <a:rPr lang="en-US" dirty="0"/>
              <a:t/>
            </a:r>
            <a:br>
              <a:rPr lang="en-US" dirty="0"/>
            </a:br>
            <a:r>
              <a:rPr lang="en-US" dirty="0"/>
              <a:t/>
            </a:r>
            <a:br>
              <a:rPr lang="en-US" dirty="0"/>
            </a:br>
            <a:r>
              <a:rPr lang="en-US" dirty="0"/>
              <a:t>Child Find Compliance Report</a:t>
            </a:r>
            <a:br>
              <a:rPr lang="en-US" dirty="0"/>
            </a:br>
            <a:endParaRPr lang="en-US" dirty="0"/>
          </a:p>
        </p:txBody>
      </p:sp>
      <p:sp>
        <p:nvSpPr>
          <p:cNvPr id="4" name="Date Placeholder 3"/>
          <p:cNvSpPr>
            <a:spLocks noGrp="1"/>
          </p:cNvSpPr>
          <p:nvPr>
            <p:ph type="dt" sz="half" idx="10"/>
          </p:nvPr>
        </p:nvSpPr>
        <p:spPr/>
        <p:txBody>
          <a:bodyPr/>
          <a:lstStyle/>
          <a:p>
            <a:r>
              <a:rPr lang="en-US" dirty="0"/>
              <a:t>June 2014</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38</a:t>
            </a:fld>
            <a:endParaRPr lang="en-US"/>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723" y="1638623"/>
            <a:ext cx="8380953" cy="518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800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020762"/>
          </a:xfrm>
        </p:spPr>
        <p:txBody>
          <a:bodyPr>
            <a:noAutofit/>
          </a:bodyPr>
          <a:lstStyle/>
          <a:p>
            <a:pPr>
              <a:defRPr/>
            </a:pPr>
            <a:r>
              <a:rPr lang="en-US" dirty="0"/>
              <a:t>Child Find Compliance Report</a:t>
            </a:r>
            <a:br>
              <a:rPr lang="en-US" dirty="0"/>
            </a:br>
            <a:r>
              <a:rPr lang="en-US" dirty="0" err="1"/>
              <a:t>Ind</a:t>
            </a:r>
            <a:r>
              <a:rPr lang="en-US" dirty="0"/>
              <a:t> 12 Part C to B Compliance</a:t>
            </a:r>
          </a:p>
        </p:txBody>
      </p:sp>
      <p:sp>
        <p:nvSpPr>
          <p:cNvPr id="3" name="Content Placeholder 2"/>
          <p:cNvSpPr>
            <a:spLocks noGrp="1"/>
          </p:cNvSpPr>
          <p:nvPr>
            <p:ph idx="1"/>
          </p:nvPr>
        </p:nvSpPr>
        <p:spPr>
          <a:xfrm>
            <a:off x="457200" y="1600200"/>
            <a:ext cx="8382000" cy="4572000"/>
          </a:xfrm>
        </p:spPr>
        <p:txBody>
          <a:bodyPr>
            <a:normAutofit fontScale="92500" lnSpcReduction="10000"/>
          </a:bodyPr>
          <a:lstStyle/>
          <a:p>
            <a:pPr>
              <a:buFontTx/>
              <a:buNone/>
            </a:pPr>
            <a:r>
              <a:rPr lang="en-US" sz="2400" dirty="0">
                <a:ea typeface="ＭＳ Ｐゴシック" charset="-128"/>
              </a:rPr>
              <a:t>Students who have the Part C to B Referral Indicator marked:</a:t>
            </a:r>
          </a:p>
          <a:p>
            <a:r>
              <a:rPr lang="en-US" sz="2400" dirty="0">
                <a:ea typeface="ＭＳ Ｐゴシック" charset="-128"/>
              </a:rPr>
              <a:t>Yes -  IEP date is before or on their 3rd birthday</a:t>
            </a:r>
          </a:p>
          <a:p>
            <a:r>
              <a:rPr lang="en-US" sz="2400" dirty="0">
                <a:ea typeface="ＭＳ Ｐゴシック" charset="-128"/>
              </a:rPr>
              <a:t>No -  IEP date is after the 3rd birthday or if that birthday has passed and no IEP date has been entered. </a:t>
            </a:r>
          </a:p>
          <a:p>
            <a:r>
              <a:rPr lang="en-US" sz="2400" dirty="0">
                <a:ea typeface="ＭＳ Ｐゴシック" charset="-128"/>
              </a:rPr>
              <a:t>Blank - if it doesn't apply to the student</a:t>
            </a:r>
          </a:p>
          <a:p>
            <a:pPr>
              <a:buFontTx/>
              <a:buNone/>
            </a:pPr>
            <a:endParaRPr lang="en-US" sz="2400" dirty="0">
              <a:ea typeface="ＭＳ Ｐゴシック" charset="-128"/>
            </a:endParaRPr>
          </a:p>
          <a:p>
            <a:pPr>
              <a:buFontTx/>
              <a:buNone/>
            </a:pPr>
            <a:r>
              <a:rPr lang="en-US" sz="2400" dirty="0">
                <a:ea typeface="ＭＳ Ｐゴシック" charset="-128"/>
              </a:rPr>
              <a:t>This indicator is part of the calculation that is used to </a:t>
            </a:r>
          </a:p>
          <a:p>
            <a:pPr>
              <a:buFontTx/>
              <a:buNone/>
            </a:pPr>
            <a:r>
              <a:rPr lang="en-US" sz="2400" dirty="0">
                <a:ea typeface="ＭＳ Ｐゴシック" charset="-128"/>
              </a:rPr>
              <a:t>determine compliance with Indicator 12 of the State </a:t>
            </a:r>
          </a:p>
          <a:p>
            <a:pPr>
              <a:buFontTx/>
              <a:buNone/>
            </a:pPr>
            <a:r>
              <a:rPr lang="en-US" sz="2400" dirty="0">
                <a:ea typeface="ＭＳ Ｐゴシック" charset="-128"/>
              </a:rPr>
              <a:t>Performance Plan/Annual Performance Plan, or SPP/APR. </a:t>
            </a:r>
          </a:p>
          <a:p>
            <a:pPr>
              <a:buFontTx/>
              <a:buNone/>
            </a:pPr>
            <a:r>
              <a:rPr lang="en-US" sz="2400" dirty="0">
                <a:ea typeface="ＭＳ Ｐゴシック" charset="-128"/>
              </a:rPr>
              <a:t>That indicator is the requirement to have IEPs developed </a:t>
            </a:r>
          </a:p>
          <a:p>
            <a:pPr>
              <a:buFontTx/>
              <a:buNone/>
            </a:pPr>
            <a:r>
              <a:rPr lang="en-US" sz="2400" dirty="0">
                <a:ea typeface="ＭＳ Ｐゴシック" charset="-128"/>
              </a:rPr>
              <a:t>and implemented by the 3rd birthday for children referred </a:t>
            </a:r>
          </a:p>
          <a:p>
            <a:pPr>
              <a:buFontTx/>
              <a:buNone/>
            </a:pPr>
            <a:r>
              <a:rPr lang="en-US" sz="2400" dirty="0">
                <a:ea typeface="ＭＳ Ｐゴシック" charset="-128"/>
              </a:rPr>
              <a:t>from Part C to Part B. </a:t>
            </a:r>
          </a:p>
          <a:p>
            <a:pPr marL="0" indent="0">
              <a:buNone/>
            </a:pPr>
            <a:endParaRPr lang="en-US" sz="2400"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39</a:t>
            </a:fld>
            <a:endParaRPr lang="en-US"/>
          </a:p>
        </p:txBody>
      </p:sp>
    </p:spTree>
    <p:extLst>
      <p:ext uri="{BB962C8B-B14F-4D97-AF65-F5344CB8AC3E}">
        <p14:creationId xmlns:p14="http://schemas.microsoft.com/office/powerpoint/2010/main" val="127785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Compliance vs. Results</a:t>
            </a:r>
            <a:br>
              <a:rPr lang="en-US" dirty="0"/>
            </a:br>
            <a:endParaRPr lang="en-US" dirty="0"/>
          </a:p>
        </p:txBody>
      </p:sp>
      <p:sp>
        <p:nvSpPr>
          <p:cNvPr id="3" name="Content Placeholder 2"/>
          <p:cNvSpPr>
            <a:spLocks noGrp="1"/>
          </p:cNvSpPr>
          <p:nvPr>
            <p:ph idx="1"/>
          </p:nvPr>
        </p:nvSpPr>
        <p:spPr/>
        <p:txBody>
          <a:bodyPr/>
          <a:lstStyle/>
          <a:p>
            <a:r>
              <a:rPr lang="en-US" dirty="0"/>
              <a:t>Compliance Indicators:</a:t>
            </a:r>
          </a:p>
          <a:p>
            <a:pPr lvl="1"/>
            <a:r>
              <a:rPr lang="en-US" dirty="0"/>
              <a:t>Disproportionality and Significant Discrepancy (Indicators 4b, 9 and 10)</a:t>
            </a:r>
          </a:p>
          <a:p>
            <a:pPr lvl="1"/>
            <a:r>
              <a:rPr lang="en-US" dirty="0"/>
              <a:t>Timelines (Indicators 11 and 12)</a:t>
            </a:r>
          </a:p>
          <a:p>
            <a:pPr lvl="1"/>
            <a:r>
              <a:rPr lang="en-US" dirty="0"/>
              <a:t>Transition Services (Indicator 13)</a:t>
            </a:r>
          </a:p>
          <a:p>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a:t>
            </a:fld>
            <a:endParaRPr lang="en-US"/>
          </a:p>
        </p:txBody>
      </p:sp>
    </p:spTree>
    <p:extLst>
      <p:ext uri="{BB962C8B-B14F-4D97-AF65-F5344CB8AC3E}">
        <p14:creationId xmlns:p14="http://schemas.microsoft.com/office/powerpoint/2010/main" val="169051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020762"/>
          </a:xfrm>
        </p:spPr>
        <p:txBody>
          <a:bodyPr>
            <a:noAutofit/>
          </a:bodyPr>
          <a:lstStyle/>
          <a:p>
            <a:r>
              <a:rPr lang="en-US" dirty="0"/>
              <a:t/>
            </a:r>
            <a:br>
              <a:rPr lang="en-US" dirty="0"/>
            </a:br>
            <a:r>
              <a:rPr lang="en-US" dirty="0"/>
              <a:t>Child Find Compliance Report</a:t>
            </a:r>
            <a:br>
              <a:rPr lang="en-US" dirty="0"/>
            </a:br>
            <a:r>
              <a:rPr lang="en-US" dirty="0" err="1"/>
              <a:t>Ind</a:t>
            </a:r>
            <a:r>
              <a:rPr lang="en-US" dirty="0"/>
              <a:t> 11 Evaluation Compliance</a:t>
            </a:r>
            <a:br>
              <a:rPr lang="en-US" dirty="0"/>
            </a:br>
            <a:endParaRPr lang="en-US" dirty="0"/>
          </a:p>
        </p:txBody>
      </p:sp>
      <p:sp>
        <p:nvSpPr>
          <p:cNvPr id="3" name="Content Placeholder 2"/>
          <p:cNvSpPr>
            <a:spLocks noGrp="1"/>
          </p:cNvSpPr>
          <p:nvPr>
            <p:ph idx="1"/>
          </p:nvPr>
        </p:nvSpPr>
        <p:spPr>
          <a:xfrm>
            <a:off x="457200" y="1524000"/>
            <a:ext cx="8382000" cy="2743200"/>
          </a:xfrm>
        </p:spPr>
        <p:txBody>
          <a:bodyPr>
            <a:noAutofit/>
          </a:bodyPr>
          <a:lstStyle/>
          <a:p>
            <a:pPr>
              <a:lnSpc>
                <a:spcPct val="90000"/>
              </a:lnSpc>
              <a:buFontTx/>
              <a:buNone/>
            </a:pPr>
            <a:r>
              <a:rPr lang="en-US" sz="2000" dirty="0">
                <a:ea typeface="ＭＳ Ｐゴシック" charset="-128"/>
              </a:rPr>
              <a:t>Indicates whether or not the evaluation was done within 60 calendar days of the Parent Consent to Evaluate Date</a:t>
            </a:r>
            <a:r>
              <a:rPr lang="en-US" altLang="ja-JP" sz="2000" dirty="0">
                <a:ea typeface="ＭＳ Ｐゴシック" charset="-128"/>
              </a:rPr>
              <a:t>. </a:t>
            </a:r>
          </a:p>
          <a:p>
            <a:pPr>
              <a:lnSpc>
                <a:spcPct val="90000"/>
              </a:lnSpc>
            </a:pPr>
            <a:r>
              <a:rPr lang="en-US" sz="2000" dirty="0">
                <a:ea typeface="ＭＳ Ｐゴシック" charset="-128"/>
              </a:rPr>
              <a:t>Yes  - student has an Evaluation Date that is within 60 days of Parental Consent to Evaluate Date</a:t>
            </a:r>
          </a:p>
          <a:p>
            <a:pPr>
              <a:lnSpc>
                <a:spcPct val="90000"/>
              </a:lnSpc>
            </a:pPr>
            <a:r>
              <a:rPr lang="en-US" sz="2000" dirty="0">
                <a:ea typeface="ＭＳ Ｐゴシック" charset="-128"/>
              </a:rPr>
              <a:t>No - the Evaluation Date is more than 60 days past the Parent Consent to Evaluate Date, or if the 60 days have passed and the Evaluation Date has no</a:t>
            </a:r>
            <a:r>
              <a:rPr lang="en-US" altLang="ja-JP" sz="2000" dirty="0">
                <a:ea typeface="ＭＳ Ｐゴシック" charset="-128"/>
              </a:rPr>
              <a:t>t been entered yet</a:t>
            </a:r>
          </a:p>
          <a:p>
            <a:pPr>
              <a:lnSpc>
                <a:spcPct val="90000"/>
              </a:lnSpc>
            </a:pPr>
            <a:r>
              <a:rPr lang="en-US" sz="2000" dirty="0">
                <a:ea typeface="ＭＳ Ｐゴシック" charset="-128"/>
              </a:rPr>
              <a:t>Blank – does no</a:t>
            </a:r>
            <a:r>
              <a:rPr lang="en-US" altLang="ja-JP" sz="2000" dirty="0">
                <a:ea typeface="ＭＳ Ｐゴシック" charset="-128"/>
              </a:rPr>
              <a:t>t apply to the student. For example, if the consent has not been entered yet, or if parental consent was not given. </a:t>
            </a:r>
          </a:p>
          <a:p>
            <a:pPr>
              <a:lnSpc>
                <a:spcPct val="90000"/>
              </a:lnSpc>
            </a:pPr>
            <a:endParaRPr lang="en-US" altLang="ja-JP" sz="2000" dirty="0">
              <a:ea typeface="ＭＳ Ｐゴシック" charset="-128"/>
            </a:endParaRPr>
          </a:p>
          <a:p>
            <a:pPr>
              <a:lnSpc>
                <a:spcPct val="90000"/>
              </a:lnSpc>
              <a:buFontTx/>
              <a:buNone/>
            </a:pPr>
            <a:r>
              <a:rPr lang="en-US" sz="2400" dirty="0">
                <a:ea typeface="ＭＳ Ｐゴシック" charset="-128"/>
              </a:rPr>
              <a:t>This indicator is part of the calculation that is used to </a:t>
            </a:r>
          </a:p>
          <a:p>
            <a:pPr>
              <a:lnSpc>
                <a:spcPct val="90000"/>
              </a:lnSpc>
              <a:buFontTx/>
              <a:buNone/>
            </a:pPr>
            <a:r>
              <a:rPr lang="en-US" sz="2400" dirty="0">
                <a:ea typeface="ＭＳ Ｐゴシック" charset="-128"/>
              </a:rPr>
              <a:t>determine compliance with Indicator 11 of the SPP/APR. That </a:t>
            </a:r>
          </a:p>
          <a:p>
            <a:pPr>
              <a:lnSpc>
                <a:spcPct val="90000"/>
              </a:lnSpc>
              <a:buFontTx/>
              <a:buNone/>
            </a:pPr>
            <a:r>
              <a:rPr lang="en-US" sz="2400" dirty="0">
                <a:ea typeface="ＭＳ Ｐゴシック" charset="-128"/>
              </a:rPr>
              <a:t>indicator is the requirement to evaluate within 60 days of</a:t>
            </a:r>
          </a:p>
          <a:p>
            <a:pPr>
              <a:lnSpc>
                <a:spcPct val="90000"/>
              </a:lnSpc>
              <a:buFontTx/>
              <a:buNone/>
            </a:pPr>
            <a:r>
              <a:rPr lang="en-US" sz="2400" dirty="0">
                <a:ea typeface="ＭＳ Ｐゴシック" charset="-128"/>
              </a:rPr>
              <a:t>parental consent to evaluate. </a:t>
            </a:r>
          </a:p>
        </p:txBody>
      </p:sp>
      <p:sp>
        <p:nvSpPr>
          <p:cNvPr id="4" name="Slide Number Placeholder 3"/>
          <p:cNvSpPr>
            <a:spLocks noGrp="1"/>
          </p:cNvSpPr>
          <p:nvPr>
            <p:ph type="sldNum" sz="quarter" idx="12"/>
          </p:nvPr>
        </p:nvSpPr>
        <p:spPr/>
        <p:txBody>
          <a:bodyPr/>
          <a:lstStyle/>
          <a:p>
            <a:fld id="{01A792CB-E7E5-4B58-BC82-5D11612CB154}" type="slidenum">
              <a:rPr lang="en-US" smtClean="0"/>
              <a:t>40</a:t>
            </a:fld>
            <a:endParaRPr lang="en-US" dirty="0"/>
          </a:p>
        </p:txBody>
      </p:sp>
      <p:sp>
        <p:nvSpPr>
          <p:cNvPr id="5" name="Date Placeholder 4"/>
          <p:cNvSpPr>
            <a:spLocks noGrp="1"/>
          </p:cNvSpPr>
          <p:nvPr>
            <p:ph type="dt" sz="half" idx="10"/>
          </p:nvPr>
        </p:nvSpPr>
        <p:spPr/>
        <p:txBody>
          <a:bodyPr/>
          <a:lstStyle/>
          <a:p>
            <a:r>
              <a:rPr lang="en-US" dirty="0"/>
              <a:t>June 2016</a:t>
            </a:r>
          </a:p>
        </p:txBody>
      </p:sp>
    </p:spTree>
    <p:extLst>
      <p:ext uri="{BB962C8B-B14F-4D97-AF65-F5344CB8AC3E}">
        <p14:creationId xmlns:p14="http://schemas.microsoft.com/office/powerpoint/2010/main" val="26734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Child Find Compliance Report</a:t>
            </a:r>
            <a:br>
              <a:rPr lang="en-US" dirty="0"/>
            </a:br>
            <a:r>
              <a:rPr lang="en-US" dirty="0"/>
              <a:t>IEP Compliance</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41</a:t>
            </a:fld>
            <a:endParaRPr lang="en-US"/>
          </a:p>
        </p:txBody>
      </p:sp>
      <p:sp>
        <p:nvSpPr>
          <p:cNvPr id="3" name="Content Placeholder 2"/>
          <p:cNvSpPr>
            <a:spLocks noGrp="1"/>
          </p:cNvSpPr>
          <p:nvPr>
            <p:ph idx="1"/>
          </p:nvPr>
        </p:nvSpPr>
        <p:spPr/>
        <p:txBody>
          <a:bodyPr>
            <a:normAutofit fontScale="70000" lnSpcReduction="20000"/>
          </a:bodyPr>
          <a:lstStyle/>
          <a:p>
            <a:pPr>
              <a:lnSpc>
                <a:spcPct val="80000"/>
              </a:lnSpc>
              <a:buFontTx/>
              <a:buNone/>
            </a:pPr>
            <a:r>
              <a:rPr lang="en-US" dirty="0">
                <a:ea typeface="ＭＳ Ｐゴシック" charset="-128"/>
              </a:rPr>
              <a:t>Indicates whether or not the IEP was developed within 30 calendar days of the Eligibility Decision Date. </a:t>
            </a:r>
          </a:p>
          <a:p>
            <a:pPr>
              <a:lnSpc>
                <a:spcPct val="80000"/>
              </a:lnSpc>
            </a:pPr>
            <a:r>
              <a:rPr lang="en-US" dirty="0">
                <a:ea typeface="ＭＳ Ｐゴシック" charset="-128"/>
              </a:rPr>
              <a:t>Yes - the student has an Eligibility Decision Date and the IEP date is within 30 calendar days</a:t>
            </a:r>
          </a:p>
          <a:p>
            <a:pPr>
              <a:lnSpc>
                <a:spcPct val="80000"/>
              </a:lnSpc>
            </a:pPr>
            <a:r>
              <a:rPr lang="en-US" dirty="0">
                <a:ea typeface="ＭＳ Ｐゴシック" charset="-128"/>
              </a:rPr>
              <a:t>No - the IEP date is more than 30 days past the Eligibility Decision Date or if the 30 days have passed and the IEP date </a:t>
            </a:r>
            <a:r>
              <a:rPr lang="en-US" dirty="0" err="1">
                <a:ea typeface="ＭＳ Ｐゴシック" charset="-128"/>
              </a:rPr>
              <a:t>hasn</a:t>
            </a:r>
            <a:r>
              <a:rPr lang="ja-JP" altLang="en-US" dirty="0">
                <a:ea typeface="ＭＳ Ｐゴシック" charset="-128"/>
              </a:rPr>
              <a:t>’</a:t>
            </a:r>
            <a:r>
              <a:rPr lang="en-US" altLang="ja-JP" dirty="0">
                <a:ea typeface="ＭＳ Ｐゴシック" charset="-128"/>
              </a:rPr>
              <a:t>t been entered yet. </a:t>
            </a:r>
          </a:p>
          <a:p>
            <a:pPr>
              <a:lnSpc>
                <a:spcPct val="80000"/>
              </a:lnSpc>
            </a:pPr>
            <a:r>
              <a:rPr lang="en-US" dirty="0">
                <a:ea typeface="ＭＳ Ｐゴシック" charset="-128"/>
              </a:rPr>
              <a:t>Blank - it </a:t>
            </a:r>
            <a:r>
              <a:rPr lang="en-US" dirty="0" err="1">
                <a:ea typeface="ＭＳ Ｐゴシック" charset="-128"/>
              </a:rPr>
              <a:t>doesn</a:t>
            </a:r>
            <a:r>
              <a:rPr lang="ja-JP" altLang="en-US" dirty="0">
                <a:ea typeface="ＭＳ Ｐゴシック" charset="-128"/>
              </a:rPr>
              <a:t>’</a:t>
            </a:r>
            <a:r>
              <a:rPr lang="en-US" altLang="ja-JP" dirty="0">
                <a:ea typeface="ＭＳ Ｐゴシック" charset="-128"/>
              </a:rPr>
              <a:t>t apply to a student. For example, if the Parent Permission to Serve is No. </a:t>
            </a:r>
          </a:p>
          <a:p>
            <a:pPr>
              <a:lnSpc>
                <a:spcPct val="80000"/>
              </a:lnSpc>
            </a:pPr>
            <a:endParaRPr lang="en-US" altLang="ja-JP" dirty="0">
              <a:ea typeface="ＭＳ Ｐゴシック" charset="-128"/>
            </a:endParaRPr>
          </a:p>
          <a:p>
            <a:pPr>
              <a:lnSpc>
                <a:spcPct val="80000"/>
              </a:lnSpc>
              <a:buFontTx/>
              <a:buNone/>
            </a:pPr>
            <a:r>
              <a:rPr lang="en-US" dirty="0">
                <a:ea typeface="ＭＳ Ｐゴシック" charset="-128"/>
              </a:rPr>
              <a:t>Just because a compliance field is blank, that </a:t>
            </a:r>
            <a:r>
              <a:rPr lang="en-US" dirty="0" err="1">
                <a:ea typeface="ＭＳ Ｐゴシック" charset="-128"/>
              </a:rPr>
              <a:t>doesn</a:t>
            </a:r>
            <a:r>
              <a:rPr lang="ja-JP" altLang="en-US" dirty="0">
                <a:ea typeface="ＭＳ Ｐゴシック" charset="-128"/>
              </a:rPr>
              <a:t>’</a:t>
            </a:r>
            <a:r>
              <a:rPr lang="en-US" altLang="ja-JP" dirty="0">
                <a:ea typeface="ＭＳ Ｐゴシック" charset="-128"/>
              </a:rPr>
              <a:t>t mean that it</a:t>
            </a:r>
          </a:p>
          <a:p>
            <a:pPr>
              <a:lnSpc>
                <a:spcPct val="80000"/>
              </a:lnSpc>
              <a:buFontTx/>
              <a:buNone/>
            </a:pPr>
            <a:r>
              <a:rPr lang="en-US" altLang="ja-JP" dirty="0">
                <a:ea typeface="ＭＳ Ｐゴシック" charset="-128"/>
              </a:rPr>
              <a:t>will remain blank. For example, we can</a:t>
            </a:r>
            <a:r>
              <a:rPr lang="ja-JP" altLang="en-US" dirty="0">
                <a:ea typeface="ＭＳ Ｐゴシック" charset="-128"/>
              </a:rPr>
              <a:t>’</a:t>
            </a:r>
            <a:r>
              <a:rPr lang="en-US" altLang="ja-JP" dirty="0">
                <a:ea typeface="ＭＳ Ｐゴシック" charset="-128"/>
              </a:rPr>
              <a:t>t determine if you have </a:t>
            </a:r>
          </a:p>
          <a:p>
            <a:pPr>
              <a:lnSpc>
                <a:spcPct val="80000"/>
              </a:lnSpc>
              <a:buFontTx/>
              <a:buNone/>
            </a:pPr>
            <a:r>
              <a:rPr lang="en-US" altLang="ja-JP" dirty="0">
                <a:ea typeface="ＭＳ Ｐゴシック" charset="-128"/>
              </a:rPr>
              <a:t>met a timeline if we don</a:t>
            </a:r>
            <a:r>
              <a:rPr lang="ja-JP" altLang="en-US" dirty="0">
                <a:ea typeface="ＭＳ Ｐゴシック" charset="-128"/>
              </a:rPr>
              <a:t>’</a:t>
            </a:r>
            <a:r>
              <a:rPr lang="en-US" altLang="ja-JP" dirty="0">
                <a:ea typeface="ＭＳ Ｐゴシック" charset="-128"/>
              </a:rPr>
              <a:t>t have 2 dates to compare. So, you might </a:t>
            </a:r>
          </a:p>
          <a:p>
            <a:pPr>
              <a:lnSpc>
                <a:spcPct val="80000"/>
              </a:lnSpc>
              <a:buFontTx/>
              <a:buNone/>
            </a:pPr>
            <a:r>
              <a:rPr lang="en-US" altLang="ja-JP" dirty="0">
                <a:ea typeface="ＭＳ Ｐゴシック" charset="-128"/>
              </a:rPr>
              <a:t>look at your report and not see any </a:t>
            </a:r>
            <a:r>
              <a:rPr lang="en-US" dirty="0">
                <a:ea typeface="ＭＳ Ｐゴシック" charset="-128"/>
              </a:rPr>
              <a:t>No values, but that </a:t>
            </a:r>
            <a:r>
              <a:rPr lang="en-US" dirty="0" err="1">
                <a:ea typeface="ＭＳ Ｐゴシック" charset="-128"/>
              </a:rPr>
              <a:t>doesn</a:t>
            </a:r>
            <a:r>
              <a:rPr lang="ja-JP" altLang="en-US" dirty="0">
                <a:ea typeface="ＭＳ Ｐゴシック" charset="-128"/>
              </a:rPr>
              <a:t>’</a:t>
            </a:r>
            <a:r>
              <a:rPr lang="en-US" altLang="ja-JP" dirty="0">
                <a:ea typeface="ＭＳ Ｐゴシック" charset="-128"/>
              </a:rPr>
              <a:t>t </a:t>
            </a:r>
          </a:p>
          <a:p>
            <a:pPr>
              <a:lnSpc>
                <a:spcPct val="80000"/>
              </a:lnSpc>
              <a:buFontTx/>
              <a:buNone/>
            </a:pPr>
            <a:r>
              <a:rPr lang="en-US" altLang="ja-JP" dirty="0">
                <a:ea typeface="ＭＳ Ｐゴシック" charset="-128"/>
              </a:rPr>
              <a:t>necessarily mean that you are in compliance for every student. It </a:t>
            </a:r>
          </a:p>
          <a:p>
            <a:pPr>
              <a:lnSpc>
                <a:spcPct val="80000"/>
              </a:lnSpc>
              <a:buFontTx/>
              <a:buNone/>
            </a:pPr>
            <a:r>
              <a:rPr lang="en-US" altLang="ja-JP" dirty="0">
                <a:ea typeface="ＭＳ Ｐゴシック" charset="-128"/>
              </a:rPr>
              <a:t>could be that you haven</a:t>
            </a:r>
            <a:r>
              <a:rPr lang="ja-JP" altLang="en-US" dirty="0">
                <a:ea typeface="ＭＳ Ｐゴシック" charset="-128"/>
              </a:rPr>
              <a:t>’</a:t>
            </a:r>
            <a:r>
              <a:rPr lang="en-US" altLang="ja-JP" dirty="0">
                <a:ea typeface="ＭＳ Ｐゴシック" charset="-128"/>
              </a:rPr>
              <a:t>t entered all of your data yet. </a:t>
            </a:r>
            <a:endParaRPr lang="en-US" dirty="0">
              <a:ea typeface="ＭＳ Ｐゴシック" charset="-128"/>
            </a:endParaRPr>
          </a:p>
          <a:p>
            <a:endParaRPr lang="en-US" dirty="0"/>
          </a:p>
        </p:txBody>
      </p:sp>
    </p:spTree>
    <p:extLst>
      <p:ext uri="{BB962C8B-B14F-4D97-AF65-F5344CB8AC3E}">
        <p14:creationId xmlns:p14="http://schemas.microsoft.com/office/powerpoint/2010/main" val="4250973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Indicator 12</a:t>
            </a:r>
            <a:br>
              <a:rPr lang="en-US" dirty="0"/>
            </a:br>
            <a:r>
              <a:rPr lang="en-US" dirty="0"/>
              <a:t>Part C to B</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42</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Children referred from Part C to B</a:t>
            </a:r>
          </a:p>
          <a:p>
            <a:r>
              <a:rPr lang="en-US" sz="2800" dirty="0"/>
              <a:t>Where does the data come from?</a:t>
            </a:r>
          </a:p>
          <a:p>
            <a:pPr lvl="1"/>
            <a:r>
              <a:rPr lang="en-US" sz="2400" dirty="0"/>
              <a:t>MSIS (Part C to B Reports)</a:t>
            </a:r>
          </a:p>
          <a:p>
            <a:r>
              <a:rPr lang="en-US" sz="2800" dirty="0"/>
              <a:t>What do I need to do?</a:t>
            </a:r>
          </a:p>
          <a:p>
            <a:pPr lvl="1"/>
            <a:r>
              <a:rPr lang="en-US" sz="2400" dirty="0"/>
              <a:t>Review Part C to B reports and respond to MDE (Louis King) with reason to remove, ineligible date, or MSIS ID</a:t>
            </a:r>
          </a:p>
          <a:p>
            <a:r>
              <a:rPr lang="en-US" sz="2800" dirty="0"/>
              <a:t>When is it collected?</a:t>
            </a:r>
          </a:p>
          <a:p>
            <a:pPr lvl="1"/>
            <a:r>
              <a:rPr lang="en-US" sz="2400" dirty="0"/>
              <a:t>Throughout the school year/ Final collection June 30</a:t>
            </a:r>
          </a:p>
          <a:p>
            <a:endParaRPr lang="en-US" dirty="0"/>
          </a:p>
        </p:txBody>
      </p:sp>
    </p:spTree>
    <p:extLst>
      <p:ext uri="{BB962C8B-B14F-4D97-AF65-F5344CB8AC3E}">
        <p14:creationId xmlns:p14="http://schemas.microsoft.com/office/powerpoint/2010/main" val="633361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Part C to B</a:t>
            </a:r>
          </a:p>
        </p:txBody>
      </p:sp>
      <p:sp>
        <p:nvSpPr>
          <p:cNvPr id="4" name="Date Placeholder 3"/>
          <p:cNvSpPr>
            <a:spLocks noGrp="1"/>
          </p:cNvSpPr>
          <p:nvPr>
            <p:ph type="dt" sz="half" idx="10"/>
          </p:nvPr>
        </p:nvSpPr>
        <p:spPr/>
        <p:txBody>
          <a:bodyPr/>
          <a:lstStyle/>
          <a:p>
            <a:r>
              <a:rPr lang="en-US" dirty="0"/>
              <a:t>June 2016</a:t>
            </a:r>
          </a:p>
          <a:p>
            <a:endParaRPr lang="en-US" dirty="0"/>
          </a:p>
        </p:txBody>
      </p:sp>
      <p:sp>
        <p:nvSpPr>
          <p:cNvPr id="5" name="Slide Number Placeholder 4"/>
          <p:cNvSpPr>
            <a:spLocks noGrp="1"/>
          </p:cNvSpPr>
          <p:nvPr>
            <p:ph type="sldNum" sz="quarter" idx="12"/>
          </p:nvPr>
        </p:nvSpPr>
        <p:spPr/>
        <p:txBody>
          <a:bodyPr/>
          <a:lstStyle/>
          <a:p>
            <a:fld id="{94441459-A222-44E2-8773-AC61045C6ECB}" type="slidenum">
              <a:rPr lang="en-US" smtClean="0"/>
              <a:t>43</a:t>
            </a:fld>
            <a:endParaRPr lang="en-US"/>
          </a:p>
        </p:txBody>
      </p:sp>
      <p:sp>
        <p:nvSpPr>
          <p:cNvPr id="3" name="Content Placeholder 2"/>
          <p:cNvSpPr>
            <a:spLocks noGrp="1"/>
          </p:cNvSpPr>
          <p:nvPr>
            <p:ph idx="1"/>
          </p:nvPr>
        </p:nvSpPr>
        <p:spPr/>
        <p:txBody>
          <a:bodyPr/>
          <a:lstStyle/>
          <a:p>
            <a:pPr>
              <a:buFont typeface="Arial" charset="0"/>
              <a:buChar char="•"/>
              <a:defRPr/>
            </a:pPr>
            <a:r>
              <a:rPr lang="en-US" dirty="0">
                <a:latin typeface="Arial" charset="0"/>
              </a:rPr>
              <a:t>The Department of Health sends MDE a file daily of those students that currently are being served under Part C that are 30 months old</a:t>
            </a:r>
          </a:p>
          <a:p>
            <a:pPr>
              <a:buFontTx/>
              <a:buNone/>
              <a:defRPr/>
            </a:pPr>
            <a:r>
              <a:rPr lang="en-US" dirty="0">
                <a:latin typeface="Arial" charset="0"/>
              </a:rPr>
              <a:t> </a:t>
            </a:r>
          </a:p>
          <a:p>
            <a:pPr>
              <a:buFont typeface="Arial" charset="0"/>
              <a:buChar char="•"/>
              <a:defRPr/>
            </a:pPr>
            <a:r>
              <a:rPr lang="en-US" dirty="0">
                <a:latin typeface="Arial" charset="0"/>
              </a:rPr>
              <a:t>The Part C data is loaded into MSIS and a procedure is run to find matches in MSIS to the Part C data </a:t>
            </a:r>
          </a:p>
          <a:p>
            <a:endParaRPr lang="en-US" dirty="0"/>
          </a:p>
        </p:txBody>
      </p:sp>
    </p:spTree>
    <p:extLst>
      <p:ext uri="{BB962C8B-B14F-4D97-AF65-F5344CB8AC3E}">
        <p14:creationId xmlns:p14="http://schemas.microsoft.com/office/powerpoint/2010/main" val="1564353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a:t/>
            </a:r>
            <a:br>
              <a:rPr lang="en-US" dirty="0"/>
            </a:br>
            <a:r>
              <a:rPr lang="en-US" dirty="0"/>
              <a:t>Part C to B</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44</a:t>
            </a:fld>
            <a:endParaRPr lang="en-US"/>
          </a:p>
        </p:txBody>
      </p:sp>
      <p:sp>
        <p:nvSpPr>
          <p:cNvPr id="3" name="Content Placeholder 2"/>
          <p:cNvSpPr>
            <a:spLocks noGrp="1"/>
          </p:cNvSpPr>
          <p:nvPr>
            <p:ph idx="1"/>
          </p:nvPr>
        </p:nvSpPr>
        <p:spPr/>
        <p:txBody>
          <a:bodyPr>
            <a:normAutofit fontScale="85000" lnSpcReduction="20000"/>
          </a:bodyPr>
          <a:lstStyle/>
          <a:p>
            <a:pPr>
              <a:lnSpc>
                <a:spcPct val="90000"/>
              </a:lnSpc>
              <a:buFontTx/>
              <a:buNone/>
            </a:pPr>
            <a:r>
              <a:rPr lang="en-US" dirty="0">
                <a:ea typeface="ＭＳ Ｐゴシック" charset="-128"/>
              </a:rPr>
              <a:t>The reports will display: </a:t>
            </a:r>
          </a:p>
          <a:p>
            <a:pPr>
              <a:lnSpc>
                <a:spcPct val="90000"/>
              </a:lnSpc>
            </a:pPr>
            <a:r>
              <a:rPr lang="en-US" dirty="0">
                <a:ea typeface="ＭＳ Ｐゴシック" charset="-128"/>
              </a:rPr>
              <a:t>Student</a:t>
            </a:r>
            <a:r>
              <a:rPr lang="ja-JP" altLang="en-US" dirty="0">
                <a:ea typeface="ＭＳ Ｐゴシック" charset="-128"/>
              </a:rPr>
              <a:t>’</a:t>
            </a:r>
            <a:r>
              <a:rPr lang="en-US" altLang="ja-JP" dirty="0">
                <a:ea typeface="ＭＳ Ｐゴシック" charset="-128"/>
              </a:rPr>
              <a:t>s Name, MSIS ID, DOB, Parent</a:t>
            </a:r>
            <a:r>
              <a:rPr lang="ja-JP" altLang="en-US" dirty="0">
                <a:ea typeface="ＭＳ Ｐゴシック" charset="-128"/>
              </a:rPr>
              <a:t>’</a:t>
            </a:r>
            <a:r>
              <a:rPr lang="en-US" altLang="ja-JP" dirty="0">
                <a:ea typeface="ＭＳ Ｐゴシック" charset="-128"/>
              </a:rPr>
              <a:t>s Name and Address, Local Health Contact Name and Phone </a:t>
            </a:r>
          </a:p>
          <a:p>
            <a:pPr>
              <a:lnSpc>
                <a:spcPct val="90000"/>
              </a:lnSpc>
            </a:pPr>
            <a:r>
              <a:rPr lang="en-US" dirty="0">
                <a:ea typeface="ＭＳ Ｐゴシック" charset="-128"/>
              </a:rPr>
              <a:t>Health ID - number assigned by Part C </a:t>
            </a:r>
          </a:p>
          <a:p>
            <a:pPr>
              <a:lnSpc>
                <a:spcPct val="90000"/>
              </a:lnSpc>
            </a:pPr>
            <a:r>
              <a:rPr lang="en-US" dirty="0">
                <a:ea typeface="ＭＳ Ｐゴシック" charset="-128"/>
              </a:rPr>
              <a:t>Leading ED - district assigned by Part C </a:t>
            </a:r>
          </a:p>
          <a:p>
            <a:pPr>
              <a:lnSpc>
                <a:spcPct val="90000"/>
              </a:lnSpc>
            </a:pPr>
            <a:r>
              <a:rPr lang="en-US" dirty="0">
                <a:ea typeface="ＭＳ Ｐゴシック" charset="-128"/>
              </a:rPr>
              <a:t>Trans Date - Transition Date representing the date the child will transition from C to B </a:t>
            </a:r>
          </a:p>
          <a:p>
            <a:pPr>
              <a:lnSpc>
                <a:spcPct val="90000"/>
              </a:lnSpc>
            </a:pPr>
            <a:r>
              <a:rPr lang="en-US" dirty="0">
                <a:ea typeface="ＭＳ Ｐゴシック" charset="-128"/>
              </a:rPr>
              <a:t>Tested </a:t>
            </a:r>
            <a:r>
              <a:rPr lang="en-US" dirty="0" err="1">
                <a:ea typeface="ＭＳ Ｐゴシック" charset="-128"/>
              </a:rPr>
              <a:t>Ind</a:t>
            </a:r>
            <a:r>
              <a:rPr lang="en-US" dirty="0">
                <a:ea typeface="ＭＳ Ｐゴシック" charset="-128"/>
              </a:rPr>
              <a:t> - to track those students that are tested but not served, Y or N will be set by MDE once information is received from the school district </a:t>
            </a:r>
          </a:p>
          <a:p>
            <a:pPr>
              <a:lnSpc>
                <a:spcPct val="90000"/>
              </a:lnSpc>
            </a:pPr>
            <a:r>
              <a:rPr lang="en-US" dirty="0">
                <a:ea typeface="ＭＳ Ｐゴシック" charset="-128"/>
              </a:rPr>
              <a:t>Removed - indicator MDE will use to remove students from the report </a:t>
            </a:r>
          </a:p>
          <a:p>
            <a:endParaRPr lang="en-US" dirty="0"/>
          </a:p>
        </p:txBody>
      </p:sp>
    </p:spTree>
    <p:extLst>
      <p:ext uri="{BB962C8B-B14F-4D97-AF65-F5344CB8AC3E}">
        <p14:creationId xmlns:p14="http://schemas.microsoft.com/office/powerpoint/2010/main" val="3620184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
            </a:r>
            <a:br>
              <a:rPr lang="en-US" dirty="0"/>
            </a:br>
            <a:r>
              <a:rPr lang="en-US" dirty="0"/>
              <a:t>Part C to B Reports</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45</a:t>
            </a:fld>
            <a:endParaRPr lang="en-US"/>
          </a:p>
        </p:txBody>
      </p:sp>
      <p:sp>
        <p:nvSpPr>
          <p:cNvPr id="3" name="Content Placeholder 2"/>
          <p:cNvSpPr>
            <a:spLocks noGrp="1"/>
          </p:cNvSpPr>
          <p:nvPr>
            <p:ph idx="1"/>
          </p:nvPr>
        </p:nvSpPr>
        <p:spPr>
          <a:xfrm>
            <a:off x="381000" y="1600200"/>
            <a:ext cx="8382000" cy="4343399"/>
          </a:xfrm>
        </p:spPr>
        <p:txBody>
          <a:bodyPr/>
          <a:lstStyle/>
          <a:p>
            <a:r>
              <a:rPr lang="en-US" sz="2800" dirty="0"/>
              <a:t>Monthly Student Roster </a:t>
            </a:r>
          </a:p>
          <a:p>
            <a:pPr lvl="1"/>
            <a:r>
              <a:rPr lang="en-US" sz="2400" dirty="0"/>
              <a:t>Lists ALL students who have been referred from Part C to B, including those that have been removed and those who matched an MSIS ID</a:t>
            </a:r>
          </a:p>
          <a:p>
            <a:endParaRPr lang="en-US" sz="2800" dirty="0"/>
          </a:p>
          <a:p>
            <a:r>
              <a:rPr lang="en-US" sz="2800" dirty="0"/>
              <a:t>Student No Match Roster</a:t>
            </a:r>
          </a:p>
          <a:p>
            <a:pPr lvl="1"/>
            <a:r>
              <a:rPr lang="en-US" sz="2400" dirty="0"/>
              <a:t>Lists students that have been referred from Part C to B and have not been removed or who have not been assigned an MSIS ID</a:t>
            </a:r>
          </a:p>
          <a:p>
            <a:pPr lvl="1"/>
            <a:r>
              <a:rPr lang="en-US" sz="2400" dirty="0"/>
              <a:t>Blank report = </a:t>
            </a:r>
            <a:r>
              <a:rPr lang="en-US" sz="2400" dirty="0">
                <a:sym typeface="Wingdings" pitchFamily="2" charset="2"/>
              </a:rPr>
              <a:t></a:t>
            </a:r>
            <a:endParaRPr lang="en-US" sz="2400" dirty="0"/>
          </a:p>
          <a:p>
            <a:pPr marL="0" indent="0">
              <a:buNone/>
            </a:pPr>
            <a:endParaRPr lang="en-US" dirty="0"/>
          </a:p>
        </p:txBody>
      </p:sp>
    </p:spTree>
    <p:extLst>
      <p:ext uri="{BB962C8B-B14F-4D97-AF65-F5344CB8AC3E}">
        <p14:creationId xmlns:p14="http://schemas.microsoft.com/office/powerpoint/2010/main" val="101683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
            </a:r>
            <a:br>
              <a:rPr lang="en-US" dirty="0"/>
            </a:br>
            <a:r>
              <a:rPr lang="en-US" dirty="0"/>
              <a:t>Part C to B No Match Report</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46</a:t>
            </a:fld>
            <a:endParaRPr lang="en-US"/>
          </a:p>
        </p:txBody>
      </p:sp>
      <p:sp>
        <p:nvSpPr>
          <p:cNvPr id="3" name="Content Placeholder 2"/>
          <p:cNvSpPr>
            <a:spLocks noGrp="1"/>
          </p:cNvSpPr>
          <p:nvPr>
            <p:ph idx="1"/>
          </p:nvPr>
        </p:nvSpPr>
        <p:spPr/>
        <p:txBody>
          <a:bodyPr>
            <a:normAutofit fontScale="77500" lnSpcReduction="20000"/>
          </a:bodyPr>
          <a:lstStyle/>
          <a:p>
            <a:r>
              <a:rPr lang="en-US" dirty="0"/>
              <a:t>If you are serving these students, submit the MSIS ID, district number, and school number</a:t>
            </a:r>
          </a:p>
          <a:p>
            <a:pPr>
              <a:buNone/>
            </a:pPr>
            <a:endParaRPr lang="en-US" dirty="0"/>
          </a:p>
          <a:p>
            <a:r>
              <a:rPr lang="en-US" dirty="0"/>
              <a:t>If you have students listed that should be in another district, submit the district name and number and the name of the student</a:t>
            </a:r>
          </a:p>
          <a:p>
            <a:pPr>
              <a:buNone/>
            </a:pPr>
            <a:endParaRPr lang="en-US" dirty="0"/>
          </a:p>
          <a:p>
            <a:r>
              <a:rPr lang="en-US" dirty="0"/>
              <a:t>Fax or email the report to Louis King at 601-359-2198 with an explanation or MSIS ID next to each child</a:t>
            </a:r>
          </a:p>
          <a:p>
            <a:endParaRPr lang="en-US" dirty="0"/>
          </a:p>
          <a:p>
            <a:r>
              <a:rPr lang="en-US" dirty="0"/>
              <a:t>Remember that evaluations should take place all year, including the summer months</a:t>
            </a:r>
          </a:p>
          <a:p>
            <a:endParaRPr lang="en-US" dirty="0"/>
          </a:p>
        </p:txBody>
      </p:sp>
    </p:spTree>
    <p:extLst>
      <p:ext uri="{BB962C8B-B14F-4D97-AF65-F5344CB8AC3E}">
        <p14:creationId xmlns:p14="http://schemas.microsoft.com/office/powerpoint/2010/main" val="1643633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
            </a:r>
            <a:br>
              <a:rPr lang="en-US" dirty="0"/>
            </a:br>
            <a:r>
              <a:rPr lang="en-US" dirty="0"/>
              <a:t>Part C to B No Match Report</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47</a:t>
            </a:fld>
            <a:endParaRPr lang="en-US"/>
          </a:p>
        </p:txBody>
      </p:sp>
      <p:sp>
        <p:nvSpPr>
          <p:cNvPr id="3" name="Content Placeholder 2"/>
          <p:cNvSpPr>
            <a:spLocks noGrp="1"/>
          </p:cNvSpPr>
          <p:nvPr>
            <p:ph idx="1"/>
          </p:nvPr>
        </p:nvSpPr>
        <p:spPr/>
        <p:txBody>
          <a:bodyPr>
            <a:normAutofit fontScale="62500" lnSpcReduction="20000"/>
          </a:bodyPr>
          <a:lstStyle/>
          <a:p>
            <a:pPr>
              <a:buNone/>
            </a:pPr>
            <a:r>
              <a:rPr lang="en-US" dirty="0"/>
              <a:t>If you are not serving these students, we need to know why:</a:t>
            </a:r>
          </a:p>
          <a:p>
            <a:pPr>
              <a:buNone/>
            </a:pPr>
            <a:r>
              <a:rPr lang="en-US" dirty="0"/>
              <a:t>	A. Parent Refused Services</a:t>
            </a:r>
          </a:p>
          <a:p>
            <a:pPr>
              <a:buNone/>
            </a:pPr>
            <a:r>
              <a:rPr lang="en-US" dirty="0"/>
              <a:t>	B. Service Discontinued</a:t>
            </a:r>
          </a:p>
          <a:p>
            <a:pPr>
              <a:buNone/>
            </a:pPr>
            <a:r>
              <a:rPr lang="en-US" dirty="0"/>
              <a:t>	C. Not Eligible (must include the date determined not eligible)</a:t>
            </a:r>
          </a:p>
          <a:p>
            <a:pPr>
              <a:buNone/>
            </a:pPr>
            <a:r>
              <a:rPr lang="en-US" dirty="0"/>
              <a:t>	D. Parent wants to delay to later school year</a:t>
            </a:r>
          </a:p>
          <a:p>
            <a:pPr>
              <a:buNone/>
            </a:pPr>
            <a:r>
              <a:rPr lang="en-US" dirty="0"/>
              <a:t>	E. Moved out of state</a:t>
            </a:r>
          </a:p>
          <a:p>
            <a:pPr>
              <a:buNone/>
            </a:pPr>
            <a:r>
              <a:rPr lang="en-US" dirty="0"/>
              <a:t>	F. Parent did not respond</a:t>
            </a:r>
          </a:p>
          <a:p>
            <a:pPr>
              <a:buNone/>
            </a:pPr>
            <a:r>
              <a:rPr lang="en-US" dirty="0"/>
              <a:t>	G. No permission to test</a:t>
            </a:r>
          </a:p>
          <a:p>
            <a:pPr>
              <a:buNone/>
            </a:pPr>
            <a:r>
              <a:rPr lang="en-US" dirty="0"/>
              <a:t>	H. Parent did not show up</a:t>
            </a:r>
          </a:p>
          <a:p>
            <a:pPr>
              <a:buNone/>
            </a:pPr>
            <a:r>
              <a:rPr lang="en-US" dirty="0"/>
              <a:t>	I. Student is deceased</a:t>
            </a:r>
          </a:p>
          <a:p>
            <a:pPr>
              <a:buNone/>
            </a:pPr>
            <a:r>
              <a:rPr lang="en-US" dirty="0"/>
              <a:t>	J. Referred to Part C after 33 months</a:t>
            </a:r>
          </a:p>
          <a:p>
            <a:pPr>
              <a:buNone/>
            </a:pPr>
            <a:r>
              <a:rPr lang="en-US" dirty="0"/>
              <a:t>	K. Unknown to district and First Steps (you will need to talk with First Steps in your area before sending in this reason)</a:t>
            </a:r>
          </a:p>
          <a:p>
            <a:pPr>
              <a:buNone/>
            </a:pPr>
            <a:r>
              <a:rPr lang="en-US" dirty="0"/>
              <a:t>	L.  Enrolled in University-based program</a:t>
            </a:r>
          </a:p>
          <a:p>
            <a:endParaRPr lang="en-US" dirty="0"/>
          </a:p>
        </p:txBody>
      </p:sp>
    </p:spTree>
    <p:extLst>
      <p:ext uri="{BB962C8B-B14F-4D97-AF65-F5344CB8AC3E}">
        <p14:creationId xmlns:p14="http://schemas.microsoft.com/office/powerpoint/2010/main" val="3687291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Indicator 13</a:t>
            </a:r>
            <a:br>
              <a:rPr lang="en-US" dirty="0"/>
            </a:br>
            <a:r>
              <a:rPr lang="en-US" dirty="0"/>
              <a:t>Transition Services</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48</a:t>
            </a:fld>
            <a:endParaRPr lang="en-US"/>
          </a:p>
        </p:txBody>
      </p:sp>
      <p:sp>
        <p:nvSpPr>
          <p:cNvPr id="3" name="Content Placeholder 2"/>
          <p:cNvSpPr>
            <a:spLocks noGrp="1"/>
          </p:cNvSpPr>
          <p:nvPr>
            <p:ph idx="1"/>
          </p:nvPr>
        </p:nvSpPr>
        <p:spPr/>
        <p:txBody>
          <a:bodyPr/>
          <a:lstStyle/>
          <a:p>
            <a:r>
              <a:rPr lang="en-US" sz="2400" dirty="0"/>
              <a:t>Who? </a:t>
            </a:r>
          </a:p>
          <a:p>
            <a:pPr lvl="1"/>
            <a:r>
              <a:rPr lang="en-US" sz="2000" dirty="0"/>
              <a:t>Students with disabilities age 16 and up</a:t>
            </a:r>
          </a:p>
          <a:p>
            <a:pPr lvl="1"/>
            <a:r>
              <a:rPr lang="en-US" sz="2000" dirty="0"/>
              <a:t>State Policy is 14 and up</a:t>
            </a:r>
          </a:p>
          <a:p>
            <a:r>
              <a:rPr lang="en-US" sz="2400" dirty="0"/>
              <a:t>Where does the data come from?</a:t>
            </a:r>
          </a:p>
          <a:p>
            <a:pPr lvl="1"/>
            <a:r>
              <a:rPr lang="en-US" sz="2000" dirty="0"/>
              <a:t>MSIS (Student Update Screen)</a:t>
            </a:r>
          </a:p>
          <a:p>
            <a:r>
              <a:rPr lang="en-US" sz="2400" dirty="0"/>
              <a:t>What do I need to do?</a:t>
            </a:r>
          </a:p>
          <a:p>
            <a:pPr lvl="1"/>
            <a:r>
              <a:rPr lang="en-US" sz="2000" dirty="0"/>
              <a:t>Mark Transition Services Indicator on Student Update Screen</a:t>
            </a:r>
          </a:p>
          <a:p>
            <a:pPr lvl="1"/>
            <a:r>
              <a:rPr lang="en-US" sz="2000" dirty="0"/>
              <a:t>Run Missing Transition Services Report</a:t>
            </a:r>
          </a:p>
          <a:p>
            <a:pPr lvl="1">
              <a:buNone/>
            </a:pPr>
            <a:r>
              <a:rPr lang="en-US" sz="2000" dirty="0"/>
              <a:t>    (Blank Report = </a:t>
            </a:r>
            <a:r>
              <a:rPr lang="en-US" sz="2000" dirty="0">
                <a:sym typeface="Wingdings" pitchFamily="2" charset="2"/>
              </a:rPr>
              <a:t>)</a:t>
            </a:r>
            <a:endParaRPr lang="en-US" sz="2000" dirty="0"/>
          </a:p>
          <a:p>
            <a:r>
              <a:rPr lang="en-US" sz="2400" dirty="0"/>
              <a:t>When is it collected?</a:t>
            </a:r>
          </a:p>
          <a:p>
            <a:pPr lvl="1"/>
            <a:r>
              <a:rPr lang="en-US" sz="2000" dirty="0"/>
              <a:t>Throughout the school year/ Final collection June 30</a:t>
            </a:r>
          </a:p>
          <a:p>
            <a:endParaRPr lang="en-US" dirty="0"/>
          </a:p>
        </p:txBody>
      </p:sp>
    </p:spTree>
    <p:extLst>
      <p:ext uri="{BB962C8B-B14F-4D97-AF65-F5344CB8AC3E}">
        <p14:creationId xmlns:p14="http://schemas.microsoft.com/office/powerpoint/2010/main" val="2151923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
            </a:r>
            <a:br>
              <a:rPr lang="en-US" dirty="0"/>
            </a:br>
            <a:r>
              <a:rPr lang="en-US" dirty="0"/>
              <a:t>Indicator 13</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49</a:t>
            </a:fld>
            <a:endParaRPr lang="en-US"/>
          </a:p>
        </p:txBody>
      </p:sp>
      <p:sp>
        <p:nvSpPr>
          <p:cNvPr id="3" name="Content Placeholder 2"/>
          <p:cNvSpPr>
            <a:spLocks noGrp="1"/>
          </p:cNvSpPr>
          <p:nvPr>
            <p:ph idx="1"/>
          </p:nvPr>
        </p:nvSpPr>
        <p:spPr/>
        <p:txBody>
          <a:bodyPr/>
          <a:lstStyle/>
          <a:p>
            <a:pPr marL="0" indent="0">
              <a:buNone/>
            </a:pPr>
            <a:r>
              <a:rPr lang="en-US" sz="2400" b="1" dirty="0"/>
              <a:t>By selecting ‘Yes’ on the Student Update Screen, you are ensuring that:</a:t>
            </a:r>
          </a:p>
          <a:p>
            <a:pPr lvl="1"/>
            <a:r>
              <a:rPr lang="en-US" sz="2000" b="1" dirty="0"/>
              <a:t>The IEP includes appropriate measurable postsecondary goals that are annually updated and based upon an age-appropriate transition assessment, transition services, including courses of study, that will reasonably enable the student to meet those postsecondary goals, and annual IEP goals related to the student’s transition services needs</a:t>
            </a:r>
            <a:endParaRPr lang="en-US" b="1" dirty="0"/>
          </a:p>
          <a:p>
            <a:pPr lvl="1"/>
            <a:r>
              <a:rPr lang="en-US" sz="2000" b="1" dirty="0"/>
              <a:t>There exists evidence that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a:t>
            </a:r>
          </a:p>
          <a:p>
            <a:pPr marL="0" indent="0">
              <a:buNone/>
            </a:pPr>
            <a:endParaRPr lang="en-US" dirty="0"/>
          </a:p>
        </p:txBody>
      </p:sp>
    </p:spTree>
    <p:extLst>
      <p:ext uri="{BB962C8B-B14F-4D97-AF65-F5344CB8AC3E}">
        <p14:creationId xmlns:p14="http://schemas.microsoft.com/office/powerpoint/2010/main" val="63456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Compliance vs. Results</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Results Indicators:</a:t>
            </a:r>
          </a:p>
          <a:p>
            <a:pPr lvl="1"/>
            <a:r>
              <a:rPr lang="en-US" dirty="0"/>
              <a:t>Transition (Indicators 1, 2 and 14)</a:t>
            </a:r>
          </a:p>
          <a:p>
            <a:pPr lvl="1"/>
            <a:r>
              <a:rPr lang="en-US" dirty="0"/>
              <a:t>Discipline (Indicator 4a)</a:t>
            </a:r>
          </a:p>
          <a:p>
            <a:pPr lvl="1"/>
            <a:r>
              <a:rPr lang="en-US" dirty="0"/>
              <a:t>LRE/Placement (Indicators 5 and 6)</a:t>
            </a:r>
          </a:p>
          <a:p>
            <a:pPr lvl="1"/>
            <a:r>
              <a:rPr lang="en-US" dirty="0"/>
              <a:t>Assessment (Indicators 3 and 7)</a:t>
            </a:r>
          </a:p>
          <a:p>
            <a:pPr lvl="1"/>
            <a:r>
              <a:rPr lang="en-US" dirty="0"/>
              <a:t>Parent Involvement (Indicator 8)</a:t>
            </a:r>
          </a:p>
          <a:p>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5</a:t>
            </a:fld>
            <a:endParaRPr lang="en-US"/>
          </a:p>
        </p:txBody>
      </p:sp>
    </p:spTree>
    <p:extLst>
      <p:ext uri="{BB962C8B-B14F-4D97-AF65-F5344CB8AC3E}">
        <p14:creationId xmlns:p14="http://schemas.microsoft.com/office/powerpoint/2010/main" val="2797084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Indicator 14</a:t>
            </a:r>
            <a:br>
              <a:rPr lang="en-US" dirty="0"/>
            </a:br>
            <a:r>
              <a:rPr lang="en-US" dirty="0"/>
              <a:t>Post-Secondary Outcomes</a:t>
            </a:r>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50</a:t>
            </a:fld>
            <a:endParaRPr lang="en-US"/>
          </a:p>
        </p:txBody>
      </p:sp>
      <p:sp>
        <p:nvSpPr>
          <p:cNvPr id="3" name="Content Placeholder 2"/>
          <p:cNvSpPr>
            <a:spLocks noGrp="1"/>
          </p:cNvSpPr>
          <p:nvPr>
            <p:ph idx="1"/>
          </p:nvPr>
        </p:nvSpPr>
        <p:spPr/>
        <p:txBody>
          <a:bodyPr/>
          <a:lstStyle/>
          <a:p>
            <a:r>
              <a:rPr lang="en-US" sz="2400" dirty="0"/>
              <a:t>Who? </a:t>
            </a:r>
          </a:p>
          <a:p>
            <a:pPr lvl="1"/>
            <a:r>
              <a:rPr lang="en-US" sz="2000" dirty="0"/>
              <a:t>Students who exited the prior year</a:t>
            </a:r>
          </a:p>
          <a:p>
            <a:r>
              <a:rPr lang="en-US" sz="2400" dirty="0"/>
              <a:t>Where does the data come from?</a:t>
            </a:r>
          </a:p>
          <a:p>
            <a:pPr lvl="1"/>
            <a:r>
              <a:rPr lang="en-US" sz="2000" dirty="0"/>
              <a:t>MSIS (Post-Secondary Update Screen)</a:t>
            </a:r>
          </a:p>
          <a:p>
            <a:r>
              <a:rPr lang="en-US" sz="2400" dirty="0"/>
              <a:t>What do I need to do?</a:t>
            </a:r>
          </a:p>
          <a:p>
            <a:pPr lvl="1"/>
            <a:r>
              <a:rPr lang="en-US" sz="2000" dirty="0"/>
              <a:t>Survey students to collect information about the student in the year since they left school</a:t>
            </a:r>
          </a:p>
          <a:p>
            <a:pPr lvl="1"/>
            <a:r>
              <a:rPr lang="en-US" sz="2000" dirty="0"/>
              <a:t>Enter data on the Post-Secondary Screen in MSIS</a:t>
            </a:r>
          </a:p>
          <a:p>
            <a:r>
              <a:rPr lang="en-US" sz="2400" dirty="0"/>
              <a:t>When is it collected?</a:t>
            </a:r>
          </a:p>
          <a:p>
            <a:pPr lvl="1"/>
            <a:r>
              <a:rPr lang="en-US" sz="2000" dirty="0"/>
              <a:t>Survey student no sooner than one year after they exited</a:t>
            </a:r>
          </a:p>
          <a:p>
            <a:pPr lvl="1"/>
            <a:r>
              <a:rPr lang="en-US" sz="2000" dirty="0"/>
              <a:t>Data entered in MSIS by late September</a:t>
            </a:r>
          </a:p>
          <a:p>
            <a:endParaRPr lang="en-US" dirty="0"/>
          </a:p>
        </p:txBody>
      </p:sp>
    </p:spTree>
    <p:extLst>
      <p:ext uri="{BB962C8B-B14F-4D97-AF65-F5344CB8AC3E}">
        <p14:creationId xmlns:p14="http://schemas.microsoft.com/office/powerpoint/2010/main" val="3965517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a:t/>
            </a:r>
            <a:br>
              <a:rPr lang="en-US" dirty="0"/>
            </a:br>
            <a:r>
              <a:rPr lang="en-US" dirty="0"/>
              <a:t>Indicator 14</a:t>
            </a:r>
          </a:p>
        </p:txBody>
      </p:sp>
      <p:sp>
        <p:nvSpPr>
          <p:cNvPr id="3" name="Content Placeholder 2"/>
          <p:cNvSpPr>
            <a:spLocks noGrp="1"/>
          </p:cNvSpPr>
          <p:nvPr>
            <p:ph idx="1"/>
          </p:nvPr>
        </p:nvSpPr>
        <p:spPr/>
        <p:txBody>
          <a:bodyPr/>
          <a:lstStyle/>
          <a:p>
            <a:r>
              <a:rPr lang="en-US" sz="2400" dirty="0"/>
              <a:t>The Post-School Data Collection Protocol is an optional survey you may use to collect data from students</a:t>
            </a:r>
          </a:p>
          <a:p>
            <a:pPr lvl="1"/>
            <a:r>
              <a:rPr lang="en-US" sz="1800" dirty="0"/>
              <a:t>Can be found on the Special Education website under the SPP/APR link</a:t>
            </a:r>
          </a:p>
          <a:p>
            <a:pPr lvl="1">
              <a:buNone/>
            </a:pPr>
            <a:endParaRPr lang="en-US" sz="2000" dirty="0"/>
          </a:p>
          <a:p>
            <a:r>
              <a:rPr lang="en-US" sz="2400" dirty="0"/>
              <a:t>Detailed definitions of the categories on the Post-Secondary Screen can be found in the Special Education MSIS Manual</a:t>
            </a:r>
          </a:p>
          <a:p>
            <a:pPr>
              <a:buNone/>
            </a:pPr>
            <a:endParaRPr lang="en-US" sz="2400" dirty="0"/>
          </a:p>
          <a:p>
            <a:r>
              <a:rPr lang="en-US" sz="2400" dirty="0"/>
              <a:t>Make sure you are updating students that left school a full year ago (Report on 2012-2013 </a:t>
            </a:r>
            <a:r>
              <a:rPr lang="en-US" sz="2400" dirty="0" err="1"/>
              <a:t>exiters</a:t>
            </a:r>
            <a:r>
              <a:rPr lang="en-US" sz="2400" dirty="0"/>
              <a:t> in September 2014)</a:t>
            </a:r>
          </a:p>
          <a:p>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51</a:t>
            </a:fld>
            <a:endParaRPr lang="en-US"/>
          </a:p>
        </p:txBody>
      </p:sp>
    </p:spTree>
    <p:extLst>
      <p:ext uri="{BB962C8B-B14F-4D97-AF65-F5344CB8AC3E}">
        <p14:creationId xmlns:p14="http://schemas.microsoft.com/office/powerpoint/2010/main" val="717211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dirty="0"/>
              <a:t/>
            </a:r>
            <a:br>
              <a:rPr lang="en-US" dirty="0"/>
            </a:br>
            <a:r>
              <a:rPr lang="en-US" dirty="0"/>
              <a:t>Resources</a:t>
            </a:r>
          </a:p>
        </p:txBody>
      </p:sp>
      <p:sp>
        <p:nvSpPr>
          <p:cNvPr id="4" name="Slide Number Placeholder 3"/>
          <p:cNvSpPr>
            <a:spLocks noGrp="1"/>
          </p:cNvSpPr>
          <p:nvPr>
            <p:ph type="sldNum" sz="quarter" idx="12"/>
          </p:nvPr>
        </p:nvSpPr>
        <p:spPr/>
        <p:txBody>
          <a:bodyPr/>
          <a:lstStyle/>
          <a:p>
            <a:fld id="{01A792CB-E7E5-4B58-BC82-5D11612CB154}" type="slidenum">
              <a:rPr lang="en-US" smtClean="0"/>
              <a:t>52</a:t>
            </a:fld>
            <a:endParaRPr lang="en-US" dirty="0"/>
          </a:p>
        </p:txBody>
      </p:sp>
      <p:sp>
        <p:nvSpPr>
          <p:cNvPr id="5" name="Date Placeholder 4"/>
          <p:cNvSpPr>
            <a:spLocks noGrp="1"/>
          </p:cNvSpPr>
          <p:nvPr>
            <p:ph type="dt" sz="half" idx="10"/>
          </p:nvPr>
        </p:nvSpPr>
        <p:spPr/>
        <p:txBody>
          <a:bodyPr/>
          <a:lstStyle/>
          <a:p>
            <a:r>
              <a:rPr lang="en-US" dirty="0"/>
              <a:t>June 2016</a:t>
            </a:r>
          </a:p>
        </p:txBody>
      </p:sp>
      <p:pic>
        <p:nvPicPr>
          <p:cNvPr id="6" name="Picture 2"/>
          <p:cNvPicPr>
            <a:picLocks noGrp="1" noChangeAspect="1" noChangeArrowheads="1"/>
          </p:cNvPicPr>
          <p:nvPr>
            <p:ph idx="1"/>
          </p:nvPr>
        </p:nvPicPr>
        <p:blipFill>
          <a:blip r:embed="rId3" cstate="print"/>
          <a:srcRect/>
          <a:stretch>
            <a:fillRect/>
          </a:stretch>
        </p:blipFill>
        <p:spPr bwMode="auto">
          <a:xfrm>
            <a:off x="1892431" y="1600200"/>
            <a:ext cx="5511538" cy="4267200"/>
          </a:xfrm>
          <a:prstGeom prst="rect">
            <a:avLst/>
          </a:prstGeom>
          <a:noFill/>
          <a:ln w="9525">
            <a:noFill/>
            <a:miter lim="800000"/>
            <a:headEnd/>
            <a:tailEnd/>
          </a:ln>
        </p:spPr>
      </p:pic>
    </p:spTree>
    <p:extLst>
      <p:ext uri="{BB962C8B-B14F-4D97-AF65-F5344CB8AC3E}">
        <p14:creationId xmlns:p14="http://schemas.microsoft.com/office/powerpoint/2010/main" val="398542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District Summary Report</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01A792CB-E7E5-4B58-BC82-5D11612CB154}" type="slidenum">
              <a:rPr lang="en-US" smtClean="0"/>
              <a:t>53</a:t>
            </a:fld>
            <a:endParaRPr lang="en-US" dirty="0"/>
          </a:p>
        </p:txBody>
      </p:sp>
      <p:sp>
        <p:nvSpPr>
          <p:cNvPr id="5" name="Date Placeholder 4"/>
          <p:cNvSpPr>
            <a:spLocks noGrp="1"/>
          </p:cNvSpPr>
          <p:nvPr>
            <p:ph type="dt" sz="half" idx="10"/>
          </p:nvPr>
        </p:nvSpPr>
        <p:spPr/>
        <p:txBody>
          <a:bodyPr/>
          <a:lstStyle/>
          <a:p>
            <a:r>
              <a:rPr lang="en-US" dirty="0"/>
              <a:t>June 2016</a:t>
            </a:r>
          </a:p>
        </p:txBody>
      </p:sp>
      <p:pic>
        <p:nvPicPr>
          <p:cNvPr id="6" name="Content Placeholder 5"/>
          <p:cNvPicPr>
            <a:picLocks noGrp="1" noChangeAspect="1" noChangeArrowheads="1"/>
          </p:cNvPicPr>
          <p:nvPr>
            <p:ph idx="1"/>
          </p:nvPr>
        </p:nvPicPr>
        <p:blipFill>
          <a:blip r:embed="rId3" cstate="print"/>
          <a:srcRect/>
          <a:stretch>
            <a:fillRect/>
          </a:stretch>
        </p:blipFill>
        <p:spPr bwMode="auto">
          <a:xfrm>
            <a:off x="1447800" y="1524001"/>
            <a:ext cx="7531285" cy="44958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28601" y="1219201"/>
            <a:ext cx="3657600" cy="5105400"/>
          </a:xfrm>
          <a:prstGeom prst="rect">
            <a:avLst/>
          </a:prstGeom>
          <a:noFill/>
          <a:ln w="9525">
            <a:noFill/>
            <a:miter lim="800000"/>
            <a:headEnd/>
            <a:tailEnd/>
          </a:ln>
        </p:spPr>
      </p:pic>
    </p:spTree>
    <p:extLst>
      <p:ext uri="{BB962C8B-B14F-4D97-AF65-F5344CB8AC3E}">
        <p14:creationId xmlns:p14="http://schemas.microsoft.com/office/powerpoint/2010/main" val="4083373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dirty="0"/>
              <a:t/>
            </a:r>
            <a:br>
              <a:rPr lang="en-US" dirty="0"/>
            </a:br>
            <a:r>
              <a:rPr lang="en-US" dirty="0"/>
              <a:t>Detailed Data Report</a:t>
            </a:r>
          </a:p>
        </p:txBody>
      </p:sp>
      <p:sp>
        <p:nvSpPr>
          <p:cNvPr id="4" name="Slide Number Placeholder 3"/>
          <p:cNvSpPr>
            <a:spLocks noGrp="1"/>
          </p:cNvSpPr>
          <p:nvPr>
            <p:ph type="sldNum" sz="quarter" idx="12"/>
          </p:nvPr>
        </p:nvSpPr>
        <p:spPr/>
        <p:txBody>
          <a:bodyPr/>
          <a:lstStyle/>
          <a:p>
            <a:fld id="{01A792CB-E7E5-4B58-BC82-5D11612CB154}" type="slidenum">
              <a:rPr lang="en-US" smtClean="0"/>
              <a:t>54</a:t>
            </a:fld>
            <a:endParaRPr lang="en-US" dirty="0"/>
          </a:p>
        </p:txBody>
      </p:sp>
      <p:sp>
        <p:nvSpPr>
          <p:cNvPr id="5" name="Date Placeholder 4"/>
          <p:cNvSpPr>
            <a:spLocks noGrp="1"/>
          </p:cNvSpPr>
          <p:nvPr>
            <p:ph type="dt" sz="half" idx="10"/>
          </p:nvPr>
        </p:nvSpPr>
        <p:spPr/>
        <p:txBody>
          <a:bodyPr/>
          <a:lstStyle/>
          <a:p>
            <a:r>
              <a:rPr lang="en-US" dirty="0"/>
              <a:t>June 2016</a:t>
            </a:r>
          </a:p>
        </p:txBody>
      </p:sp>
      <p:pic>
        <p:nvPicPr>
          <p:cNvPr id="6" name="Picture 2"/>
          <p:cNvPicPr>
            <a:picLocks noGrp="1" noChangeAspect="1" noChangeArrowheads="1"/>
          </p:cNvPicPr>
          <p:nvPr>
            <p:ph idx="1"/>
          </p:nvPr>
        </p:nvPicPr>
        <p:blipFill>
          <a:blip r:embed="rId3" cstate="print"/>
          <a:srcRect/>
          <a:stretch>
            <a:fillRect/>
          </a:stretch>
        </p:blipFill>
        <p:spPr bwMode="auto">
          <a:xfrm>
            <a:off x="1313873" y="1524000"/>
            <a:ext cx="6668654" cy="4343400"/>
          </a:xfrm>
          <a:prstGeom prst="rect">
            <a:avLst/>
          </a:prstGeom>
          <a:noFill/>
          <a:ln w="9525">
            <a:noFill/>
            <a:miter lim="800000"/>
            <a:headEnd/>
            <a:tailEnd/>
          </a:ln>
        </p:spPr>
      </p:pic>
    </p:spTree>
    <p:extLst>
      <p:ext uri="{BB962C8B-B14F-4D97-AF65-F5344CB8AC3E}">
        <p14:creationId xmlns:p14="http://schemas.microsoft.com/office/powerpoint/2010/main" val="2142238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a:t>Questions?</a:t>
            </a:r>
          </a:p>
        </p:txBody>
      </p:sp>
      <p:sp>
        <p:nvSpPr>
          <p:cNvPr id="3" name="Content Placeholder 2"/>
          <p:cNvSpPr>
            <a:spLocks noGrp="1"/>
          </p:cNvSpPr>
          <p:nvPr>
            <p:ph idx="1"/>
          </p:nvPr>
        </p:nvSpPr>
        <p:spPr>
          <a:xfrm>
            <a:off x="304800" y="1524000"/>
            <a:ext cx="8686799" cy="4343400"/>
          </a:xfrm>
        </p:spPr>
        <p:txBody>
          <a:bodyPr>
            <a:normAutofit/>
          </a:bodyPr>
          <a:lstStyle/>
          <a:p>
            <a:pPr algn="ctr">
              <a:buNone/>
            </a:pPr>
            <a:endParaRPr lang="en-US" sz="2800" dirty="0"/>
          </a:p>
          <a:p>
            <a:pPr algn="ctr">
              <a:lnSpc>
                <a:spcPct val="200000"/>
              </a:lnSpc>
              <a:buNone/>
            </a:pPr>
            <a:r>
              <a:rPr lang="en-US" sz="2800" dirty="0"/>
              <a:t>Louis King</a:t>
            </a:r>
          </a:p>
          <a:p>
            <a:pPr algn="ctr">
              <a:lnSpc>
                <a:spcPct val="200000"/>
              </a:lnSpc>
              <a:buNone/>
            </a:pPr>
            <a:r>
              <a:rPr lang="en-US" sz="2800" dirty="0" smtClean="0"/>
              <a:t>lking@mdek12.org</a:t>
            </a:r>
            <a:endParaRPr lang="en-US" sz="1200" dirty="0"/>
          </a:p>
          <a:p>
            <a:pPr algn="ctr">
              <a:lnSpc>
                <a:spcPct val="200000"/>
              </a:lnSpc>
              <a:buNone/>
            </a:pPr>
            <a:r>
              <a:rPr lang="en-US" sz="2800" dirty="0"/>
              <a:t>601-359-3498</a:t>
            </a:r>
          </a:p>
        </p:txBody>
      </p:sp>
      <p:sp>
        <p:nvSpPr>
          <p:cNvPr id="4" name="Slide Number Placeholder 3"/>
          <p:cNvSpPr>
            <a:spLocks noGrp="1"/>
          </p:cNvSpPr>
          <p:nvPr>
            <p:ph type="sldNum" sz="quarter" idx="12"/>
          </p:nvPr>
        </p:nvSpPr>
        <p:spPr/>
        <p:txBody>
          <a:bodyPr/>
          <a:lstStyle/>
          <a:p>
            <a:fld id="{01A792CB-E7E5-4B58-BC82-5D11612CB154}" type="slidenum">
              <a:rPr lang="en-US" smtClean="0"/>
              <a:t>55</a:t>
            </a:fld>
            <a:endParaRPr lang="en-US" dirty="0"/>
          </a:p>
        </p:txBody>
      </p:sp>
      <p:sp>
        <p:nvSpPr>
          <p:cNvPr id="5" name="Date Placeholder 4"/>
          <p:cNvSpPr>
            <a:spLocks noGrp="1"/>
          </p:cNvSpPr>
          <p:nvPr>
            <p:ph type="dt" sz="half" idx="10"/>
          </p:nvPr>
        </p:nvSpPr>
        <p:spPr/>
        <p:txBody>
          <a:bodyPr/>
          <a:lstStyle/>
          <a:p>
            <a:r>
              <a:rPr lang="en-US" dirty="0"/>
              <a:t>June 2016</a:t>
            </a:r>
          </a:p>
        </p:txBody>
      </p:sp>
    </p:spTree>
    <p:extLst>
      <p:ext uri="{BB962C8B-B14F-4D97-AF65-F5344CB8AC3E}">
        <p14:creationId xmlns:p14="http://schemas.microsoft.com/office/powerpoint/2010/main" val="207167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dirty="0"/>
              <a:t/>
            </a:r>
            <a:br>
              <a:rPr lang="en-US" dirty="0"/>
            </a:br>
            <a:r>
              <a:rPr lang="en-US" dirty="0"/>
              <a:t>Indicator 1</a:t>
            </a:r>
            <a:br>
              <a:rPr lang="en-US" dirty="0"/>
            </a:br>
            <a:r>
              <a:rPr lang="en-US" dirty="0"/>
              <a:t>Graduation</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6</a:t>
            </a:fld>
            <a:endParaRPr lang="en-US"/>
          </a:p>
        </p:txBody>
      </p:sp>
      <p:sp>
        <p:nvSpPr>
          <p:cNvPr id="3" name="Content Placeholder 2"/>
          <p:cNvSpPr>
            <a:spLocks noGrp="1"/>
          </p:cNvSpPr>
          <p:nvPr>
            <p:ph idx="1"/>
          </p:nvPr>
        </p:nvSpPr>
        <p:spPr/>
        <p:txBody>
          <a:bodyPr>
            <a:normAutofit lnSpcReduction="10000"/>
          </a:bodyPr>
          <a:lstStyle/>
          <a:p>
            <a:r>
              <a:rPr lang="en-US" sz="2800" dirty="0"/>
              <a:t>Who? </a:t>
            </a:r>
          </a:p>
          <a:p>
            <a:pPr lvl="1"/>
            <a:r>
              <a:rPr lang="en-US" sz="2400" dirty="0"/>
              <a:t>Students in the 4-year cohort who graduated with a regular diploma</a:t>
            </a:r>
          </a:p>
          <a:p>
            <a:r>
              <a:rPr lang="en-US" sz="2800" dirty="0"/>
              <a:t>Where does the data come from?</a:t>
            </a:r>
          </a:p>
          <a:p>
            <a:pPr lvl="1"/>
            <a:r>
              <a:rPr lang="en-US" sz="2400" dirty="0"/>
              <a:t>MSIS (Graduation codes)</a:t>
            </a:r>
          </a:p>
          <a:p>
            <a:pPr lvl="1"/>
            <a:r>
              <a:rPr lang="en-US" sz="2400" dirty="0"/>
              <a:t>Data lags a year</a:t>
            </a:r>
          </a:p>
          <a:p>
            <a:r>
              <a:rPr lang="en-US" sz="2800" dirty="0"/>
              <a:t>What do I need to do?</a:t>
            </a:r>
          </a:p>
          <a:p>
            <a:pPr lvl="1"/>
            <a:r>
              <a:rPr lang="en-US" sz="2400" dirty="0"/>
              <a:t>Verify graduate information in MSIS</a:t>
            </a:r>
          </a:p>
          <a:p>
            <a:r>
              <a:rPr lang="en-US" sz="2800" dirty="0"/>
              <a:t>When is it collected?</a:t>
            </a:r>
          </a:p>
          <a:p>
            <a:pPr lvl="1"/>
            <a:r>
              <a:rPr lang="en-US" sz="2400" dirty="0"/>
              <a:t>End of school year</a:t>
            </a:r>
          </a:p>
          <a:p>
            <a:endParaRPr lang="en-US" dirty="0"/>
          </a:p>
        </p:txBody>
      </p:sp>
    </p:spTree>
    <p:extLst>
      <p:ext uri="{BB962C8B-B14F-4D97-AF65-F5344CB8AC3E}">
        <p14:creationId xmlns:p14="http://schemas.microsoft.com/office/powerpoint/2010/main" val="234074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dirty="0"/>
              <a:t/>
            </a:r>
            <a:br>
              <a:rPr lang="en-US" dirty="0"/>
            </a:br>
            <a:r>
              <a:rPr lang="en-US" dirty="0"/>
              <a:t/>
            </a:r>
            <a:br>
              <a:rPr lang="en-US" dirty="0"/>
            </a:br>
            <a:r>
              <a:rPr lang="en-US" dirty="0"/>
              <a:t>Indicator 2</a:t>
            </a:r>
            <a:br>
              <a:rPr lang="en-US" dirty="0"/>
            </a:br>
            <a:r>
              <a:rPr lang="en-US" dirty="0"/>
              <a:t>Dropout</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7</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Students that dropped out</a:t>
            </a:r>
          </a:p>
          <a:p>
            <a:r>
              <a:rPr lang="en-US" sz="2800" dirty="0"/>
              <a:t>Where does the data come from?</a:t>
            </a:r>
          </a:p>
          <a:p>
            <a:pPr lvl="1"/>
            <a:r>
              <a:rPr lang="en-US" sz="2400" dirty="0"/>
              <a:t>MSIS (coded as dropouts)</a:t>
            </a:r>
          </a:p>
          <a:p>
            <a:pPr lvl="1"/>
            <a:r>
              <a:rPr lang="en-US" sz="2400" dirty="0"/>
              <a:t>Data lags a year</a:t>
            </a:r>
          </a:p>
          <a:p>
            <a:r>
              <a:rPr lang="en-US" sz="2800" dirty="0"/>
              <a:t>What do I need to do?</a:t>
            </a:r>
          </a:p>
          <a:p>
            <a:pPr lvl="1"/>
            <a:r>
              <a:rPr lang="en-US" sz="2400" dirty="0"/>
              <a:t>Verify dropout data in MSIS</a:t>
            </a:r>
          </a:p>
          <a:p>
            <a:r>
              <a:rPr lang="en-US" sz="2800" dirty="0"/>
              <a:t>When is it collected?</a:t>
            </a:r>
          </a:p>
          <a:p>
            <a:pPr lvl="1"/>
            <a:r>
              <a:rPr lang="en-US" sz="2400" dirty="0"/>
              <a:t>End of school year</a:t>
            </a:r>
          </a:p>
          <a:p>
            <a:endParaRPr lang="en-US" dirty="0"/>
          </a:p>
        </p:txBody>
      </p:sp>
    </p:spTree>
    <p:extLst>
      <p:ext uri="{BB962C8B-B14F-4D97-AF65-F5344CB8AC3E}">
        <p14:creationId xmlns:p14="http://schemas.microsoft.com/office/powerpoint/2010/main" val="393483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dirty="0"/>
              <a:t/>
            </a:r>
            <a:br>
              <a:rPr lang="en-US" dirty="0"/>
            </a:br>
            <a:r>
              <a:rPr lang="en-US" dirty="0"/>
              <a:t/>
            </a:r>
            <a:br>
              <a:rPr lang="en-US" dirty="0"/>
            </a:br>
            <a:r>
              <a:rPr lang="en-US" dirty="0"/>
              <a:t>Indicator 3</a:t>
            </a:r>
            <a:br>
              <a:rPr lang="en-US" dirty="0"/>
            </a:br>
            <a:r>
              <a:rPr lang="en-US" dirty="0"/>
              <a:t>AMO/Assessment</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8</a:t>
            </a:fld>
            <a:endParaRPr lang="en-US"/>
          </a:p>
        </p:txBody>
      </p:sp>
      <p:sp>
        <p:nvSpPr>
          <p:cNvPr id="3" name="Content Placeholder 2"/>
          <p:cNvSpPr>
            <a:spLocks noGrp="1"/>
          </p:cNvSpPr>
          <p:nvPr>
            <p:ph idx="1"/>
          </p:nvPr>
        </p:nvSpPr>
        <p:spPr/>
        <p:txBody>
          <a:bodyPr/>
          <a:lstStyle/>
          <a:p>
            <a:r>
              <a:rPr lang="en-US" sz="2800" dirty="0"/>
              <a:t>Who? </a:t>
            </a:r>
          </a:p>
          <a:p>
            <a:pPr lvl="1"/>
            <a:r>
              <a:rPr lang="en-US" sz="2400" dirty="0"/>
              <a:t>Students who should participate in Statewide assessments</a:t>
            </a:r>
          </a:p>
          <a:p>
            <a:r>
              <a:rPr lang="en-US" sz="2800" dirty="0"/>
              <a:t>Where does the data come from?</a:t>
            </a:r>
          </a:p>
          <a:p>
            <a:pPr lvl="1"/>
            <a:r>
              <a:rPr lang="en-US" sz="2400" dirty="0"/>
              <a:t>Statewide assessment results</a:t>
            </a:r>
          </a:p>
          <a:p>
            <a:r>
              <a:rPr lang="en-US" sz="2800" dirty="0"/>
              <a:t>What do I need to do?</a:t>
            </a:r>
          </a:p>
          <a:p>
            <a:pPr lvl="1"/>
            <a:r>
              <a:rPr lang="en-US" sz="2400" dirty="0"/>
              <a:t>Meet assessment collection requirements</a:t>
            </a:r>
          </a:p>
          <a:p>
            <a:r>
              <a:rPr lang="en-US" sz="2800" dirty="0"/>
              <a:t>When is it collected?</a:t>
            </a:r>
          </a:p>
          <a:p>
            <a:pPr lvl="1"/>
            <a:r>
              <a:rPr lang="en-US" sz="2400" dirty="0"/>
              <a:t>At each assessment</a:t>
            </a:r>
          </a:p>
          <a:p>
            <a:endParaRPr lang="en-US" dirty="0"/>
          </a:p>
        </p:txBody>
      </p:sp>
    </p:spTree>
    <p:extLst>
      <p:ext uri="{BB962C8B-B14F-4D97-AF65-F5344CB8AC3E}">
        <p14:creationId xmlns:p14="http://schemas.microsoft.com/office/powerpoint/2010/main" val="273383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dirty="0"/>
              <a:t/>
            </a:r>
            <a:br>
              <a:rPr lang="en-US" dirty="0"/>
            </a:br>
            <a:r>
              <a:rPr lang="en-US" dirty="0"/>
              <a:t/>
            </a:r>
            <a:br>
              <a:rPr lang="en-US" dirty="0"/>
            </a:br>
            <a:r>
              <a:rPr lang="en-US" dirty="0"/>
              <a:t/>
            </a:r>
            <a:br>
              <a:rPr lang="en-US" dirty="0"/>
            </a:br>
            <a:r>
              <a:rPr lang="en-US" dirty="0"/>
              <a:t>Indicator 4</a:t>
            </a:r>
            <a:br>
              <a:rPr lang="en-US" dirty="0"/>
            </a:br>
            <a:r>
              <a:rPr lang="en-US" dirty="0"/>
              <a:t>Significant Discrepancy/Discipline</a:t>
            </a:r>
            <a:br>
              <a:rPr lang="en-US" dirty="0"/>
            </a:br>
            <a:r>
              <a:rPr lang="en-US" dirty="0"/>
              <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dirty="0"/>
              <a:t>June 2016</a:t>
            </a:r>
          </a:p>
        </p:txBody>
      </p:sp>
      <p:sp>
        <p:nvSpPr>
          <p:cNvPr id="5" name="Slide Number Placeholder 4"/>
          <p:cNvSpPr>
            <a:spLocks noGrp="1"/>
          </p:cNvSpPr>
          <p:nvPr>
            <p:ph type="sldNum" sz="quarter" idx="12"/>
          </p:nvPr>
        </p:nvSpPr>
        <p:spPr/>
        <p:txBody>
          <a:bodyPr/>
          <a:lstStyle/>
          <a:p>
            <a:fld id="{94441459-A222-44E2-8773-AC61045C6ECB}" type="slidenum">
              <a:rPr lang="en-US" smtClean="0"/>
              <a:t>9</a:t>
            </a:fld>
            <a:endParaRPr lang="en-US"/>
          </a:p>
        </p:txBody>
      </p:sp>
      <p:sp>
        <p:nvSpPr>
          <p:cNvPr id="3" name="Content Placeholder 2"/>
          <p:cNvSpPr>
            <a:spLocks noGrp="1"/>
          </p:cNvSpPr>
          <p:nvPr>
            <p:ph idx="1"/>
          </p:nvPr>
        </p:nvSpPr>
        <p:spPr/>
        <p:txBody>
          <a:bodyPr/>
          <a:lstStyle/>
          <a:p>
            <a:r>
              <a:rPr lang="en-US" sz="2400" dirty="0"/>
              <a:t>Who? </a:t>
            </a:r>
          </a:p>
          <a:p>
            <a:pPr lvl="1"/>
            <a:r>
              <a:rPr lang="en-US" sz="2000" dirty="0"/>
              <a:t>Students who have been suspended/expelled for more than 10 days</a:t>
            </a:r>
          </a:p>
          <a:p>
            <a:r>
              <a:rPr lang="en-US" sz="2400" dirty="0"/>
              <a:t>Where does the data come from?</a:t>
            </a:r>
          </a:p>
          <a:p>
            <a:pPr lvl="1"/>
            <a:r>
              <a:rPr lang="en-US" sz="2000" dirty="0"/>
              <a:t>MSIS (discipline/incident data)</a:t>
            </a:r>
          </a:p>
          <a:p>
            <a:pPr lvl="1"/>
            <a:r>
              <a:rPr lang="en-US" sz="2000" dirty="0"/>
              <a:t>Data lags a year</a:t>
            </a:r>
          </a:p>
          <a:p>
            <a:r>
              <a:rPr lang="en-US" sz="2400" dirty="0"/>
              <a:t>What do I need to do?</a:t>
            </a:r>
          </a:p>
          <a:p>
            <a:pPr lvl="1"/>
            <a:r>
              <a:rPr lang="en-US" sz="2000" dirty="0"/>
              <a:t>Verify MSIS data (duration, start/end dates, codes)</a:t>
            </a:r>
          </a:p>
          <a:p>
            <a:pPr lvl="1"/>
            <a:r>
              <a:rPr lang="en-US" sz="2000" dirty="0"/>
              <a:t>Follow appropriate policies and procedures</a:t>
            </a:r>
          </a:p>
          <a:p>
            <a:r>
              <a:rPr lang="en-US" sz="2400" dirty="0"/>
              <a:t>When is it collected?</a:t>
            </a:r>
          </a:p>
          <a:p>
            <a:pPr lvl="1"/>
            <a:r>
              <a:rPr lang="en-US" sz="2000" dirty="0"/>
              <a:t>Every month</a:t>
            </a:r>
          </a:p>
          <a:p>
            <a:endParaRPr lang="en-US" dirty="0"/>
          </a:p>
        </p:txBody>
      </p:sp>
    </p:spTree>
    <p:extLst>
      <p:ext uri="{BB962C8B-B14F-4D97-AF65-F5344CB8AC3E}">
        <p14:creationId xmlns:p14="http://schemas.microsoft.com/office/powerpoint/2010/main" val="67062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2957</Words>
  <Application>Microsoft Office PowerPoint</Application>
  <PresentationFormat>On-screen Show (4:3)</PresentationFormat>
  <Paragraphs>514</Paragraphs>
  <Slides>55</Slides>
  <Notes>11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Indicator Review  2016  </vt:lpstr>
      <vt:lpstr> SPP/APR </vt:lpstr>
      <vt:lpstr>  What year?  </vt:lpstr>
      <vt:lpstr> Compliance vs. Results </vt:lpstr>
      <vt:lpstr>  Compliance vs. Results  </vt:lpstr>
      <vt:lpstr> Indicator 1 Graduation </vt:lpstr>
      <vt:lpstr>  Indicator 2 Dropout  </vt:lpstr>
      <vt:lpstr>  Indicator 3 AMO/Assessment  </vt:lpstr>
      <vt:lpstr>   Indicator 4 Significant Discrepancy/Discipline   </vt:lpstr>
      <vt:lpstr>  Indicator 4 Student  Roster Report  Roster of students, separated by Special Education and Regular Ed, who have more than 10 days of suspensions/expulsions </vt:lpstr>
      <vt:lpstr>  Indicator 5 LRE  </vt:lpstr>
      <vt:lpstr> Indicator 5</vt:lpstr>
      <vt:lpstr>Indicator 6 Preschool LRE</vt:lpstr>
      <vt:lpstr> Indicator 6</vt:lpstr>
      <vt:lpstr> Distinction for Indicators 5 and 6</vt:lpstr>
      <vt:lpstr> Indicator 7 Preschool Assessment </vt:lpstr>
      <vt:lpstr> Indicator 7</vt:lpstr>
      <vt:lpstr>Indicator 7</vt:lpstr>
      <vt:lpstr> Preschool Roster Report</vt:lpstr>
      <vt:lpstr> Indicator 7</vt:lpstr>
      <vt:lpstr> Indicator 7</vt:lpstr>
      <vt:lpstr> Indicator 7</vt:lpstr>
      <vt:lpstr> BDI-2 Data Manager</vt:lpstr>
      <vt:lpstr> BDI-2 Data Manager</vt:lpstr>
      <vt:lpstr>Indicator 8 Parent Involvement</vt:lpstr>
      <vt:lpstr> Indicator 9 Disproportionate Representation </vt:lpstr>
      <vt:lpstr>Indicator 10 Disproportionate Representation by Disability</vt:lpstr>
      <vt:lpstr>Indicator 11 Child Find/60-day timeline</vt:lpstr>
      <vt:lpstr> Child Find (Indicator 11)</vt:lpstr>
      <vt:lpstr> Child Find Screen</vt:lpstr>
      <vt:lpstr> Child Find Screen</vt:lpstr>
      <vt:lpstr> Child Find Screen</vt:lpstr>
      <vt:lpstr>   Child Find Screen  </vt:lpstr>
      <vt:lpstr> Child Find Screen</vt:lpstr>
      <vt:lpstr> Child Find Screen</vt:lpstr>
      <vt:lpstr> Child Find Screen</vt:lpstr>
      <vt:lpstr> Child Find Screen</vt:lpstr>
      <vt:lpstr>  Child Find Compliance Report </vt:lpstr>
      <vt:lpstr>Child Find Compliance Report Ind 12 Part C to B Compliance</vt:lpstr>
      <vt:lpstr> Child Find Compliance Report Ind 11 Evaluation Compliance </vt:lpstr>
      <vt:lpstr>Child Find Compliance Report IEP Compliance</vt:lpstr>
      <vt:lpstr>Indicator 12 Part C to B</vt:lpstr>
      <vt:lpstr> Part C to B</vt:lpstr>
      <vt:lpstr> Part C to B</vt:lpstr>
      <vt:lpstr> Part C to B Reports</vt:lpstr>
      <vt:lpstr> Part C to B No Match Report</vt:lpstr>
      <vt:lpstr> Part C to B No Match Report</vt:lpstr>
      <vt:lpstr>Indicator 13 Transition Services</vt:lpstr>
      <vt:lpstr> Indicator 13</vt:lpstr>
      <vt:lpstr>Indicator 14 Post-Secondary Outcomes</vt:lpstr>
      <vt:lpstr> Indicator 14</vt:lpstr>
      <vt:lpstr> Resources</vt:lpstr>
      <vt:lpstr>District Summary Report</vt:lpstr>
      <vt:lpstr> Detailed Data Report</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Scales, Jr.</dc:creator>
  <cp:lastModifiedBy>Louis King</cp:lastModifiedBy>
  <cp:revision>70</cp:revision>
  <dcterms:created xsi:type="dcterms:W3CDTF">2014-04-21T21:20:28Z</dcterms:created>
  <dcterms:modified xsi:type="dcterms:W3CDTF">2016-08-05T19:58:37Z</dcterms:modified>
</cp:coreProperties>
</file>