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9" r:id="rId4"/>
    <p:sldMasterId id="2147483720" r:id="rId5"/>
    <p:sldMasterId id="214748372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6858000" cx="12192000"/>
  <p:notesSz cx="6858000" cy="9144000"/>
  <p:embeddedFontLst>
    <p:embeddedFont>
      <p:font typeface="Arial Narrow"/>
      <p:regular r:id="rId71"/>
      <p:bold r:id="rId72"/>
      <p:italic r:id="rId73"/>
      <p:boldItalic r:id="rId74"/>
    </p:embeddedFont>
    <p:embeddedFont>
      <p:font typeface="Montserrat"/>
      <p:regular r:id="rId75"/>
      <p:bold r:id="rId76"/>
      <p:italic r:id="rId77"/>
      <p:boldItalic r:id="rId78"/>
    </p:embeddedFont>
    <p:embeddedFont>
      <p:font typeface="Arial Black"/>
      <p:regular r:id="rId79"/>
    </p:embeddedFont>
    <p:embeddedFont>
      <p:font typeface="Open Sans"/>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D98B0B-0266-42FA-BE0D-03B91077787A}">
  <a:tblStyle styleId="{73D98B0B-0266-42FA-BE0D-03B91077787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E0E05C2-01B7-4825-841F-2B6C87B8E289}"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03AC08E-DFC9-4348-A814-A9FBFD87152B}"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BEAADD3-F17C-47FE-9AD6-62C4812FA3D3}"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8EB"/>
          </a:solidFill>
        </a:fill>
      </a:tcStyle>
    </a:wholeTbl>
    <a:band1H>
      <a:tcTxStyle/>
      <a:tcStyle>
        <a:fill>
          <a:solidFill>
            <a:srgbClr val="E1CED6"/>
          </a:solidFill>
        </a:fill>
      </a:tcStyle>
    </a:band1H>
    <a:band2H>
      <a:tcTxStyle/>
    </a:band2H>
    <a:band1V>
      <a:tcTxStyle/>
      <a:tcStyle>
        <a:fill>
          <a:solidFill>
            <a:srgbClr val="E1CED6"/>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3" Type="http://schemas.openxmlformats.org/officeDocument/2006/relationships/font" Target="fonts/OpenSans-boldItalic.fntdata"/><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OpenSans-regular.fntdata"/><Relationship Id="rId82" Type="http://schemas.openxmlformats.org/officeDocument/2006/relationships/font" Target="fonts/OpenSans-italic.fntdata"/><Relationship Id="rId81" Type="http://schemas.openxmlformats.org/officeDocument/2006/relationships/font" Target="fonts/OpenSans-bold.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ArialNarrow-italic.fntdata"/><Relationship Id="rId72" Type="http://schemas.openxmlformats.org/officeDocument/2006/relationships/font" Target="fonts/ArialNarrow-bold.fntdata"/><Relationship Id="rId31" Type="http://schemas.openxmlformats.org/officeDocument/2006/relationships/slide" Target="slides/slide24.xml"/><Relationship Id="rId75" Type="http://schemas.openxmlformats.org/officeDocument/2006/relationships/font" Target="fonts/Montserrat-regular.fntdata"/><Relationship Id="rId30" Type="http://schemas.openxmlformats.org/officeDocument/2006/relationships/slide" Target="slides/slide23.xml"/><Relationship Id="rId74" Type="http://schemas.openxmlformats.org/officeDocument/2006/relationships/font" Target="fonts/ArialNarrow-boldItalic.fntdata"/><Relationship Id="rId33" Type="http://schemas.openxmlformats.org/officeDocument/2006/relationships/slide" Target="slides/slide26.xml"/><Relationship Id="rId77" Type="http://schemas.openxmlformats.org/officeDocument/2006/relationships/font" Target="fonts/Montserrat-italic.fntdata"/><Relationship Id="rId32" Type="http://schemas.openxmlformats.org/officeDocument/2006/relationships/slide" Target="slides/slide25.xml"/><Relationship Id="rId76" Type="http://schemas.openxmlformats.org/officeDocument/2006/relationships/font" Target="fonts/Montserrat-bold.fntdata"/><Relationship Id="rId35" Type="http://schemas.openxmlformats.org/officeDocument/2006/relationships/slide" Target="slides/slide28.xml"/><Relationship Id="rId79" Type="http://schemas.openxmlformats.org/officeDocument/2006/relationships/font" Target="fonts/ArialBlack-regular.fntdata"/><Relationship Id="rId34" Type="http://schemas.openxmlformats.org/officeDocument/2006/relationships/slide" Target="slides/slide27.xml"/><Relationship Id="rId78" Type="http://schemas.openxmlformats.org/officeDocument/2006/relationships/font" Target="fonts/Montserrat-boldItalic.fntdata"/><Relationship Id="rId71" Type="http://schemas.openxmlformats.org/officeDocument/2006/relationships/font" Target="fonts/ArialNarrow-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Identification of schools for school improvement is the ultimate goal of federal accountability measures to ensure that resources are allocated where they are most needed.  This process starts with state-defined goals and a state-defined system of meaningful differentiation of schools.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665709fb4f_4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g2665709fb4f_4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665709fb4f_4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2665709fb4f_4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g2665709fb4f_4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6663ec4eaf_3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g26663ec4eaf_3_2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6663ec4eaf_3_2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g26663ec4eaf_3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6663ec4eaf_1_1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g26663ec4eaf_1_1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6663ec4eaf_1_1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g26663ec4eaf_1_1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26663ec4eaf_1_1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g26663ec4eaf_1_1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b25d4698e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2b25d4698e3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g2b25d4698e3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669ce543c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2669ce543c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g2669ce543c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2669ce543ca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2669ce543ca_2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g2669ce543ca_2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669ce543ca_2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2669ce543ca_2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g2669ce543ca_2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b1bea8faa3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b1bea8faa3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g2b1bea8faa3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2b1bea8faa3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2b1bea8faa3_1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g2b1bea8faa3_1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b1bea8faa3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2b1bea8faa3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3" name="Google Shape;923;g2b1bea8faa3_1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2b1bea8faa3_1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2b1bea8faa3_1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g2b1bea8faa3_1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b1bea8faa3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2b1bea8faa3_1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g2b1bea8faa3_1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2b1bea8faa3_1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2b1bea8faa3_1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g2b1bea8faa3_1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b1bea8faa3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2b1bea8faa3_1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g2b1bea8faa3_1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2b1bea8faa3_1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2b1bea8faa3_1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g2b1bea8faa3_1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b1bea8faa3_1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2b1bea8faa3_1_2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6" name="Google Shape;966;g2b1bea8faa3_1_2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2b1bea8faa3_1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2b1bea8faa3_1_2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g2b1bea8faa3_1_2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b1bea8faa3_1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b1bea8faa3_1_2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g2b1bea8faa3_1_2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2665709fb4f_4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2665709fb4f_4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g2665709fb4f_4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665709fb4f_4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2665709fb4f_4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g2665709fb4f_4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2b1bea8faa3_2_7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2b1bea8faa3_2_7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g2b1bea8faa3_2_7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665709fb4f_6_2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g2665709fb4f_6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2b1bea8faa3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g2b1bea8faa3_2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g2b1bea8faa3_2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b1bea8faa3_2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2b1bea8faa3_2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3" name="Google Shape;1023;g2b1bea8faa3_2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2b1bea8faa3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2b1bea8faa3_2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g2b1bea8faa3_2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b1bea8faa3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b1bea8faa3_2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 name="Google Shape;1047;g2b1bea8faa3_2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2b1bea8faa3_2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2b1bea8faa3_2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6" name="Google Shape;1056;g2b1bea8faa3_2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2b1bea8faa3_2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2b1bea8faa3_2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5" name="Google Shape;1065;g2b1bea8faa3_2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2b1bea8faa3_2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2b1bea8faa3_2_1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b1bea8faa3_2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2b1bea8faa3_2_1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2b1bea8faa3_2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2b1bea8faa3_2_1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2b1bea8faa3_2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2b1bea8faa3_2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3" name="Google Shape;1103;g2b1bea8faa3_2_1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2b1bea8faa3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2b1bea8faa3_2_1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1" name="Google Shape;1111;g2b1bea8faa3_2_1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2b1bea8faa3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9" name="Google Shape;1119;g2b1bea8faa3_2_2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b1bea8faa3_2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2b1bea8faa3_2_2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2b1bea8faa3_2_7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2b1bea8faa3_2_7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8" name="Google Shape;1138;g2b1bea8faa3_2_7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b1bea8faa3_2_7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2b1bea8faa3_2_7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7" name="Google Shape;1147;g2b1bea8faa3_2_7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b1bea8faa3_2_7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2b1bea8faa3_2_7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8" name="Google Shape;1158;g2b1bea8faa3_2_7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2b1bea8faa3_2_7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2b1bea8faa3_2_7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It’s a complex field--we’ve picked some prominent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sz="1150">
                <a:solidFill>
                  <a:srgbClr val="1E1E1E"/>
                </a:solidFill>
                <a:highlight>
                  <a:srgbClr val="FFFFFF"/>
                </a:highlight>
                <a:latin typeface="Montserrat"/>
                <a:ea typeface="Montserrat"/>
                <a:cs typeface="Montserrat"/>
                <a:sym typeface="Montserrat"/>
              </a:rPr>
              <a:t>discussion of this broad non-academic domain lacks clarity about what we mean and is beset by dilemmas about how best to measure and promote skills in this area. Underlying this challenge, and in some ways compounding it, is the fact that the field more generally is structured around a large number of organizational systems or frameworks that often use different or even conflicting terminology to talk about a similar set of skills.</a:t>
            </a:r>
            <a:endParaRPr/>
          </a:p>
        </p:txBody>
      </p:sp>
      <p:sp>
        <p:nvSpPr>
          <p:cNvPr id="1171" name="Google Shape;1171;g2b1bea8faa3_2_7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2b1bea8faa3_2_7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2b1bea8faa3_2_7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0" name="Google Shape;1180;g2b1bea8faa3_2_7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b1bea8faa3_2_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2b1bea8faa3_2_7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9" name="Google Shape;1189;g2b1bea8faa3_2_7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2b1bea8faa3_2_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2b1bea8faa3_2_9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8" name="Google Shape;1198;g2b1bea8faa3_2_9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2b1bea8faa3_2_8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2b1bea8faa3_2_8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5" name="Google Shape;1205;g2b1bea8faa3_2_8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2b1c2fada4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2b1c2fada4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4" name="Google Shape;1214;g2b1c2fada4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0" name="Google Shape;122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7" name="Google Shape;122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3.png"/><Relationship Id="rId4" Type="http://schemas.openxmlformats.org/officeDocument/2006/relationships/hyperlink" Target="https://creativecommons.org/licenses/by/4.0/" TargetMode="External"/><Relationship Id="rId5"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hyperlink" Target="https://creativecommons.org/licenses/by/4.0/" TargetMode="External"/><Relationship Id="rId4"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hyperlink" Target="https://creativecommons.org/licenses/by/4.0/" TargetMode="External"/><Relationship Id="rId4" Type="http://schemas.openxmlformats.org/officeDocument/2006/relationships/image" Target="../media/image2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4.jp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23.png"/><Relationship Id="rId4" Type="http://schemas.openxmlformats.org/officeDocument/2006/relationships/hyperlink" Target="https://creativecommons.org/licenses/by/4.0/" TargetMode="External"/><Relationship Id="rId5" Type="http://schemas.openxmlformats.org/officeDocument/2006/relationships/image" Target="../media/image2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hyperlink" Target="https://creativecommons.org/licenses/by/4.0/" TargetMode="External"/><Relationship Id="rId4"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hyperlink" Target="https://creativecommons.org/licenses/by/4.0/" TargetMode="External"/><Relationship Id="rId4" Type="http://schemas.openxmlformats.org/officeDocument/2006/relationships/image" Target="../media/image2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68.png"/><Relationship Id="rId8"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7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2"/>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10;&#10;Description automatically generated" id="20" name="Google Shape;20;p2"/>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21" name="Google Shape;21;p2"/>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22" name="Google Shape;22;p2"/>
          <p:cNvSpPr/>
          <p:nvPr/>
        </p:nvSpPr>
        <p:spPr>
          <a:xfrm>
            <a:off x="617584" y="3163088"/>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EF3A5B"/>
              </a:solidFill>
              <a:latin typeface="Calibri"/>
              <a:ea typeface="Calibri"/>
              <a:cs typeface="Calibri"/>
              <a:sym typeface="Calibri"/>
            </a:endParaRPr>
          </a:p>
        </p:txBody>
      </p:sp>
      <p:sp>
        <p:nvSpPr>
          <p:cNvPr id="23" name="Google Shape;23;p2"/>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Arial"/>
                <a:ea typeface="Arial"/>
                <a:cs typeface="Arial"/>
                <a:sym typeface="Arial"/>
              </a:rPr>
              <a:t>mdek12.org</a:t>
            </a:r>
            <a:endParaRPr/>
          </a:p>
        </p:txBody>
      </p:sp>
      <p:sp>
        <p:nvSpPr>
          <p:cNvPr id="24" name="Google Shape;24;p2"/>
          <p:cNvSpPr txBox="1"/>
          <p:nvPr>
            <p:ph type="ctrTitle"/>
          </p:nvPr>
        </p:nvSpPr>
        <p:spPr>
          <a:xfrm>
            <a:off x="617584"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3B71"/>
              </a:buClr>
              <a:buSzPts val="8000"/>
              <a:buFont typeface="Arial"/>
              <a:buNone/>
              <a:defRPr b="1" sz="80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
          <p:cNvSpPr txBox="1"/>
          <p:nvPr>
            <p:ph idx="1" type="subTitle"/>
          </p:nvPr>
        </p:nvSpPr>
        <p:spPr>
          <a:xfrm>
            <a:off x="617584" y="4966410"/>
            <a:ext cx="6319244" cy="51046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FAADE"/>
              </a:buClr>
              <a:buSzPts val="2800"/>
              <a:buNone/>
              <a:defRPr b="1" sz="2800">
                <a:solidFill>
                  <a:srgbClr val="5FAAD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2"/>
          <p:cNvSpPr txBox="1"/>
          <p:nvPr>
            <p:ph idx="2" type="body"/>
          </p:nvPr>
        </p:nvSpPr>
        <p:spPr>
          <a:xfrm>
            <a:off x="617538" y="6254750"/>
            <a:ext cx="6208712"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
          <p:cNvSpPr txBox="1"/>
          <p:nvPr>
            <p:ph idx="3" type="body"/>
          </p:nvPr>
        </p:nvSpPr>
        <p:spPr>
          <a:xfrm>
            <a:off x="617538" y="5486400"/>
            <a:ext cx="6096000" cy="555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Graph">
  <p:cSld name="Large Image/Graph">
    <p:spTree>
      <p:nvGrpSpPr>
        <p:cNvPr id="120" name="Shape 120"/>
        <p:cNvGrpSpPr/>
        <p:nvPr/>
      </p:nvGrpSpPr>
      <p:grpSpPr>
        <a:xfrm>
          <a:off x="0" y="0"/>
          <a:ext cx="0" cy="0"/>
          <a:chOff x="0" y="0"/>
          <a:chExt cx="0" cy="0"/>
        </a:xfrm>
      </p:grpSpPr>
      <p:sp>
        <p:nvSpPr>
          <p:cNvPr id="121" name="Google Shape;121;p11"/>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22" name="Google Shape;122;p11"/>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123" name="Google Shape;123;p11"/>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sp>
        <p:nvSpPr>
          <p:cNvPr id="124" name="Google Shape;124;p11"/>
          <p:cNvSpPr txBox="1"/>
          <p:nvPr>
            <p:ph type="title"/>
          </p:nvPr>
        </p:nvSpPr>
        <p:spPr>
          <a:xfrm>
            <a:off x="518673" y="421076"/>
            <a:ext cx="10515600" cy="3802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spTree>
      <p:nvGrpSpPr>
        <p:cNvPr id="125" name="Shape 125"/>
        <p:cNvGrpSpPr/>
        <p:nvPr/>
      </p:nvGrpSpPr>
      <p:grpSpPr>
        <a:xfrm>
          <a:off x="0" y="0"/>
          <a:ext cx="0" cy="0"/>
          <a:chOff x="0" y="0"/>
          <a:chExt cx="0" cy="0"/>
        </a:xfrm>
      </p:grpSpPr>
      <p:sp>
        <p:nvSpPr>
          <p:cNvPr id="126" name="Google Shape;126;p12"/>
          <p:cNvSpPr txBox="1"/>
          <p:nvPr>
            <p:ph type="title"/>
          </p:nvPr>
        </p:nvSpPr>
        <p:spPr>
          <a:xfrm>
            <a:off x="5396458" y="275585"/>
            <a:ext cx="5622049"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2"/>
          <p:cNvSpPr txBox="1"/>
          <p:nvPr>
            <p:ph idx="1" type="body"/>
          </p:nvPr>
        </p:nvSpPr>
        <p:spPr>
          <a:xfrm>
            <a:off x="5561351" y="921186"/>
            <a:ext cx="6139201" cy="488312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2"/>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29" name="Google Shape;129;p12"/>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130" name="Google Shape;130;p12"/>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131" name="Google Shape;131;p12"/>
          <p:cNvCxnSpPr/>
          <p:nvPr/>
        </p:nvCxnSpPr>
        <p:spPr>
          <a:xfrm rot="10800000">
            <a:off x="5396458" y="733806"/>
            <a:ext cx="6304095"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3">
  <p:cSld name="Color Transition_3">
    <p:spTree>
      <p:nvGrpSpPr>
        <p:cNvPr id="132" name="Shape 132"/>
        <p:cNvGrpSpPr/>
        <p:nvPr/>
      </p:nvGrpSpPr>
      <p:grpSpPr>
        <a:xfrm>
          <a:off x="0" y="0"/>
          <a:ext cx="0" cy="0"/>
          <a:chOff x="0" y="0"/>
          <a:chExt cx="0" cy="0"/>
        </a:xfrm>
      </p:grpSpPr>
      <p:sp>
        <p:nvSpPr>
          <p:cNvPr id="133" name="Google Shape;1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838200" y="3163088"/>
            <a:ext cx="5478416" cy="265912"/>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38" name="Google Shape;138;p13"/>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B0D357"/>
              </a:buClr>
              <a:buSzPts val="8000"/>
              <a:buFont typeface="Arial"/>
              <a:buNone/>
              <a:defRPr b="1" sz="8000">
                <a:solidFill>
                  <a:srgbClr val="B0D35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3"/>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40" name="Google Shape;140;p1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te Board Goals">
  <p:cSld name="1_State Board Goals">
    <p:spTree>
      <p:nvGrpSpPr>
        <p:cNvPr id="141" name="Shape 141"/>
        <p:cNvGrpSpPr/>
        <p:nvPr/>
      </p:nvGrpSpPr>
      <p:grpSpPr>
        <a:xfrm>
          <a:off x="0" y="0"/>
          <a:ext cx="0" cy="0"/>
          <a:chOff x="0" y="0"/>
          <a:chExt cx="0" cy="0"/>
        </a:xfrm>
      </p:grpSpPr>
      <p:sp>
        <p:nvSpPr>
          <p:cNvPr id="142" name="Google Shape;142;p14"/>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800">
                <a:solidFill>
                  <a:srgbClr val="5FAADE"/>
                </a:solidFill>
                <a:latin typeface="Arial"/>
                <a:ea typeface="Arial"/>
                <a:cs typeface="Arial"/>
                <a:sym typeface="Arial"/>
              </a:defRPr>
            </a:lvl1pPr>
            <a:lvl2pPr indent="0" lvl="1" marL="0" algn="r">
              <a:spcBef>
                <a:spcPts val="0"/>
              </a:spcBef>
              <a:buNone/>
              <a:defRPr b="1" sz="2800">
                <a:solidFill>
                  <a:srgbClr val="5FAADE"/>
                </a:solidFill>
                <a:latin typeface="Arial"/>
                <a:ea typeface="Arial"/>
                <a:cs typeface="Arial"/>
                <a:sym typeface="Arial"/>
              </a:defRPr>
            </a:lvl2pPr>
            <a:lvl3pPr indent="0" lvl="2" marL="0" algn="r">
              <a:spcBef>
                <a:spcPts val="0"/>
              </a:spcBef>
              <a:buNone/>
              <a:defRPr b="1" sz="2800">
                <a:solidFill>
                  <a:srgbClr val="5FAADE"/>
                </a:solidFill>
                <a:latin typeface="Arial"/>
                <a:ea typeface="Arial"/>
                <a:cs typeface="Arial"/>
                <a:sym typeface="Arial"/>
              </a:defRPr>
            </a:lvl3pPr>
            <a:lvl4pPr indent="0" lvl="3" marL="0" algn="r">
              <a:spcBef>
                <a:spcPts val="0"/>
              </a:spcBef>
              <a:buNone/>
              <a:defRPr b="1" sz="2800">
                <a:solidFill>
                  <a:srgbClr val="5FAADE"/>
                </a:solidFill>
                <a:latin typeface="Arial"/>
                <a:ea typeface="Arial"/>
                <a:cs typeface="Arial"/>
                <a:sym typeface="Arial"/>
              </a:defRPr>
            </a:lvl4pPr>
            <a:lvl5pPr indent="0" lvl="4" marL="0" algn="r">
              <a:spcBef>
                <a:spcPts val="0"/>
              </a:spcBef>
              <a:buNone/>
              <a:defRPr b="1" sz="2800">
                <a:solidFill>
                  <a:srgbClr val="5FAADE"/>
                </a:solidFill>
                <a:latin typeface="Arial"/>
                <a:ea typeface="Arial"/>
                <a:cs typeface="Arial"/>
                <a:sym typeface="Arial"/>
              </a:defRPr>
            </a:lvl5pPr>
            <a:lvl6pPr indent="0" lvl="5" marL="0" algn="r">
              <a:spcBef>
                <a:spcPts val="0"/>
              </a:spcBef>
              <a:buNone/>
              <a:defRPr b="1" sz="2800">
                <a:solidFill>
                  <a:srgbClr val="5FAADE"/>
                </a:solidFill>
                <a:latin typeface="Arial"/>
                <a:ea typeface="Arial"/>
                <a:cs typeface="Arial"/>
                <a:sym typeface="Arial"/>
              </a:defRPr>
            </a:lvl6pPr>
            <a:lvl7pPr indent="0" lvl="6" marL="0" algn="r">
              <a:spcBef>
                <a:spcPts val="0"/>
              </a:spcBef>
              <a:buNone/>
              <a:defRPr b="1" sz="2800">
                <a:solidFill>
                  <a:srgbClr val="5FAADE"/>
                </a:solidFill>
                <a:latin typeface="Arial"/>
                <a:ea typeface="Arial"/>
                <a:cs typeface="Arial"/>
                <a:sym typeface="Arial"/>
              </a:defRPr>
            </a:lvl7pPr>
            <a:lvl8pPr indent="0" lvl="7" marL="0" algn="r">
              <a:spcBef>
                <a:spcPts val="0"/>
              </a:spcBef>
              <a:buNone/>
              <a:defRPr b="1" sz="2800">
                <a:solidFill>
                  <a:srgbClr val="5FAADE"/>
                </a:solidFill>
                <a:latin typeface="Arial"/>
                <a:ea typeface="Arial"/>
                <a:cs typeface="Arial"/>
                <a:sym typeface="Arial"/>
              </a:defRPr>
            </a:lvl8pPr>
            <a:lvl9pPr indent="0" lvl="8" marL="0" algn="r">
              <a:spcBef>
                <a:spcPts val="0"/>
              </a:spcBef>
              <a:buNone/>
              <a:defRPr b="1" sz="28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3" name="Google Shape;143;p14"/>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144" name="Google Shape;144;p14"/>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145" name="Google Shape;145;p1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46" name="Google Shape;146;p14"/>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147" name="Google Shape;147;p14"/>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ALL</a:t>
            </a:r>
            <a:r>
              <a:rPr lang="en-US" sz="1800">
                <a:solidFill>
                  <a:srgbClr val="3F3F3F"/>
                </a:solidFill>
                <a:latin typeface="Arial"/>
                <a:ea typeface="Arial"/>
                <a:cs typeface="Arial"/>
                <a:sym typeface="Arial"/>
              </a:rPr>
              <a:t> Students Proficient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and Showing Growth in All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Assessed Areas</a:t>
            </a:r>
            <a:endParaRPr/>
          </a:p>
        </p:txBody>
      </p:sp>
      <p:sp>
        <p:nvSpPr>
          <p:cNvPr id="148" name="Google Shape;148;p14"/>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Student Graduates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from High School and is Ready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for College and Career</a:t>
            </a:r>
            <a:endParaRPr/>
          </a:p>
        </p:txBody>
      </p:sp>
      <p:sp>
        <p:nvSpPr>
          <p:cNvPr id="149" name="Google Shape;149;p14"/>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Child Has Access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to a High-Quality Early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Childhood Program</a:t>
            </a:r>
            <a:endParaRPr/>
          </a:p>
        </p:txBody>
      </p:sp>
      <p:sp>
        <p:nvSpPr>
          <p:cNvPr id="150" name="Google Shape;150;p14"/>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Has Effective Teachers and Leaders</a:t>
            </a:r>
            <a:endParaRPr/>
          </a:p>
        </p:txBody>
      </p:sp>
      <p:sp>
        <p:nvSpPr>
          <p:cNvPr id="151" name="Google Shape;151;p14"/>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Community Effectively Uses a World-Class Data System to Improve Student Outcomes</a:t>
            </a:r>
            <a:endParaRPr/>
          </a:p>
        </p:txBody>
      </p:sp>
      <p:sp>
        <p:nvSpPr>
          <p:cNvPr id="152" name="Google Shape;152;p14"/>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and District is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Rated “C” or Higher</a:t>
            </a:r>
            <a:endParaRPr/>
          </a:p>
        </p:txBody>
      </p:sp>
      <p:sp>
        <p:nvSpPr>
          <p:cNvPr id="153" name="Google Shape;153;p14"/>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EF3A5B"/>
                </a:solidFill>
                <a:latin typeface="Arial Black"/>
                <a:ea typeface="Arial Black"/>
                <a:cs typeface="Arial Black"/>
                <a:sym typeface="Arial Black"/>
              </a:rPr>
              <a:t>1</a:t>
            </a:r>
            <a:endParaRPr/>
          </a:p>
        </p:txBody>
      </p:sp>
      <p:sp>
        <p:nvSpPr>
          <p:cNvPr id="160" name="Google Shape;160;p14"/>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F3A51E"/>
                </a:solidFill>
                <a:latin typeface="Arial Black"/>
                <a:ea typeface="Arial Black"/>
                <a:cs typeface="Arial Black"/>
                <a:sym typeface="Arial Black"/>
              </a:rPr>
              <a:t>2</a:t>
            </a:r>
            <a:endParaRPr/>
          </a:p>
        </p:txBody>
      </p:sp>
      <p:sp>
        <p:nvSpPr>
          <p:cNvPr id="161" name="Google Shape;161;p14"/>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B0D357"/>
                </a:solidFill>
                <a:latin typeface="Arial Black"/>
                <a:ea typeface="Arial Black"/>
                <a:cs typeface="Arial Black"/>
                <a:sym typeface="Arial Black"/>
              </a:rPr>
              <a:t>3</a:t>
            </a:r>
            <a:endParaRPr/>
          </a:p>
        </p:txBody>
      </p:sp>
      <p:sp>
        <p:nvSpPr>
          <p:cNvPr id="162" name="Google Shape;162;p14"/>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69C8C3"/>
                </a:solidFill>
                <a:latin typeface="Arial Black"/>
                <a:ea typeface="Arial Black"/>
                <a:cs typeface="Arial Black"/>
                <a:sym typeface="Arial Black"/>
              </a:rPr>
              <a:t>4</a:t>
            </a:r>
            <a:endParaRPr/>
          </a:p>
        </p:txBody>
      </p:sp>
      <p:sp>
        <p:nvSpPr>
          <p:cNvPr id="163" name="Google Shape;163;p14"/>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39A1BF"/>
                </a:solidFill>
                <a:latin typeface="Arial Black"/>
                <a:ea typeface="Arial Black"/>
                <a:cs typeface="Arial Black"/>
                <a:sym typeface="Arial Black"/>
              </a:rPr>
              <a:t>5</a:t>
            </a:r>
            <a:endParaRPr/>
          </a:p>
        </p:txBody>
      </p:sp>
      <p:sp>
        <p:nvSpPr>
          <p:cNvPr id="164" name="Google Shape;164;p14"/>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A74A7A"/>
                </a:solidFill>
                <a:latin typeface="Arial Black"/>
                <a:ea typeface="Arial Black"/>
                <a:cs typeface="Arial Black"/>
                <a:sym typeface="Arial Black"/>
              </a:rPr>
              <a:t>6</a:t>
            </a:r>
            <a:endParaRPr/>
          </a:p>
        </p:txBody>
      </p:sp>
      <p:pic>
        <p:nvPicPr>
          <p:cNvPr id="165" name="Google Shape;165;p14"/>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166" name="Google Shape;166;p14"/>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167" name="Google Shape;167;p14"/>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168" name="Google Shape;168;p14"/>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169" name="Google Shape;169;p14"/>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sion and Mission">
  <p:cSld name="1_Vision and Mission">
    <p:spTree>
      <p:nvGrpSpPr>
        <p:cNvPr id="170" name="Shape 170"/>
        <p:cNvGrpSpPr/>
        <p:nvPr/>
      </p:nvGrpSpPr>
      <p:grpSpPr>
        <a:xfrm>
          <a:off x="0" y="0"/>
          <a:ext cx="0" cy="0"/>
          <a:chOff x="0" y="0"/>
          <a:chExt cx="0" cy="0"/>
        </a:xfrm>
      </p:grpSpPr>
      <p:sp>
        <p:nvSpPr>
          <p:cNvPr id="171" name="Google Shape;171;p15"/>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5"/>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800">
                <a:solidFill>
                  <a:srgbClr val="5FAADE"/>
                </a:solidFill>
                <a:latin typeface="Arial"/>
                <a:ea typeface="Arial"/>
                <a:cs typeface="Arial"/>
                <a:sym typeface="Arial"/>
              </a:defRPr>
            </a:lvl1pPr>
            <a:lvl2pPr indent="0" lvl="1" marL="0" algn="r">
              <a:spcBef>
                <a:spcPts val="0"/>
              </a:spcBef>
              <a:buNone/>
              <a:defRPr b="1" sz="2800">
                <a:solidFill>
                  <a:srgbClr val="5FAADE"/>
                </a:solidFill>
                <a:latin typeface="Arial"/>
                <a:ea typeface="Arial"/>
                <a:cs typeface="Arial"/>
                <a:sym typeface="Arial"/>
              </a:defRPr>
            </a:lvl2pPr>
            <a:lvl3pPr indent="0" lvl="2" marL="0" algn="r">
              <a:spcBef>
                <a:spcPts val="0"/>
              </a:spcBef>
              <a:buNone/>
              <a:defRPr b="1" sz="2800">
                <a:solidFill>
                  <a:srgbClr val="5FAADE"/>
                </a:solidFill>
                <a:latin typeface="Arial"/>
                <a:ea typeface="Arial"/>
                <a:cs typeface="Arial"/>
                <a:sym typeface="Arial"/>
              </a:defRPr>
            </a:lvl3pPr>
            <a:lvl4pPr indent="0" lvl="3" marL="0" algn="r">
              <a:spcBef>
                <a:spcPts val="0"/>
              </a:spcBef>
              <a:buNone/>
              <a:defRPr b="1" sz="2800">
                <a:solidFill>
                  <a:srgbClr val="5FAADE"/>
                </a:solidFill>
                <a:latin typeface="Arial"/>
                <a:ea typeface="Arial"/>
                <a:cs typeface="Arial"/>
                <a:sym typeface="Arial"/>
              </a:defRPr>
            </a:lvl4pPr>
            <a:lvl5pPr indent="0" lvl="4" marL="0" algn="r">
              <a:spcBef>
                <a:spcPts val="0"/>
              </a:spcBef>
              <a:buNone/>
              <a:defRPr b="1" sz="2800">
                <a:solidFill>
                  <a:srgbClr val="5FAADE"/>
                </a:solidFill>
                <a:latin typeface="Arial"/>
                <a:ea typeface="Arial"/>
                <a:cs typeface="Arial"/>
                <a:sym typeface="Arial"/>
              </a:defRPr>
            </a:lvl5pPr>
            <a:lvl6pPr indent="0" lvl="5" marL="0" algn="r">
              <a:spcBef>
                <a:spcPts val="0"/>
              </a:spcBef>
              <a:buNone/>
              <a:defRPr b="1" sz="2800">
                <a:solidFill>
                  <a:srgbClr val="5FAADE"/>
                </a:solidFill>
                <a:latin typeface="Arial"/>
                <a:ea typeface="Arial"/>
                <a:cs typeface="Arial"/>
                <a:sym typeface="Arial"/>
              </a:defRPr>
            </a:lvl6pPr>
            <a:lvl7pPr indent="0" lvl="6" marL="0" algn="r">
              <a:spcBef>
                <a:spcPts val="0"/>
              </a:spcBef>
              <a:buNone/>
              <a:defRPr b="1" sz="2800">
                <a:solidFill>
                  <a:srgbClr val="5FAADE"/>
                </a:solidFill>
                <a:latin typeface="Arial"/>
                <a:ea typeface="Arial"/>
                <a:cs typeface="Arial"/>
                <a:sym typeface="Arial"/>
              </a:defRPr>
            </a:lvl7pPr>
            <a:lvl8pPr indent="0" lvl="7" marL="0" algn="r">
              <a:spcBef>
                <a:spcPts val="0"/>
              </a:spcBef>
              <a:buNone/>
              <a:defRPr b="1" sz="2800">
                <a:solidFill>
                  <a:srgbClr val="5FAADE"/>
                </a:solidFill>
                <a:latin typeface="Arial"/>
                <a:ea typeface="Arial"/>
                <a:cs typeface="Arial"/>
                <a:sym typeface="Arial"/>
              </a:defRPr>
            </a:lvl8pPr>
            <a:lvl9pPr indent="0" lvl="8" marL="0" algn="r">
              <a:spcBef>
                <a:spcPts val="0"/>
              </a:spcBef>
              <a:buNone/>
              <a:defRPr b="1" sz="28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174" name="Google Shape;174;p15"/>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175" name="Google Shape;175;p15"/>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create a world-class educational system that gives students the knowledge and skills to be successful in college and the workforce,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to flourish as parents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citizens</a:t>
            </a:r>
            <a:endParaRPr/>
          </a:p>
        </p:txBody>
      </p:sp>
      <p:sp>
        <p:nvSpPr>
          <p:cNvPr id="177" name="Google Shape;177;p15"/>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3B71"/>
              </a:buClr>
              <a:buSzPts val="4800"/>
              <a:buFont typeface="Arial Black"/>
              <a:buNone/>
            </a:pPr>
            <a:r>
              <a:rPr b="1" lang="en-US" sz="4800">
                <a:solidFill>
                  <a:srgbClr val="003B71"/>
                </a:solidFill>
                <a:latin typeface="Arial Black"/>
                <a:ea typeface="Arial Black"/>
                <a:cs typeface="Arial Black"/>
                <a:sym typeface="Arial Black"/>
              </a:rPr>
              <a:t>VISION</a:t>
            </a:r>
            <a:endParaRPr b="1" sz="4400">
              <a:solidFill>
                <a:srgbClr val="003B71"/>
              </a:solidFill>
              <a:latin typeface="Arial Black"/>
              <a:ea typeface="Arial Black"/>
              <a:cs typeface="Arial Black"/>
              <a:sym typeface="Arial Black"/>
            </a:endParaRPr>
          </a:p>
        </p:txBody>
      </p:sp>
      <p:sp>
        <p:nvSpPr>
          <p:cNvPr id="178" name="Google Shape;178;p15"/>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provide leadership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through the development of policy and accountability systems so that all students are prepared to compete in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the global community</a:t>
            </a:r>
            <a:endParaRPr/>
          </a:p>
        </p:txBody>
      </p:sp>
      <p:sp>
        <p:nvSpPr>
          <p:cNvPr id="181" name="Google Shape;181;p15"/>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EF3A5B"/>
              </a:buClr>
              <a:buSzPts val="4800"/>
              <a:buFont typeface="Arial Black"/>
              <a:buNone/>
            </a:pPr>
            <a:r>
              <a:rPr b="1" lang="en-US" sz="4800">
                <a:solidFill>
                  <a:srgbClr val="EF3A5B"/>
                </a:solidFill>
                <a:latin typeface="Arial Black"/>
                <a:ea typeface="Arial Black"/>
                <a:cs typeface="Arial Black"/>
                <a:sym typeface="Arial Black"/>
              </a:rPr>
              <a:t>MISSION</a:t>
            </a:r>
            <a:endParaRPr b="1" sz="4400">
              <a:solidFill>
                <a:srgbClr val="EF3A5B"/>
              </a:solidFill>
              <a:latin typeface="Arial Black"/>
              <a:ea typeface="Arial Black"/>
              <a:cs typeface="Arial Black"/>
              <a:sym typeface="Arial Black"/>
            </a:endParaRPr>
          </a:p>
        </p:txBody>
      </p:sp>
      <p:sp>
        <p:nvSpPr>
          <p:cNvPr id="182" name="Google Shape;182;p15"/>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F0A2C"/>
              </a:solidFill>
              <a:latin typeface="Calibri"/>
              <a:ea typeface="Calibri"/>
              <a:cs typeface="Calibri"/>
              <a:sym typeface="Calibri"/>
            </a:endParaRPr>
          </a:p>
        </p:txBody>
      </p:sp>
      <p:pic>
        <p:nvPicPr>
          <p:cNvPr id="183" name="Google Shape;183;p15"/>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184" name="Google Shape;184;p15"/>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1">
  <p:cSld name="Color Transition_1">
    <p:spTree>
      <p:nvGrpSpPr>
        <p:cNvPr id="185" name="Shape 185"/>
        <p:cNvGrpSpPr/>
        <p:nvPr/>
      </p:nvGrpSpPr>
      <p:grpSpPr>
        <a:xfrm>
          <a:off x="0" y="0"/>
          <a:ext cx="0" cy="0"/>
          <a:chOff x="0" y="0"/>
          <a:chExt cx="0" cy="0"/>
        </a:xfrm>
      </p:grpSpPr>
      <p:sp>
        <p:nvSpPr>
          <p:cNvPr id="186" name="Google Shape;18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1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838200" y="3163088"/>
            <a:ext cx="5478416" cy="265912"/>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91" name="Google Shape;191;p16"/>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F3A5B"/>
              </a:buClr>
              <a:buSzPts val="8000"/>
              <a:buFont typeface="Arial"/>
              <a:buNone/>
              <a:defRPr b="1" sz="8000">
                <a:solidFill>
                  <a:srgbClr val="EF3A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6"/>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93" name="Google Shape;193;p16"/>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6">
  <p:cSld name="Color Transition_6">
    <p:spTree>
      <p:nvGrpSpPr>
        <p:cNvPr id="194" name="Shape 194"/>
        <p:cNvGrpSpPr/>
        <p:nvPr/>
      </p:nvGrpSpPr>
      <p:grpSpPr>
        <a:xfrm>
          <a:off x="0" y="0"/>
          <a:ext cx="0" cy="0"/>
          <a:chOff x="0" y="0"/>
          <a:chExt cx="0" cy="0"/>
        </a:xfrm>
      </p:grpSpPr>
      <p:sp>
        <p:nvSpPr>
          <p:cNvPr id="195" name="Google Shape;19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1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838200" y="3163088"/>
            <a:ext cx="5478416" cy="265912"/>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200" name="Google Shape;200;p17"/>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4A7A"/>
              </a:buClr>
              <a:buSzPts val="8000"/>
              <a:buFont typeface="Arial"/>
              <a:buNone/>
              <a:defRPr b="1" sz="8000">
                <a:solidFill>
                  <a:srgbClr val="A74A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7"/>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202" name="Google Shape;202;p1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03" name="Shape 203"/>
        <p:cNvGrpSpPr/>
        <p:nvPr/>
      </p:nvGrpSpPr>
      <p:grpSpPr>
        <a:xfrm>
          <a:off x="0" y="0"/>
          <a:ext cx="0" cy="0"/>
          <a:chOff x="0" y="0"/>
          <a:chExt cx="0" cy="0"/>
        </a:xfrm>
      </p:grpSpPr>
      <p:sp>
        <p:nvSpPr>
          <p:cNvPr id="204" name="Google Shape;204;p18"/>
          <p:cNvSpPr txBox="1"/>
          <p:nvPr>
            <p:ph idx="12" type="sldNum"/>
          </p:nvPr>
        </p:nvSpPr>
        <p:spPr>
          <a:xfrm>
            <a:off x="9138920" y="260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800">
                <a:solidFill>
                  <a:srgbClr val="5FAADE"/>
                </a:solidFill>
                <a:latin typeface="Arial"/>
                <a:ea typeface="Arial"/>
                <a:cs typeface="Arial"/>
                <a:sym typeface="Arial"/>
              </a:defRPr>
            </a:lvl1pPr>
            <a:lvl2pPr indent="0" lvl="1" marL="0" algn="r">
              <a:spcBef>
                <a:spcPts val="0"/>
              </a:spcBef>
              <a:buNone/>
              <a:defRPr b="1" sz="2800">
                <a:solidFill>
                  <a:srgbClr val="5FAADE"/>
                </a:solidFill>
                <a:latin typeface="Arial"/>
                <a:ea typeface="Arial"/>
                <a:cs typeface="Arial"/>
                <a:sym typeface="Arial"/>
              </a:defRPr>
            </a:lvl2pPr>
            <a:lvl3pPr indent="0" lvl="2" marL="0" algn="r">
              <a:spcBef>
                <a:spcPts val="0"/>
              </a:spcBef>
              <a:buNone/>
              <a:defRPr b="1" sz="2800">
                <a:solidFill>
                  <a:srgbClr val="5FAADE"/>
                </a:solidFill>
                <a:latin typeface="Arial"/>
                <a:ea typeface="Arial"/>
                <a:cs typeface="Arial"/>
                <a:sym typeface="Arial"/>
              </a:defRPr>
            </a:lvl3pPr>
            <a:lvl4pPr indent="0" lvl="3" marL="0" algn="r">
              <a:spcBef>
                <a:spcPts val="0"/>
              </a:spcBef>
              <a:buNone/>
              <a:defRPr b="1" sz="2800">
                <a:solidFill>
                  <a:srgbClr val="5FAADE"/>
                </a:solidFill>
                <a:latin typeface="Arial"/>
                <a:ea typeface="Arial"/>
                <a:cs typeface="Arial"/>
                <a:sym typeface="Arial"/>
              </a:defRPr>
            </a:lvl4pPr>
            <a:lvl5pPr indent="0" lvl="4" marL="0" algn="r">
              <a:spcBef>
                <a:spcPts val="0"/>
              </a:spcBef>
              <a:buNone/>
              <a:defRPr b="1" sz="2800">
                <a:solidFill>
                  <a:srgbClr val="5FAADE"/>
                </a:solidFill>
                <a:latin typeface="Arial"/>
                <a:ea typeface="Arial"/>
                <a:cs typeface="Arial"/>
                <a:sym typeface="Arial"/>
              </a:defRPr>
            </a:lvl5pPr>
            <a:lvl6pPr indent="0" lvl="5" marL="0" algn="r">
              <a:spcBef>
                <a:spcPts val="0"/>
              </a:spcBef>
              <a:buNone/>
              <a:defRPr b="1" sz="2800">
                <a:solidFill>
                  <a:srgbClr val="5FAADE"/>
                </a:solidFill>
                <a:latin typeface="Arial"/>
                <a:ea typeface="Arial"/>
                <a:cs typeface="Arial"/>
                <a:sym typeface="Arial"/>
              </a:defRPr>
            </a:lvl6pPr>
            <a:lvl7pPr indent="0" lvl="6" marL="0" algn="r">
              <a:spcBef>
                <a:spcPts val="0"/>
              </a:spcBef>
              <a:buNone/>
              <a:defRPr b="1" sz="2800">
                <a:solidFill>
                  <a:srgbClr val="5FAADE"/>
                </a:solidFill>
                <a:latin typeface="Arial"/>
                <a:ea typeface="Arial"/>
                <a:cs typeface="Arial"/>
                <a:sym typeface="Arial"/>
              </a:defRPr>
            </a:lvl7pPr>
            <a:lvl8pPr indent="0" lvl="7" marL="0" algn="r">
              <a:spcBef>
                <a:spcPts val="0"/>
              </a:spcBef>
              <a:buNone/>
              <a:defRPr b="1" sz="2800">
                <a:solidFill>
                  <a:srgbClr val="5FAADE"/>
                </a:solidFill>
                <a:latin typeface="Arial"/>
                <a:ea typeface="Arial"/>
                <a:cs typeface="Arial"/>
                <a:sym typeface="Arial"/>
              </a:defRPr>
            </a:lvl8pPr>
            <a:lvl9pPr indent="0" lvl="8" marL="0" algn="r">
              <a:spcBef>
                <a:spcPts val="0"/>
              </a:spcBef>
              <a:buNone/>
              <a:defRPr b="1" sz="28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1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sign&#10;&#10;Description automatically generated" id="206" name="Google Shape;206;p18"/>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207" name="Google Shape;207;p18"/>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208" name="Google Shape;208;p18"/>
          <p:cNvSpPr/>
          <p:nvPr/>
        </p:nvSpPr>
        <p:spPr>
          <a:xfrm>
            <a:off x="617584" y="155618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209" name="Google Shape;209;p18"/>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mdek12.org</a:t>
            </a:r>
            <a:endParaRPr/>
          </a:p>
        </p:txBody>
      </p:sp>
      <p:sp>
        <p:nvSpPr>
          <p:cNvPr id="210" name="Google Shape;210;p18"/>
          <p:cNvSpPr txBox="1"/>
          <p:nvPr>
            <p:ph idx="1" type="body"/>
          </p:nvPr>
        </p:nvSpPr>
        <p:spPr>
          <a:xfrm>
            <a:off x="504401" y="2994888"/>
            <a:ext cx="5011980" cy="8682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81000" lvl="1" marL="9144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2pPr>
            <a:lvl3pPr indent="-381000" lvl="2" marL="13716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3pPr>
            <a:lvl4pPr indent="-381000" lvl="3" marL="18288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4pPr>
            <a:lvl5pPr indent="-381000" lvl="4" marL="2286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18"/>
          <p:cNvSpPr txBox="1"/>
          <p:nvPr>
            <p:ph type="title"/>
          </p:nvPr>
        </p:nvSpPr>
        <p:spPr>
          <a:xfrm>
            <a:off x="491266" y="2073713"/>
            <a:ext cx="8127212" cy="8682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B71"/>
              </a:buClr>
              <a:buSzPts val="4400"/>
              <a:buFont typeface="Arial"/>
              <a:buNone/>
              <a:defRPr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2" name="Shape 212"/>
        <p:cNvGrpSpPr/>
        <p:nvPr/>
      </p:nvGrpSpPr>
      <p:grpSpPr>
        <a:xfrm>
          <a:off x="0" y="0"/>
          <a:ext cx="0" cy="0"/>
          <a:chOff x="0" y="0"/>
          <a:chExt cx="0" cy="0"/>
        </a:xfrm>
      </p:grpSpPr>
      <p:sp>
        <p:nvSpPr>
          <p:cNvPr id="213" name="Google Shape;21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19"/>
          <p:cNvSpPr txBox="1"/>
          <p:nvPr>
            <p:ph idx="12" type="sldNum"/>
          </p:nvPr>
        </p:nvSpPr>
        <p:spPr>
          <a:xfrm>
            <a:off x="9040906" y="29378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400">
                <a:solidFill>
                  <a:srgbClr val="5FAADE"/>
                </a:solidFill>
                <a:latin typeface="Arial"/>
                <a:ea typeface="Arial"/>
                <a:cs typeface="Arial"/>
                <a:sym typeface="Arial"/>
              </a:defRPr>
            </a:lvl1pPr>
            <a:lvl2pPr indent="0" lvl="1" marL="0" algn="r">
              <a:spcBef>
                <a:spcPts val="0"/>
              </a:spcBef>
              <a:buNone/>
              <a:defRPr b="1" sz="2400">
                <a:solidFill>
                  <a:srgbClr val="5FAADE"/>
                </a:solidFill>
                <a:latin typeface="Arial"/>
                <a:ea typeface="Arial"/>
                <a:cs typeface="Arial"/>
                <a:sym typeface="Arial"/>
              </a:defRPr>
            </a:lvl2pPr>
            <a:lvl3pPr indent="0" lvl="2" marL="0" algn="r">
              <a:spcBef>
                <a:spcPts val="0"/>
              </a:spcBef>
              <a:buNone/>
              <a:defRPr b="1" sz="2400">
                <a:solidFill>
                  <a:srgbClr val="5FAADE"/>
                </a:solidFill>
                <a:latin typeface="Arial"/>
                <a:ea typeface="Arial"/>
                <a:cs typeface="Arial"/>
                <a:sym typeface="Arial"/>
              </a:defRPr>
            </a:lvl3pPr>
            <a:lvl4pPr indent="0" lvl="3" marL="0" algn="r">
              <a:spcBef>
                <a:spcPts val="0"/>
              </a:spcBef>
              <a:buNone/>
              <a:defRPr b="1" sz="2400">
                <a:solidFill>
                  <a:srgbClr val="5FAADE"/>
                </a:solidFill>
                <a:latin typeface="Arial"/>
                <a:ea typeface="Arial"/>
                <a:cs typeface="Arial"/>
                <a:sym typeface="Arial"/>
              </a:defRPr>
            </a:lvl4pPr>
            <a:lvl5pPr indent="0" lvl="4" marL="0" algn="r">
              <a:spcBef>
                <a:spcPts val="0"/>
              </a:spcBef>
              <a:buNone/>
              <a:defRPr b="1" sz="2400">
                <a:solidFill>
                  <a:srgbClr val="5FAADE"/>
                </a:solidFill>
                <a:latin typeface="Arial"/>
                <a:ea typeface="Arial"/>
                <a:cs typeface="Arial"/>
                <a:sym typeface="Arial"/>
              </a:defRPr>
            </a:lvl5pPr>
            <a:lvl6pPr indent="0" lvl="5" marL="0" algn="r">
              <a:spcBef>
                <a:spcPts val="0"/>
              </a:spcBef>
              <a:buNone/>
              <a:defRPr b="1" sz="2400">
                <a:solidFill>
                  <a:srgbClr val="5FAADE"/>
                </a:solidFill>
                <a:latin typeface="Arial"/>
                <a:ea typeface="Arial"/>
                <a:cs typeface="Arial"/>
                <a:sym typeface="Arial"/>
              </a:defRPr>
            </a:lvl6pPr>
            <a:lvl7pPr indent="0" lvl="6" marL="0" algn="r">
              <a:spcBef>
                <a:spcPts val="0"/>
              </a:spcBef>
              <a:buNone/>
              <a:defRPr b="1" sz="2400">
                <a:solidFill>
                  <a:srgbClr val="5FAADE"/>
                </a:solidFill>
                <a:latin typeface="Arial"/>
                <a:ea typeface="Arial"/>
                <a:cs typeface="Arial"/>
                <a:sym typeface="Arial"/>
              </a:defRPr>
            </a:lvl7pPr>
            <a:lvl8pPr indent="0" lvl="7" marL="0" algn="r">
              <a:spcBef>
                <a:spcPts val="0"/>
              </a:spcBef>
              <a:buNone/>
              <a:defRPr b="1" sz="2400">
                <a:solidFill>
                  <a:srgbClr val="5FAADE"/>
                </a:solidFill>
                <a:latin typeface="Arial"/>
                <a:ea typeface="Arial"/>
                <a:cs typeface="Arial"/>
                <a:sym typeface="Arial"/>
              </a:defRPr>
            </a:lvl8pPr>
            <a:lvl9pPr indent="0" lvl="8" marL="0" algn="r">
              <a:spcBef>
                <a:spcPts val="0"/>
              </a:spcBef>
              <a:buNone/>
              <a:defRPr b="1" sz="24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16" name="Shape 216"/>
        <p:cNvGrpSpPr/>
        <p:nvPr/>
      </p:nvGrpSpPr>
      <p:grpSpPr>
        <a:xfrm>
          <a:off x="0" y="0"/>
          <a:ext cx="0" cy="0"/>
          <a:chOff x="0" y="0"/>
          <a:chExt cx="0" cy="0"/>
        </a:xfrm>
      </p:grpSpPr>
      <p:sp>
        <p:nvSpPr>
          <p:cNvPr id="217" name="Google Shape;217;p20"/>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rgbClr val="CCCCCC"/>
              </a:solidFill>
              <a:latin typeface="Calibri"/>
              <a:ea typeface="Calibri"/>
              <a:cs typeface="Calibri"/>
              <a:sym typeface="Calibri"/>
            </a:endParaRPr>
          </a:p>
        </p:txBody>
      </p:sp>
      <p:sp>
        <p:nvSpPr>
          <p:cNvPr id="218" name="Google Shape;218;p20"/>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219" name="Google Shape;219;p20"/>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220" name="Google Shape;220;p20"/>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chemeClr val="accent6"/>
              </a:buClr>
              <a:buSzPts val="4267"/>
              <a:buChar char="•"/>
              <a:defRPr b="1" sz="4267">
                <a:solidFill>
                  <a:schemeClr val="accent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20"/>
          <p:cNvSpPr txBox="1"/>
          <p:nvPr>
            <p:ph idx="2" type="body"/>
          </p:nvPr>
        </p:nvSpPr>
        <p:spPr>
          <a:xfrm>
            <a:off x="554182" y="1536701"/>
            <a:ext cx="11059887" cy="429048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25252"/>
              </a:buClr>
              <a:buSzPts val="3200"/>
              <a:buFont typeface="Arial"/>
              <a:buChar char="•"/>
              <a:defRPr sz="3200">
                <a:solidFill>
                  <a:srgbClr val="525252"/>
                </a:solidFill>
              </a:defRPr>
            </a:lvl1pPr>
            <a:lvl2pPr indent="-381000" lvl="1" marL="914400" algn="l">
              <a:lnSpc>
                <a:spcPct val="90000"/>
              </a:lnSpc>
              <a:spcBef>
                <a:spcPts val="500"/>
              </a:spcBef>
              <a:spcAft>
                <a:spcPts val="0"/>
              </a:spcAft>
              <a:buClr>
                <a:srgbClr val="525252"/>
              </a:buClr>
              <a:buSzPts val="2400"/>
              <a:buChar char="•"/>
              <a:defRPr>
                <a:solidFill>
                  <a:srgbClr val="525252"/>
                </a:solidFill>
              </a:defRPr>
            </a:lvl2pPr>
            <a:lvl3pPr indent="-355600" lvl="2" marL="1371600" algn="l">
              <a:lnSpc>
                <a:spcPct val="90000"/>
              </a:lnSpc>
              <a:spcBef>
                <a:spcPts val="500"/>
              </a:spcBef>
              <a:spcAft>
                <a:spcPts val="0"/>
              </a:spcAft>
              <a:buClr>
                <a:srgbClr val="525252"/>
              </a:buClr>
              <a:buSzPts val="2000"/>
              <a:buChar char="•"/>
              <a:defRPr>
                <a:solidFill>
                  <a:srgbClr val="525252"/>
                </a:solidFill>
              </a:defRPr>
            </a:lvl3pPr>
            <a:lvl4pPr indent="-342900" lvl="3" marL="1828800" algn="l">
              <a:lnSpc>
                <a:spcPct val="90000"/>
              </a:lnSpc>
              <a:spcBef>
                <a:spcPts val="500"/>
              </a:spcBef>
              <a:spcAft>
                <a:spcPts val="0"/>
              </a:spcAft>
              <a:buClr>
                <a:srgbClr val="525252"/>
              </a:buClr>
              <a:buSzPts val="1800"/>
              <a:buChar char="•"/>
              <a:defRPr>
                <a:solidFill>
                  <a:srgbClr val="525252"/>
                </a:solidFill>
              </a:defRPr>
            </a:lvl4pPr>
            <a:lvl5pPr indent="-342900" lvl="4" marL="2286000" algn="l">
              <a:lnSpc>
                <a:spcPct val="90000"/>
              </a:lnSpc>
              <a:spcBef>
                <a:spcPts val="500"/>
              </a:spcBef>
              <a:spcAft>
                <a:spcPts val="0"/>
              </a:spcAft>
              <a:buClr>
                <a:srgbClr val="525252"/>
              </a:buClr>
              <a:buSzPts val="1800"/>
              <a:buChar char="•"/>
              <a:defRPr>
                <a:solidFill>
                  <a:srgbClr val="52525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20"/>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algn="r">
              <a:spcBef>
                <a:spcPts val="0"/>
              </a:spcBef>
              <a:buNone/>
              <a:defRPr sz="1400">
                <a:solidFill>
                  <a:srgbClr val="525252"/>
                </a:solidFill>
                <a:latin typeface="Calibri"/>
                <a:ea typeface="Calibri"/>
                <a:cs typeface="Calibri"/>
                <a:sym typeface="Calibri"/>
              </a:defRPr>
            </a:lvl1pPr>
            <a:lvl2pPr indent="0" lvl="1" marL="0" algn="r">
              <a:spcBef>
                <a:spcPts val="0"/>
              </a:spcBef>
              <a:buNone/>
              <a:defRPr sz="1400">
                <a:solidFill>
                  <a:srgbClr val="525252"/>
                </a:solidFill>
                <a:latin typeface="Calibri"/>
                <a:ea typeface="Calibri"/>
                <a:cs typeface="Calibri"/>
                <a:sym typeface="Calibri"/>
              </a:defRPr>
            </a:lvl2pPr>
            <a:lvl3pPr indent="0" lvl="2" marL="0" algn="r">
              <a:spcBef>
                <a:spcPts val="0"/>
              </a:spcBef>
              <a:buNone/>
              <a:defRPr sz="1400">
                <a:solidFill>
                  <a:srgbClr val="525252"/>
                </a:solidFill>
                <a:latin typeface="Calibri"/>
                <a:ea typeface="Calibri"/>
                <a:cs typeface="Calibri"/>
                <a:sym typeface="Calibri"/>
              </a:defRPr>
            </a:lvl3pPr>
            <a:lvl4pPr indent="0" lvl="3" marL="0" algn="r">
              <a:spcBef>
                <a:spcPts val="0"/>
              </a:spcBef>
              <a:buNone/>
              <a:defRPr sz="1400">
                <a:solidFill>
                  <a:srgbClr val="525252"/>
                </a:solidFill>
                <a:latin typeface="Calibri"/>
                <a:ea typeface="Calibri"/>
                <a:cs typeface="Calibri"/>
                <a:sym typeface="Calibri"/>
              </a:defRPr>
            </a:lvl4pPr>
            <a:lvl5pPr indent="0" lvl="4" marL="0" algn="r">
              <a:spcBef>
                <a:spcPts val="0"/>
              </a:spcBef>
              <a:buNone/>
              <a:defRPr sz="1400">
                <a:solidFill>
                  <a:srgbClr val="525252"/>
                </a:solidFill>
                <a:latin typeface="Calibri"/>
                <a:ea typeface="Calibri"/>
                <a:cs typeface="Calibri"/>
                <a:sym typeface="Calibri"/>
              </a:defRPr>
            </a:lvl5pPr>
            <a:lvl6pPr indent="0" lvl="5" marL="0" algn="r">
              <a:spcBef>
                <a:spcPts val="0"/>
              </a:spcBef>
              <a:buNone/>
              <a:defRPr sz="1400">
                <a:solidFill>
                  <a:srgbClr val="525252"/>
                </a:solidFill>
                <a:latin typeface="Calibri"/>
                <a:ea typeface="Calibri"/>
                <a:cs typeface="Calibri"/>
                <a:sym typeface="Calibri"/>
              </a:defRPr>
            </a:lvl6pPr>
            <a:lvl7pPr indent="0" lvl="6" marL="0" algn="r">
              <a:spcBef>
                <a:spcPts val="0"/>
              </a:spcBef>
              <a:buNone/>
              <a:defRPr sz="1400">
                <a:solidFill>
                  <a:srgbClr val="525252"/>
                </a:solidFill>
                <a:latin typeface="Calibri"/>
                <a:ea typeface="Calibri"/>
                <a:cs typeface="Calibri"/>
                <a:sym typeface="Calibri"/>
              </a:defRPr>
            </a:lvl7pPr>
            <a:lvl8pPr indent="0" lvl="7" marL="0" algn="r">
              <a:spcBef>
                <a:spcPts val="0"/>
              </a:spcBef>
              <a:buNone/>
              <a:defRPr sz="1400">
                <a:solidFill>
                  <a:srgbClr val="525252"/>
                </a:solidFill>
                <a:latin typeface="Calibri"/>
                <a:ea typeface="Calibri"/>
                <a:cs typeface="Calibri"/>
                <a:sym typeface="Calibri"/>
              </a:defRPr>
            </a:lvl8pPr>
            <a:lvl9pPr indent="0" lvl="8" marL="0" algn="r">
              <a:spcBef>
                <a:spcPts val="0"/>
              </a:spcBef>
              <a:buNone/>
              <a:defRPr sz="1400">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and Mission" type="titleOnly">
  <p:cSld name="TITLE_ONLY">
    <p:spTree>
      <p:nvGrpSpPr>
        <p:cNvPr id="28" name="Shape 28"/>
        <p:cNvGrpSpPr/>
        <p:nvPr/>
      </p:nvGrpSpPr>
      <p:grpSpPr>
        <a:xfrm>
          <a:off x="0" y="0"/>
          <a:ext cx="0" cy="0"/>
          <a:chOff x="0" y="0"/>
          <a:chExt cx="0" cy="0"/>
        </a:xfrm>
      </p:grpSpPr>
      <p:sp>
        <p:nvSpPr>
          <p:cNvPr id="29" name="Google Shape;29;p3"/>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2800" u="none" cap="none" strike="noStrike">
                <a:solidFill>
                  <a:srgbClr val="5FAADE"/>
                </a:solidFill>
                <a:latin typeface="Arial"/>
                <a:ea typeface="Arial"/>
                <a:cs typeface="Arial"/>
                <a:sym typeface="Arial"/>
              </a:defRPr>
            </a:lvl1pPr>
            <a:lvl2pPr indent="0" lvl="1" marL="0" algn="r">
              <a:spcBef>
                <a:spcPts val="0"/>
              </a:spcBef>
              <a:buNone/>
              <a:defRPr b="1" i="0" sz="2800" u="none" cap="none" strike="noStrike">
                <a:solidFill>
                  <a:srgbClr val="5FAADE"/>
                </a:solidFill>
                <a:latin typeface="Arial"/>
                <a:ea typeface="Arial"/>
                <a:cs typeface="Arial"/>
                <a:sym typeface="Arial"/>
              </a:defRPr>
            </a:lvl2pPr>
            <a:lvl3pPr indent="0" lvl="2" marL="0" algn="r">
              <a:spcBef>
                <a:spcPts val="0"/>
              </a:spcBef>
              <a:buNone/>
              <a:defRPr b="1" i="0" sz="2800" u="none" cap="none" strike="noStrike">
                <a:solidFill>
                  <a:srgbClr val="5FAADE"/>
                </a:solidFill>
                <a:latin typeface="Arial"/>
                <a:ea typeface="Arial"/>
                <a:cs typeface="Arial"/>
                <a:sym typeface="Arial"/>
              </a:defRPr>
            </a:lvl3pPr>
            <a:lvl4pPr indent="0" lvl="3" marL="0" algn="r">
              <a:spcBef>
                <a:spcPts val="0"/>
              </a:spcBef>
              <a:buNone/>
              <a:defRPr b="1" i="0" sz="2800" u="none" cap="none" strike="noStrike">
                <a:solidFill>
                  <a:srgbClr val="5FAADE"/>
                </a:solidFill>
                <a:latin typeface="Arial"/>
                <a:ea typeface="Arial"/>
                <a:cs typeface="Arial"/>
                <a:sym typeface="Arial"/>
              </a:defRPr>
            </a:lvl4pPr>
            <a:lvl5pPr indent="0" lvl="4" marL="0" algn="r">
              <a:spcBef>
                <a:spcPts val="0"/>
              </a:spcBef>
              <a:buNone/>
              <a:defRPr b="1" i="0" sz="2800" u="none" cap="none" strike="noStrike">
                <a:solidFill>
                  <a:srgbClr val="5FAADE"/>
                </a:solidFill>
                <a:latin typeface="Arial"/>
                <a:ea typeface="Arial"/>
                <a:cs typeface="Arial"/>
                <a:sym typeface="Arial"/>
              </a:defRPr>
            </a:lvl5pPr>
            <a:lvl6pPr indent="0" lvl="5" marL="0" algn="r">
              <a:spcBef>
                <a:spcPts val="0"/>
              </a:spcBef>
              <a:buNone/>
              <a:defRPr b="1" i="0" sz="2800" u="none" cap="none" strike="noStrike">
                <a:solidFill>
                  <a:srgbClr val="5FAADE"/>
                </a:solidFill>
                <a:latin typeface="Arial"/>
                <a:ea typeface="Arial"/>
                <a:cs typeface="Arial"/>
                <a:sym typeface="Arial"/>
              </a:defRPr>
            </a:lvl6pPr>
            <a:lvl7pPr indent="0" lvl="6" marL="0" algn="r">
              <a:spcBef>
                <a:spcPts val="0"/>
              </a:spcBef>
              <a:buNone/>
              <a:defRPr b="1" i="0" sz="2800" u="none" cap="none" strike="noStrike">
                <a:solidFill>
                  <a:srgbClr val="5FAADE"/>
                </a:solidFill>
                <a:latin typeface="Arial"/>
                <a:ea typeface="Arial"/>
                <a:cs typeface="Arial"/>
                <a:sym typeface="Arial"/>
              </a:defRPr>
            </a:lvl7pPr>
            <a:lvl8pPr indent="0" lvl="7" marL="0" algn="r">
              <a:spcBef>
                <a:spcPts val="0"/>
              </a:spcBef>
              <a:buNone/>
              <a:defRPr b="1" i="0" sz="2800" u="none" cap="none" strike="noStrike">
                <a:solidFill>
                  <a:srgbClr val="5FAADE"/>
                </a:solidFill>
                <a:latin typeface="Arial"/>
                <a:ea typeface="Arial"/>
                <a:cs typeface="Arial"/>
                <a:sym typeface="Arial"/>
              </a:defRPr>
            </a:lvl8pPr>
            <a:lvl9pPr indent="0" lvl="8" marL="0" algn="r">
              <a:spcBef>
                <a:spcPts val="0"/>
              </a:spcBef>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2" name="Google Shape;32;p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3" name="Google Shape;33;p3"/>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3"/>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create a world-class educational system that gives students the knowledge and skills to be successful in college and the workforce,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to flourish as parents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citizens</a:t>
            </a:r>
            <a:endParaRPr/>
          </a:p>
        </p:txBody>
      </p:sp>
      <p:sp>
        <p:nvSpPr>
          <p:cNvPr id="35" name="Google Shape;35;p3"/>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3B71"/>
              </a:buClr>
              <a:buSzPts val="4800"/>
              <a:buFont typeface="Arial Black"/>
              <a:buNone/>
            </a:pPr>
            <a:r>
              <a:rPr b="1" i="0" lang="en-US" sz="4800" u="none" cap="none" strike="noStrike">
                <a:solidFill>
                  <a:srgbClr val="003B71"/>
                </a:solidFill>
                <a:latin typeface="Arial Black"/>
                <a:ea typeface="Arial Black"/>
                <a:cs typeface="Arial Black"/>
                <a:sym typeface="Arial Black"/>
              </a:rPr>
              <a:t>VISION</a:t>
            </a:r>
            <a:endParaRPr b="1" i="0" sz="4400" u="none" cap="none" strike="noStrike">
              <a:solidFill>
                <a:srgbClr val="003B71"/>
              </a:solidFill>
              <a:latin typeface="Arial Black"/>
              <a:ea typeface="Arial Black"/>
              <a:cs typeface="Arial Black"/>
              <a:sym typeface="Arial Black"/>
            </a:endParaRPr>
          </a:p>
        </p:txBody>
      </p:sp>
      <p:sp>
        <p:nvSpPr>
          <p:cNvPr id="36" name="Google Shape;36;p3"/>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3"/>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3"/>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provide leadership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through the development of policy and accountability systems so that all students are prepared to compete in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the global community</a:t>
            </a:r>
            <a:endParaRPr/>
          </a:p>
        </p:txBody>
      </p:sp>
      <p:sp>
        <p:nvSpPr>
          <p:cNvPr id="39" name="Google Shape;39;p3"/>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EF3A5B"/>
              </a:buClr>
              <a:buSzPts val="4800"/>
              <a:buFont typeface="Arial Black"/>
              <a:buNone/>
            </a:pPr>
            <a:r>
              <a:rPr b="1" i="0" lang="en-US" sz="4800" u="none" cap="none" strike="noStrike">
                <a:solidFill>
                  <a:srgbClr val="EF3A5B"/>
                </a:solidFill>
                <a:latin typeface="Arial Black"/>
                <a:ea typeface="Arial Black"/>
                <a:cs typeface="Arial Black"/>
                <a:sym typeface="Arial Black"/>
              </a:rPr>
              <a:t>MISSION</a:t>
            </a:r>
            <a:endParaRPr b="1" i="0" sz="4400" u="none" cap="none" strike="noStrike">
              <a:solidFill>
                <a:srgbClr val="EF3A5B"/>
              </a:solidFill>
              <a:latin typeface="Arial Black"/>
              <a:ea typeface="Arial Black"/>
              <a:cs typeface="Arial Black"/>
              <a:sym typeface="Arial Black"/>
            </a:endParaRPr>
          </a:p>
        </p:txBody>
      </p:sp>
      <p:sp>
        <p:nvSpPr>
          <p:cNvPr id="40" name="Google Shape;40;p3"/>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F0A2C"/>
              </a:solidFill>
              <a:latin typeface="Calibri"/>
              <a:ea typeface="Calibri"/>
              <a:cs typeface="Calibri"/>
              <a:sym typeface="Calibri"/>
            </a:endParaRPr>
          </a:p>
        </p:txBody>
      </p:sp>
      <p:pic>
        <p:nvPicPr>
          <p:cNvPr id="41" name="Google Shape;41;p3"/>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42" name="Google Shape;42;p3"/>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blank">
  <p:cSld name="1_Title and blank">
    <p:spTree>
      <p:nvGrpSpPr>
        <p:cNvPr id="223" name="Shape 223"/>
        <p:cNvGrpSpPr/>
        <p:nvPr/>
      </p:nvGrpSpPr>
      <p:grpSpPr>
        <a:xfrm>
          <a:off x="0" y="0"/>
          <a:ext cx="0" cy="0"/>
          <a:chOff x="0" y="0"/>
          <a:chExt cx="0" cy="0"/>
        </a:xfrm>
      </p:grpSpPr>
      <p:sp>
        <p:nvSpPr>
          <p:cNvPr id="224" name="Google Shape;224;p21"/>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rgbClr val="CCCCCC"/>
              </a:solidFill>
              <a:latin typeface="Calibri"/>
              <a:ea typeface="Calibri"/>
              <a:cs typeface="Calibri"/>
              <a:sym typeface="Calibri"/>
            </a:endParaRPr>
          </a:p>
        </p:txBody>
      </p:sp>
      <p:sp>
        <p:nvSpPr>
          <p:cNvPr id="225" name="Google Shape;225;p21"/>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pic>
        <p:nvPicPr>
          <p:cNvPr id="226" name="Google Shape;226;p21"/>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227" name="Google Shape;227;p21"/>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rgbClr val="0070C0"/>
              </a:buClr>
              <a:buSzPts val="4267"/>
              <a:buChar char="•"/>
              <a:defRPr b="1" sz="4267">
                <a:solidFill>
                  <a:srgbClr val="0070C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21"/>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algn="r">
              <a:spcBef>
                <a:spcPts val="0"/>
              </a:spcBef>
              <a:buNone/>
              <a:defRPr sz="1400">
                <a:solidFill>
                  <a:srgbClr val="525252"/>
                </a:solidFill>
                <a:latin typeface="Calibri"/>
                <a:ea typeface="Calibri"/>
                <a:cs typeface="Calibri"/>
                <a:sym typeface="Calibri"/>
              </a:defRPr>
            </a:lvl1pPr>
            <a:lvl2pPr indent="0" lvl="1" marL="0" algn="r">
              <a:spcBef>
                <a:spcPts val="0"/>
              </a:spcBef>
              <a:buNone/>
              <a:defRPr sz="1400">
                <a:solidFill>
                  <a:srgbClr val="525252"/>
                </a:solidFill>
                <a:latin typeface="Calibri"/>
                <a:ea typeface="Calibri"/>
                <a:cs typeface="Calibri"/>
                <a:sym typeface="Calibri"/>
              </a:defRPr>
            </a:lvl2pPr>
            <a:lvl3pPr indent="0" lvl="2" marL="0" algn="r">
              <a:spcBef>
                <a:spcPts val="0"/>
              </a:spcBef>
              <a:buNone/>
              <a:defRPr sz="1400">
                <a:solidFill>
                  <a:srgbClr val="525252"/>
                </a:solidFill>
                <a:latin typeface="Calibri"/>
                <a:ea typeface="Calibri"/>
                <a:cs typeface="Calibri"/>
                <a:sym typeface="Calibri"/>
              </a:defRPr>
            </a:lvl3pPr>
            <a:lvl4pPr indent="0" lvl="3" marL="0" algn="r">
              <a:spcBef>
                <a:spcPts val="0"/>
              </a:spcBef>
              <a:buNone/>
              <a:defRPr sz="1400">
                <a:solidFill>
                  <a:srgbClr val="525252"/>
                </a:solidFill>
                <a:latin typeface="Calibri"/>
                <a:ea typeface="Calibri"/>
                <a:cs typeface="Calibri"/>
                <a:sym typeface="Calibri"/>
              </a:defRPr>
            </a:lvl4pPr>
            <a:lvl5pPr indent="0" lvl="4" marL="0" algn="r">
              <a:spcBef>
                <a:spcPts val="0"/>
              </a:spcBef>
              <a:buNone/>
              <a:defRPr sz="1400">
                <a:solidFill>
                  <a:srgbClr val="525252"/>
                </a:solidFill>
                <a:latin typeface="Calibri"/>
                <a:ea typeface="Calibri"/>
                <a:cs typeface="Calibri"/>
                <a:sym typeface="Calibri"/>
              </a:defRPr>
            </a:lvl5pPr>
            <a:lvl6pPr indent="0" lvl="5" marL="0" algn="r">
              <a:spcBef>
                <a:spcPts val="0"/>
              </a:spcBef>
              <a:buNone/>
              <a:defRPr sz="1400">
                <a:solidFill>
                  <a:srgbClr val="525252"/>
                </a:solidFill>
                <a:latin typeface="Calibri"/>
                <a:ea typeface="Calibri"/>
                <a:cs typeface="Calibri"/>
                <a:sym typeface="Calibri"/>
              </a:defRPr>
            </a:lvl6pPr>
            <a:lvl7pPr indent="0" lvl="6" marL="0" algn="r">
              <a:spcBef>
                <a:spcPts val="0"/>
              </a:spcBef>
              <a:buNone/>
              <a:defRPr sz="1400">
                <a:solidFill>
                  <a:srgbClr val="525252"/>
                </a:solidFill>
                <a:latin typeface="Calibri"/>
                <a:ea typeface="Calibri"/>
                <a:cs typeface="Calibri"/>
                <a:sym typeface="Calibri"/>
              </a:defRPr>
            </a:lvl7pPr>
            <a:lvl8pPr indent="0" lvl="7" marL="0" algn="r">
              <a:spcBef>
                <a:spcPts val="0"/>
              </a:spcBef>
              <a:buNone/>
              <a:defRPr sz="1400">
                <a:solidFill>
                  <a:srgbClr val="525252"/>
                </a:solidFill>
                <a:latin typeface="Calibri"/>
                <a:ea typeface="Calibri"/>
                <a:cs typeface="Calibri"/>
                <a:sym typeface="Calibri"/>
              </a:defRPr>
            </a:lvl8pPr>
            <a:lvl9pPr indent="0" lvl="8" marL="0" algn="r">
              <a:spcBef>
                <a:spcPts val="0"/>
              </a:spcBef>
              <a:buNone/>
              <a:defRPr sz="1400">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29" name="Shape 229"/>
        <p:cNvGrpSpPr/>
        <p:nvPr/>
      </p:nvGrpSpPr>
      <p:grpSpPr>
        <a:xfrm>
          <a:off x="0" y="0"/>
          <a:ext cx="0" cy="0"/>
          <a:chOff x="0" y="0"/>
          <a:chExt cx="0" cy="0"/>
        </a:xfrm>
      </p:grpSpPr>
      <p:sp>
        <p:nvSpPr>
          <p:cNvPr id="230" name="Google Shape;230;p22"/>
          <p:cNvSpPr txBox="1"/>
          <p:nvPr>
            <p:ph type="title"/>
          </p:nvPr>
        </p:nvSpPr>
        <p:spPr>
          <a:xfrm>
            <a:off x="179109" y="1816853"/>
            <a:ext cx="11860500" cy="766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1" name="Google Shape;231;p22"/>
          <p:cNvSpPr txBox="1"/>
          <p:nvPr>
            <p:ph idx="1" type="body"/>
          </p:nvPr>
        </p:nvSpPr>
        <p:spPr>
          <a:xfrm>
            <a:off x="179109" y="2743201"/>
            <a:ext cx="11860500" cy="3433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2" name="Google Shape;232;p22"/>
          <p:cNvSpPr txBox="1"/>
          <p:nvPr>
            <p:ph idx="12" type="sldNum"/>
          </p:nvPr>
        </p:nvSpPr>
        <p:spPr>
          <a:xfrm>
            <a:off x="10668000" y="6356350"/>
            <a:ext cx="1371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chemeClr val="dk1"/>
                </a:solidFill>
                <a:latin typeface="Arial"/>
                <a:ea typeface="Arial"/>
                <a:cs typeface="Arial"/>
                <a:sym typeface="Arial"/>
              </a:defRPr>
            </a:lvl1pPr>
            <a:lvl2pPr indent="0" lvl="1" marL="0" rtl="0" algn="r">
              <a:spcBef>
                <a:spcPts val="0"/>
              </a:spcBef>
              <a:buNone/>
              <a:defRPr b="0" i="0" sz="1200" u="none" cap="none" strike="noStrike">
                <a:solidFill>
                  <a:schemeClr val="dk1"/>
                </a:solidFill>
                <a:latin typeface="Arial"/>
                <a:ea typeface="Arial"/>
                <a:cs typeface="Arial"/>
                <a:sym typeface="Arial"/>
              </a:defRPr>
            </a:lvl2pPr>
            <a:lvl3pPr indent="0" lvl="2" marL="0" rtl="0" algn="r">
              <a:spcBef>
                <a:spcPts val="0"/>
              </a:spcBef>
              <a:buNone/>
              <a:defRPr b="0" i="0" sz="1200" u="none" cap="none" strike="noStrike">
                <a:solidFill>
                  <a:schemeClr val="dk1"/>
                </a:solidFill>
                <a:latin typeface="Arial"/>
                <a:ea typeface="Arial"/>
                <a:cs typeface="Arial"/>
                <a:sym typeface="Arial"/>
              </a:defRPr>
            </a:lvl3pPr>
            <a:lvl4pPr indent="0" lvl="3" marL="0" rtl="0" algn="r">
              <a:spcBef>
                <a:spcPts val="0"/>
              </a:spcBef>
              <a:buNone/>
              <a:defRPr b="0" i="0" sz="1200" u="none" cap="none" strike="noStrike">
                <a:solidFill>
                  <a:schemeClr val="dk1"/>
                </a:solidFill>
                <a:latin typeface="Arial"/>
                <a:ea typeface="Arial"/>
                <a:cs typeface="Arial"/>
                <a:sym typeface="Arial"/>
              </a:defRPr>
            </a:lvl4pPr>
            <a:lvl5pPr indent="0" lvl="4" marL="0" rtl="0" algn="r">
              <a:spcBef>
                <a:spcPts val="0"/>
              </a:spcBef>
              <a:buNone/>
              <a:defRPr b="0" i="0" sz="1200" u="none" cap="none" strike="noStrike">
                <a:solidFill>
                  <a:schemeClr val="dk1"/>
                </a:solidFill>
                <a:latin typeface="Arial"/>
                <a:ea typeface="Arial"/>
                <a:cs typeface="Arial"/>
                <a:sym typeface="Arial"/>
              </a:defRPr>
            </a:lvl5pPr>
            <a:lvl6pPr indent="0" lvl="5" marL="0" rtl="0" algn="r">
              <a:spcBef>
                <a:spcPts val="0"/>
              </a:spcBef>
              <a:buNone/>
              <a:defRPr b="0" i="0" sz="1200" u="none" cap="none" strike="noStrike">
                <a:solidFill>
                  <a:schemeClr val="dk1"/>
                </a:solidFill>
                <a:latin typeface="Arial"/>
                <a:ea typeface="Arial"/>
                <a:cs typeface="Arial"/>
                <a:sym typeface="Arial"/>
              </a:defRPr>
            </a:lvl6pPr>
            <a:lvl7pPr indent="0" lvl="6" marL="0" rtl="0" algn="r">
              <a:spcBef>
                <a:spcPts val="0"/>
              </a:spcBef>
              <a:buNone/>
              <a:defRPr b="0" i="0" sz="1200" u="none" cap="none" strike="noStrike">
                <a:solidFill>
                  <a:schemeClr val="dk1"/>
                </a:solidFill>
                <a:latin typeface="Arial"/>
                <a:ea typeface="Arial"/>
                <a:cs typeface="Arial"/>
                <a:sym typeface="Arial"/>
              </a:defRPr>
            </a:lvl7pPr>
            <a:lvl8pPr indent="0" lvl="7" marL="0" rtl="0" algn="r">
              <a:spcBef>
                <a:spcPts val="0"/>
              </a:spcBef>
              <a:buNone/>
              <a:defRPr b="0" i="0" sz="1200" u="none" cap="none" strike="noStrike">
                <a:solidFill>
                  <a:schemeClr val="dk1"/>
                </a:solidFill>
                <a:latin typeface="Arial"/>
                <a:ea typeface="Arial"/>
                <a:cs typeface="Arial"/>
                <a:sym typeface="Arial"/>
              </a:defRPr>
            </a:lvl8pPr>
            <a:lvl9pPr indent="0" lvl="8" marL="0" rtl="0" algn="r">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22"/>
          <p:cNvSpPr txBox="1"/>
          <p:nvPr>
            <p:ph idx="2" type="body"/>
          </p:nvPr>
        </p:nvSpPr>
        <p:spPr>
          <a:xfrm>
            <a:off x="328900" y="525995"/>
            <a:ext cx="7789800" cy="5937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234" name="Shape 234"/>
        <p:cNvGrpSpPr/>
        <p:nvPr/>
      </p:nvGrpSpPr>
      <p:grpSpPr>
        <a:xfrm>
          <a:off x="0" y="0"/>
          <a:ext cx="0" cy="0"/>
          <a:chOff x="0" y="0"/>
          <a:chExt cx="0" cy="0"/>
        </a:xfrm>
      </p:grpSpPr>
      <p:sp>
        <p:nvSpPr>
          <p:cNvPr id="235" name="Google Shape;235;p2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3000"/>
              <a:buFont typeface="Calibri"/>
              <a:buNone/>
              <a:defRPr b="1" i="0" sz="3000">
                <a:solidFill>
                  <a:srgbClr val="3F3F3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6" name="Google Shape;236;p2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3F3F3F"/>
              </a:buClr>
              <a:buSzPts val="2200"/>
              <a:buNone/>
              <a:defRPr sz="2200">
                <a:solidFill>
                  <a:srgbClr val="3F3F3F"/>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37" name="Google Shape;237;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7F7F7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7F7F7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9" name="Google Shape;239;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000">
                <a:solidFill>
                  <a:srgbClr val="7F7F7F"/>
                </a:solidFill>
                <a:latin typeface="Calibri"/>
                <a:ea typeface="Calibri"/>
                <a:cs typeface="Calibri"/>
                <a:sym typeface="Calibri"/>
              </a:defRPr>
            </a:lvl1pPr>
            <a:lvl2pPr indent="0" lvl="1" marL="0" rtl="0" algn="r">
              <a:spcBef>
                <a:spcPts val="0"/>
              </a:spcBef>
              <a:buNone/>
              <a:defRPr b="0" i="0" sz="1000">
                <a:solidFill>
                  <a:srgbClr val="7F7F7F"/>
                </a:solidFill>
                <a:latin typeface="Calibri"/>
                <a:ea typeface="Calibri"/>
                <a:cs typeface="Calibri"/>
                <a:sym typeface="Calibri"/>
              </a:defRPr>
            </a:lvl2pPr>
            <a:lvl3pPr indent="0" lvl="2" marL="0" rtl="0" algn="r">
              <a:spcBef>
                <a:spcPts val="0"/>
              </a:spcBef>
              <a:buNone/>
              <a:defRPr b="0" i="0" sz="1000">
                <a:solidFill>
                  <a:srgbClr val="7F7F7F"/>
                </a:solidFill>
                <a:latin typeface="Calibri"/>
                <a:ea typeface="Calibri"/>
                <a:cs typeface="Calibri"/>
                <a:sym typeface="Calibri"/>
              </a:defRPr>
            </a:lvl3pPr>
            <a:lvl4pPr indent="0" lvl="3" marL="0" rtl="0" algn="r">
              <a:spcBef>
                <a:spcPts val="0"/>
              </a:spcBef>
              <a:buNone/>
              <a:defRPr b="0" i="0" sz="1000">
                <a:solidFill>
                  <a:srgbClr val="7F7F7F"/>
                </a:solidFill>
                <a:latin typeface="Calibri"/>
                <a:ea typeface="Calibri"/>
                <a:cs typeface="Calibri"/>
                <a:sym typeface="Calibri"/>
              </a:defRPr>
            </a:lvl4pPr>
            <a:lvl5pPr indent="0" lvl="4" marL="0" rtl="0" algn="r">
              <a:spcBef>
                <a:spcPts val="0"/>
              </a:spcBef>
              <a:buNone/>
              <a:defRPr b="0" i="0" sz="1000">
                <a:solidFill>
                  <a:srgbClr val="7F7F7F"/>
                </a:solidFill>
                <a:latin typeface="Calibri"/>
                <a:ea typeface="Calibri"/>
                <a:cs typeface="Calibri"/>
                <a:sym typeface="Calibri"/>
              </a:defRPr>
            </a:lvl5pPr>
            <a:lvl6pPr indent="0" lvl="5" marL="0" rtl="0" algn="r">
              <a:spcBef>
                <a:spcPts val="0"/>
              </a:spcBef>
              <a:buNone/>
              <a:defRPr b="0" i="0" sz="1000">
                <a:solidFill>
                  <a:srgbClr val="7F7F7F"/>
                </a:solidFill>
                <a:latin typeface="Calibri"/>
                <a:ea typeface="Calibri"/>
                <a:cs typeface="Calibri"/>
                <a:sym typeface="Calibri"/>
              </a:defRPr>
            </a:lvl6pPr>
            <a:lvl7pPr indent="0" lvl="6" marL="0" rtl="0" algn="r">
              <a:spcBef>
                <a:spcPts val="0"/>
              </a:spcBef>
              <a:buNone/>
              <a:defRPr b="0" i="0" sz="1000">
                <a:solidFill>
                  <a:srgbClr val="7F7F7F"/>
                </a:solidFill>
                <a:latin typeface="Calibri"/>
                <a:ea typeface="Calibri"/>
                <a:cs typeface="Calibri"/>
                <a:sym typeface="Calibri"/>
              </a:defRPr>
            </a:lvl7pPr>
            <a:lvl8pPr indent="0" lvl="7" marL="0" rtl="0" algn="r">
              <a:spcBef>
                <a:spcPts val="0"/>
              </a:spcBef>
              <a:buNone/>
              <a:defRPr b="0" i="0" sz="1000">
                <a:solidFill>
                  <a:srgbClr val="7F7F7F"/>
                </a:solidFill>
                <a:latin typeface="Calibri"/>
                <a:ea typeface="Calibri"/>
                <a:cs typeface="Calibri"/>
                <a:sym typeface="Calibri"/>
              </a:defRPr>
            </a:lvl8pPr>
            <a:lvl9pPr indent="0" lvl="8" marL="0" rtl="0" algn="r">
              <a:spcBef>
                <a:spcPts val="0"/>
              </a:spcBef>
              <a:buNone/>
              <a:defRPr b="0" i="0" sz="10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40" name="Google Shape;240;p23"/>
          <p:cNvCxnSpPr/>
          <p:nvPr/>
        </p:nvCxnSpPr>
        <p:spPr>
          <a:xfrm>
            <a:off x="923925" y="4589463"/>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241" name="Google Shape;241;p23"/>
          <p:cNvPicPr preferRelativeResize="0"/>
          <p:nvPr/>
        </p:nvPicPr>
        <p:blipFill rotWithShape="1">
          <a:blip r:embed="rId3">
            <a:alphaModFix/>
          </a:blip>
          <a:srcRect b="0" l="0" r="0" t="0"/>
          <a:stretch/>
        </p:blipFill>
        <p:spPr>
          <a:xfrm>
            <a:off x="10528530" y="318498"/>
            <a:ext cx="1283880" cy="390419"/>
          </a:xfrm>
          <a:prstGeom prst="rect">
            <a:avLst/>
          </a:prstGeom>
          <a:noFill/>
          <a:ln>
            <a:noFill/>
          </a:ln>
        </p:spPr>
      </p:pic>
      <p:pic>
        <p:nvPicPr>
          <p:cNvPr descr="Macintosh HD:Users:cdomaleski:Downloads:cc_2.png" id="242" name="Google Shape;242;p23">
            <a:hlinkClick r:id="rId4"/>
          </p:cNvPr>
          <p:cNvPicPr preferRelativeResize="0"/>
          <p:nvPr/>
        </p:nvPicPr>
        <p:blipFill rotWithShape="1">
          <a:blip r:embed="rId5">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solidFill>
          <a:srgbClr val="00A84F"/>
        </a:solidFill>
      </p:bgPr>
    </p:bg>
    <p:spTree>
      <p:nvGrpSpPr>
        <p:cNvPr id="243" name="Shape 243"/>
        <p:cNvGrpSpPr/>
        <p:nvPr/>
      </p:nvGrpSpPr>
      <p:grpSpPr>
        <a:xfrm>
          <a:off x="0" y="0"/>
          <a:ext cx="0" cy="0"/>
          <a:chOff x="0" y="0"/>
          <a:chExt cx="0" cy="0"/>
        </a:xfrm>
      </p:grpSpPr>
      <p:sp>
        <p:nvSpPr>
          <p:cNvPr id="244" name="Google Shape;244;p2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3000"/>
              <a:buFont typeface="Calibri"/>
              <a:buNone/>
              <a:defRPr b="1" i="0" sz="300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5" name="Google Shape;245;p2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1"/>
              </a:buClr>
              <a:buSzPts val="2200"/>
              <a:buNone/>
              <a:defRPr sz="2200">
                <a:solidFill>
                  <a:schemeClr val="lt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46" name="Google Shape;246;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8" name="Google Shape;248;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000">
                <a:solidFill>
                  <a:schemeClr val="lt1"/>
                </a:solidFill>
                <a:latin typeface="Calibri"/>
                <a:ea typeface="Calibri"/>
                <a:cs typeface="Calibri"/>
                <a:sym typeface="Calibri"/>
              </a:defRPr>
            </a:lvl1pPr>
            <a:lvl2pPr indent="0" lvl="1" marL="0" rtl="0" algn="r">
              <a:spcBef>
                <a:spcPts val="0"/>
              </a:spcBef>
              <a:buNone/>
              <a:defRPr b="0" i="0" sz="1000">
                <a:solidFill>
                  <a:schemeClr val="lt1"/>
                </a:solidFill>
                <a:latin typeface="Calibri"/>
                <a:ea typeface="Calibri"/>
                <a:cs typeface="Calibri"/>
                <a:sym typeface="Calibri"/>
              </a:defRPr>
            </a:lvl2pPr>
            <a:lvl3pPr indent="0" lvl="2" marL="0" rtl="0" algn="r">
              <a:spcBef>
                <a:spcPts val="0"/>
              </a:spcBef>
              <a:buNone/>
              <a:defRPr b="0" i="0" sz="1000">
                <a:solidFill>
                  <a:schemeClr val="lt1"/>
                </a:solidFill>
                <a:latin typeface="Calibri"/>
                <a:ea typeface="Calibri"/>
                <a:cs typeface="Calibri"/>
                <a:sym typeface="Calibri"/>
              </a:defRPr>
            </a:lvl3pPr>
            <a:lvl4pPr indent="0" lvl="3" marL="0" rtl="0" algn="r">
              <a:spcBef>
                <a:spcPts val="0"/>
              </a:spcBef>
              <a:buNone/>
              <a:defRPr b="0" i="0" sz="1000">
                <a:solidFill>
                  <a:schemeClr val="lt1"/>
                </a:solidFill>
                <a:latin typeface="Calibri"/>
                <a:ea typeface="Calibri"/>
                <a:cs typeface="Calibri"/>
                <a:sym typeface="Calibri"/>
              </a:defRPr>
            </a:lvl4pPr>
            <a:lvl5pPr indent="0" lvl="4" marL="0" rtl="0" algn="r">
              <a:spcBef>
                <a:spcPts val="0"/>
              </a:spcBef>
              <a:buNone/>
              <a:defRPr b="0" i="0" sz="1000">
                <a:solidFill>
                  <a:schemeClr val="lt1"/>
                </a:solidFill>
                <a:latin typeface="Calibri"/>
                <a:ea typeface="Calibri"/>
                <a:cs typeface="Calibri"/>
                <a:sym typeface="Calibri"/>
              </a:defRPr>
            </a:lvl5pPr>
            <a:lvl6pPr indent="0" lvl="5" marL="0" rtl="0" algn="r">
              <a:spcBef>
                <a:spcPts val="0"/>
              </a:spcBef>
              <a:buNone/>
              <a:defRPr b="0" i="0" sz="1000">
                <a:solidFill>
                  <a:schemeClr val="lt1"/>
                </a:solidFill>
                <a:latin typeface="Calibri"/>
                <a:ea typeface="Calibri"/>
                <a:cs typeface="Calibri"/>
                <a:sym typeface="Calibri"/>
              </a:defRPr>
            </a:lvl6pPr>
            <a:lvl7pPr indent="0" lvl="6" marL="0" rtl="0" algn="r">
              <a:spcBef>
                <a:spcPts val="0"/>
              </a:spcBef>
              <a:buNone/>
              <a:defRPr b="0" i="0" sz="1000">
                <a:solidFill>
                  <a:schemeClr val="lt1"/>
                </a:solidFill>
                <a:latin typeface="Calibri"/>
                <a:ea typeface="Calibri"/>
                <a:cs typeface="Calibri"/>
                <a:sym typeface="Calibri"/>
              </a:defRPr>
            </a:lvl7pPr>
            <a:lvl8pPr indent="0" lvl="7" marL="0" rtl="0" algn="r">
              <a:spcBef>
                <a:spcPts val="0"/>
              </a:spcBef>
              <a:buNone/>
              <a:defRPr b="0" i="0" sz="1000">
                <a:solidFill>
                  <a:schemeClr val="lt1"/>
                </a:solidFill>
                <a:latin typeface="Calibri"/>
                <a:ea typeface="Calibri"/>
                <a:cs typeface="Calibri"/>
                <a:sym typeface="Calibri"/>
              </a:defRPr>
            </a:lvl8pPr>
            <a:lvl9pPr indent="0" lvl="8" marL="0" rtl="0" algn="r">
              <a:spcBef>
                <a:spcPts val="0"/>
              </a:spcBef>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49" name="Google Shape;249;p24"/>
          <p:cNvCxnSpPr/>
          <p:nvPr/>
        </p:nvCxnSpPr>
        <p:spPr>
          <a:xfrm>
            <a:off x="923925" y="4589463"/>
            <a:ext cx="10423500" cy="0"/>
          </a:xfrm>
          <a:prstGeom prst="straightConnector1">
            <a:avLst/>
          </a:prstGeom>
          <a:noFill/>
          <a:ln cap="flat" cmpd="sng" w="19050">
            <a:solidFill>
              <a:schemeClr val="lt1"/>
            </a:solidFill>
            <a:prstDash val="solid"/>
            <a:miter lim="800000"/>
            <a:headEnd len="sm" w="sm" type="none"/>
            <a:tailEnd len="sm" w="sm" type="none"/>
          </a:ln>
        </p:spPr>
      </p:cxnSp>
      <p:pic>
        <p:nvPicPr>
          <p:cNvPr id="250" name="Google Shape;250;p24"/>
          <p:cNvPicPr preferRelativeResize="0"/>
          <p:nvPr/>
        </p:nvPicPr>
        <p:blipFill rotWithShape="1">
          <a:blip r:embed="rId2">
            <a:alphaModFix/>
          </a:blip>
          <a:srcRect b="0" l="0" r="0" t="0"/>
          <a:stretch/>
        </p:blipFill>
        <p:spPr>
          <a:xfrm>
            <a:off x="10528531" y="318498"/>
            <a:ext cx="1283876" cy="390419"/>
          </a:xfrm>
          <a:prstGeom prst="rect">
            <a:avLst/>
          </a:prstGeom>
          <a:noFill/>
          <a:ln>
            <a:noFill/>
          </a:ln>
        </p:spPr>
      </p:pic>
      <p:pic>
        <p:nvPicPr>
          <p:cNvPr descr="Macintosh HD:Users:cdomaleski:Downloads:cc_2.png" id="251" name="Google Shape;251;p24">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252" name="Shape 252"/>
        <p:cNvGrpSpPr/>
        <p:nvPr/>
      </p:nvGrpSpPr>
      <p:grpSpPr>
        <a:xfrm>
          <a:off x="0" y="0"/>
          <a:ext cx="0" cy="0"/>
          <a:chOff x="0" y="0"/>
          <a:chExt cx="0" cy="0"/>
        </a:xfrm>
      </p:grpSpPr>
      <p:sp>
        <p:nvSpPr>
          <p:cNvPr id="253" name="Google Shape;253;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56" name="Google Shape;256;p25"/>
          <p:cNvPicPr preferRelativeResize="0"/>
          <p:nvPr/>
        </p:nvPicPr>
        <p:blipFill rotWithShape="1">
          <a:blip r:embed="rId2">
            <a:alphaModFix/>
          </a:blip>
          <a:srcRect b="0" l="0" r="0" t="0"/>
          <a:stretch/>
        </p:blipFill>
        <p:spPr>
          <a:xfrm>
            <a:off x="10528530" y="318498"/>
            <a:ext cx="1283880" cy="390419"/>
          </a:xfrm>
          <a:prstGeom prst="rect">
            <a:avLst/>
          </a:prstGeom>
          <a:noFill/>
          <a:ln>
            <a:noFill/>
          </a:ln>
        </p:spPr>
      </p:pic>
      <p:pic>
        <p:nvPicPr>
          <p:cNvPr descr="Macintosh HD:Users:cdomaleski:Downloads:cc_2.png" id="257" name="Google Shape;257;p25">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1">
  <p:cSld name="Transition_Image 1">
    <p:spTree>
      <p:nvGrpSpPr>
        <p:cNvPr id="258" name="Shape 258"/>
        <p:cNvGrpSpPr/>
        <p:nvPr/>
      </p:nvGrpSpPr>
      <p:grpSpPr>
        <a:xfrm>
          <a:off x="0" y="0"/>
          <a:ext cx="0" cy="0"/>
          <a:chOff x="0" y="0"/>
          <a:chExt cx="0" cy="0"/>
        </a:xfrm>
      </p:grpSpPr>
      <p:pic>
        <p:nvPicPr>
          <p:cNvPr id="259" name="Google Shape;259;p26"/>
          <p:cNvPicPr preferRelativeResize="0"/>
          <p:nvPr/>
        </p:nvPicPr>
        <p:blipFill rotWithShape="1">
          <a:blip r:embed="rId2">
            <a:alphaModFix/>
          </a:blip>
          <a:srcRect b="0" l="0" r="0" t="0"/>
          <a:stretch/>
        </p:blipFill>
        <p:spPr>
          <a:xfrm>
            <a:off x="-100224" y="0"/>
            <a:ext cx="12292224" cy="6858000"/>
          </a:xfrm>
          <a:prstGeom prst="rect">
            <a:avLst/>
          </a:prstGeom>
          <a:noFill/>
          <a:ln>
            <a:noFill/>
          </a:ln>
        </p:spPr>
      </p:pic>
      <p:sp>
        <p:nvSpPr>
          <p:cNvPr id="260" name="Google Shape;260;p26"/>
          <p:cNvSpPr/>
          <p:nvPr/>
        </p:nvSpPr>
        <p:spPr>
          <a:xfrm>
            <a:off x="-100224"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1" name="Google Shape;261;p26"/>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62" name="Google Shape;262;p26"/>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63" name="Google Shape;263;p26"/>
          <p:cNvSpPr txBox="1"/>
          <p:nvPr>
            <p:ph type="title"/>
          </p:nvPr>
        </p:nvSpPr>
        <p:spPr>
          <a:xfrm>
            <a:off x="408655" y="635431"/>
            <a:ext cx="4558553" cy="48664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2">
  <p:cSld name="Transition_Image 2">
    <p:spTree>
      <p:nvGrpSpPr>
        <p:cNvPr id="264" name="Shape 264"/>
        <p:cNvGrpSpPr/>
        <p:nvPr/>
      </p:nvGrpSpPr>
      <p:grpSpPr>
        <a:xfrm>
          <a:off x="0" y="0"/>
          <a:ext cx="0" cy="0"/>
          <a:chOff x="0" y="0"/>
          <a:chExt cx="0" cy="0"/>
        </a:xfrm>
      </p:grpSpPr>
      <p:pic>
        <p:nvPicPr>
          <p:cNvPr descr="Girl working while leaning over textbook" id="265" name="Google Shape;265;p27"/>
          <p:cNvPicPr preferRelativeResize="0"/>
          <p:nvPr/>
        </p:nvPicPr>
        <p:blipFill rotWithShape="1">
          <a:blip r:embed="rId2">
            <a:alphaModFix/>
          </a:blip>
          <a:srcRect b="0" l="0" r="0" t="0"/>
          <a:stretch/>
        </p:blipFill>
        <p:spPr>
          <a:xfrm>
            <a:off x="-50112" y="0"/>
            <a:ext cx="12292224" cy="6858000"/>
          </a:xfrm>
          <a:prstGeom prst="rect">
            <a:avLst/>
          </a:prstGeom>
          <a:noFill/>
          <a:ln>
            <a:noFill/>
          </a:ln>
        </p:spPr>
      </p:pic>
      <p:sp>
        <p:nvSpPr>
          <p:cNvPr id="266" name="Google Shape;266;p27"/>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7" name="Google Shape;267;p27"/>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68" name="Google Shape;268;p27"/>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69" name="Google Shape;269;p27"/>
          <p:cNvSpPr txBox="1"/>
          <p:nvPr>
            <p:ph type="title"/>
          </p:nvPr>
        </p:nvSpPr>
        <p:spPr>
          <a:xfrm>
            <a:off x="439651" y="380623"/>
            <a:ext cx="4558553" cy="512127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3">
  <p:cSld name="Transition_Image 3">
    <p:spTree>
      <p:nvGrpSpPr>
        <p:cNvPr id="270" name="Shape 270"/>
        <p:cNvGrpSpPr/>
        <p:nvPr/>
      </p:nvGrpSpPr>
      <p:grpSpPr>
        <a:xfrm>
          <a:off x="0" y="0"/>
          <a:ext cx="0" cy="0"/>
          <a:chOff x="0" y="0"/>
          <a:chExt cx="0" cy="0"/>
        </a:xfrm>
      </p:grpSpPr>
      <p:pic>
        <p:nvPicPr>
          <p:cNvPr descr="A teacher teaching a class&#10;&#10;Description automatically generated with low confidence" id="271" name="Google Shape;271;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2" name="Google Shape;272;p28"/>
          <p:cNvSpPr/>
          <p:nvPr/>
        </p:nvSpPr>
        <p:spPr>
          <a:xfrm>
            <a:off x="-50112"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3" name="Google Shape;273;p28"/>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74" name="Google Shape;274;p28"/>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75" name="Google Shape;275;p28"/>
          <p:cNvSpPr txBox="1"/>
          <p:nvPr>
            <p:ph type="title"/>
          </p:nvPr>
        </p:nvSpPr>
        <p:spPr>
          <a:xfrm>
            <a:off x="408655" y="480447"/>
            <a:ext cx="4558553" cy="49904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4">
  <p:cSld name="Transition_Image 4">
    <p:spTree>
      <p:nvGrpSpPr>
        <p:cNvPr id="276" name="Shape 276"/>
        <p:cNvGrpSpPr/>
        <p:nvPr/>
      </p:nvGrpSpPr>
      <p:grpSpPr>
        <a:xfrm>
          <a:off x="0" y="0"/>
          <a:ext cx="0" cy="0"/>
          <a:chOff x="0" y="0"/>
          <a:chExt cx="0" cy="0"/>
        </a:xfrm>
      </p:grpSpPr>
      <p:pic>
        <p:nvPicPr>
          <p:cNvPr id="277" name="Google Shape;277;p29"/>
          <p:cNvPicPr preferRelativeResize="0"/>
          <p:nvPr/>
        </p:nvPicPr>
        <p:blipFill rotWithShape="1">
          <a:blip r:embed="rId2">
            <a:alphaModFix/>
          </a:blip>
          <a:srcRect b="0" l="0" r="0" t="0"/>
          <a:stretch/>
        </p:blipFill>
        <p:spPr>
          <a:xfrm>
            <a:off x="889" y="0"/>
            <a:ext cx="12191111" cy="6858000"/>
          </a:xfrm>
          <a:prstGeom prst="rect">
            <a:avLst/>
          </a:prstGeom>
          <a:noFill/>
          <a:ln>
            <a:noFill/>
          </a:ln>
        </p:spPr>
      </p:pic>
      <p:sp>
        <p:nvSpPr>
          <p:cNvPr id="278" name="Google Shape;278;p29"/>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9" name="Google Shape;279;p29"/>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80" name="Google Shape;280;p29"/>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81" name="Google Shape;281;p29"/>
          <p:cNvSpPr txBox="1"/>
          <p:nvPr>
            <p:ph type="title"/>
          </p:nvPr>
        </p:nvSpPr>
        <p:spPr>
          <a:xfrm>
            <a:off x="408655" y="511443"/>
            <a:ext cx="4558553" cy="502144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5">
  <p:cSld name="Transition_Image 5">
    <p:spTree>
      <p:nvGrpSpPr>
        <p:cNvPr id="282" name="Shape 282"/>
        <p:cNvGrpSpPr/>
        <p:nvPr/>
      </p:nvGrpSpPr>
      <p:grpSpPr>
        <a:xfrm>
          <a:off x="0" y="0"/>
          <a:ext cx="0" cy="0"/>
          <a:chOff x="0" y="0"/>
          <a:chExt cx="0" cy="0"/>
        </a:xfrm>
      </p:grpSpPr>
      <p:pic>
        <p:nvPicPr>
          <p:cNvPr id="283" name="Google Shape;283;p30"/>
          <p:cNvPicPr preferRelativeResize="0"/>
          <p:nvPr/>
        </p:nvPicPr>
        <p:blipFill rotWithShape="1">
          <a:blip r:embed="rId2">
            <a:alphaModFix/>
          </a:blip>
          <a:srcRect b="0" l="0" r="0" t="0"/>
          <a:stretch/>
        </p:blipFill>
        <p:spPr>
          <a:xfrm>
            <a:off x="-50112" y="-21265"/>
            <a:ext cx="12292224" cy="7019224"/>
          </a:xfrm>
          <a:prstGeom prst="rect">
            <a:avLst/>
          </a:prstGeom>
          <a:noFill/>
          <a:ln>
            <a:noFill/>
          </a:ln>
        </p:spPr>
      </p:pic>
      <p:sp>
        <p:nvSpPr>
          <p:cNvPr id="284" name="Google Shape;284;p30"/>
          <p:cNvSpPr/>
          <p:nvPr/>
        </p:nvSpPr>
        <p:spPr>
          <a:xfrm>
            <a:off x="-50112" y="-37240"/>
            <a:ext cx="12292224" cy="7019224"/>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5" name="Google Shape;285;p30"/>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86" name="Google Shape;286;p30"/>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87" name="Google Shape;287;p30"/>
          <p:cNvSpPr txBox="1"/>
          <p:nvPr/>
        </p:nvSpPr>
        <p:spPr>
          <a:xfrm>
            <a:off x="7076661" y="168965"/>
            <a:ext cx="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8000">
              <a:solidFill>
                <a:srgbClr val="003B71"/>
              </a:solidFill>
              <a:latin typeface="Arial"/>
              <a:ea typeface="Arial"/>
              <a:cs typeface="Arial"/>
              <a:sym typeface="Arial"/>
            </a:endParaRPr>
          </a:p>
        </p:txBody>
      </p:sp>
      <p:sp>
        <p:nvSpPr>
          <p:cNvPr id="288" name="Google Shape;288;p30"/>
          <p:cNvSpPr txBox="1"/>
          <p:nvPr>
            <p:ph type="title"/>
          </p:nvPr>
        </p:nvSpPr>
        <p:spPr>
          <a:xfrm>
            <a:off x="408655" y="728419"/>
            <a:ext cx="4558553" cy="4788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 Board Goals">
  <p:cSld name="State Board Goals">
    <p:spTree>
      <p:nvGrpSpPr>
        <p:cNvPr id="43" name="Shape 43"/>
        <p:cNvGrpSpPr/>
        <p:nvPr/>
      </p:nvGrpSpPr>
      <p:grpSpPr>
        <a:xfrm>
          <a:off x="0" y="0"/>
          <a:ext cx="0" cy="0"/>
          <a:chOff x="0" y="0"/>
          <a:chExt cx="0" cy="0"/>
        </a:xfrm>
      </p:grpSpPr>
      <p:sp>
        <p:nvSpPr>
          <p:cNvPr id="44" name="Google Shape;44;p4"/>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2800" u="none" cap="none" strike="noStrike">
                <a:solidFill>
                  <a:srgbClr val="5FAADE"/>
                </a:solidFill>
                <a:latin typeface="Arial"/>
                <a:ea typeface="Arial"/>
                <a:cs typeface="Arial"/>
                <a:sym typeface="Arial"/>
              </a:defRPr>
            </a:lvl1pPr>
            <a:lvl2pPr indent="0" lvl="1" marL="0" algn="r">
              <a:spcBef>
                <a:spcPts val="0"/>
              </a:spcBef>
              <a:buNone/>
              <a:defRPr b="1" i="0" sz="2800" u="none" cap="none" strike="noStrike">
                <a:solidFill>
                  <a:srgbClr val="5FAADE"/>
                </a:solidFill>
                <a:latin typeface="Arial"/>
                <a:ea typeface="Arial"/>
                <a:cs typeface="Arial"/>
                <a:sym typeface="Arial"/>
              </a:defRPr>
            </a:lvl2pPr>
            <a:lvl3pPr indent="0" lvl="2" marL="0" algn="r">
              <a:spcBef>
                <a:spcPts val="0"/>
              </a:spcBef>
              <a:buNone/>
              <a:defRPr b="1" i="0" sz="2800" u="none" cap="none" strike="noStrike">
                <a:solidFill>
                  <a:srgbClr val="5FAADE"/>
                </a:solidFill>
                <a:latin typeface="Arial"/>
                <a:ea typeface="Arial"/>
                <a:cs typeface="Arial"/>
                <a:sym typeface="Arial"/>
              </a:defRPr>
            </a:lvl3pPr>
            <a:lvl4pPr indent="0" lvl="3" marL="0" algn="r">
              <a:spcBef>
                <a:spcPts val="0"/>
              </a:spcBef>
              <a:buNone/>
              <a:defRPr b="1" i="0" sz="2800" u="none" cap="none" strike="noStrike">
                <a:solidFill>
                  <a:srgbClr val="5FAADE"/>
                </a:solidFill>
                <a:latin typeface="Arial"/>
                <a:ea typeface="Arial"/>
                <a:cs typeface="Arial"/>
                <a:sym typeface="Arial"/>
              </a:defRPr>
            </a:lvl4pPr>
            <a:lvl5pPr indent="0" lvl="4" marL="0" algn="r">
              <a:spcBef>
                <a:spcPts val="0"/>
              </a:spcBef>
              <a:buNone/>
              <a:defRPr b="1" i="0" sz="2800" u="none" cap="none" strike="noStrike">
                <a:solidFill>
                  <a:srgbClr val="5FAADE"/>
                </a:solidFill>
                <a:latin typeface="Arial"/>
                <a:ea typeface="Arial"/>
                <a:cs typeface="Arial"/>
                <a:sym typeface="Arial"/>
              </a:defRPr>
            </a:lvl5pPr>
            <a:lvl6pPr indent="0" lvl="5" marL="0" algn="r">
              <a:spcBef>
                <a:spcPts val="0"/>
              </a:spcBef>
              <a:buNone/>
              <a:defRPr b="1" i="0" sz="2800" u="none" cap="none" strike="noStrike">
                <a:solidFill>
                  <a:srgbClr val="5FAADE"/>
                </a:solidFill>
                <a:latin typeface="Arial"/>
                <a:ea typeface="Arial"/>
                <a:cs typeface="Arial"/>
                <a:sym typeface="Arial"/>
              </a:defRPr>
            </a:lvl6pPr>
            <a:lvl7pPr indent="0" lvl="6" marL="0" algn="r">
              <a:spcBef>
                <a:spcPts val="0"/>
              </a:spcBef>
              <a:buNone/>
              <a:defRPr b="1" i="0" sz="2800" u="none" cap="none" strike="noStrike">
                <a:solidFill>
                  <a:srgbClr val="5FAADE"/>
                </a:solidFill>
                <a:latin typeface="Arial"/>
                <a:ea typeface="Arial"/>
                <a:cs typeface="Arial"/>
                <a:sym typeface="Arial"/>
              </a:defRPr>
            </a:lvl7pPr>
            <a:lvl8pPr indent="0" lvl="7" marL="0" algn="r">
              <a:spcBef>
                <a:spcPts val="0"/>
              </a:spcBef>
              <a:buNone/>
              <a:defRPr b="1" i="0" sz="2800" u="none" cap="none" strike="noStrike">
                <a:solidFill>
                  <a:srgbClr val="5FAADE"/>
                </a:solidFill>
                <a:latin typeface="Arial"/>
                <a:ea typeface="Arial"/>
                <a:cs typeface="Arial"/>
                <a:sym typeface="Arial"/>
              </a:defRPr>
            </a:lvl8pPr>
            <a:lvl9pPr indent="0" lvl="8" marL="0" algn="r">
              <a:spcBef>
                <a:spcPts val="0"/>
              </a:spcBef>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p4"/>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46" name="Google Shape;46;p4"/>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47" name="Google Shape;47;p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8" name="Google Shape;48;p4"/>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49" name="Google Shape;49;p4"/>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i="0" lang="en-US" sz="1800" u="none" cap="none" strike="noStrike">
                <a:solidFill>
                  <a:srgbClr val="3F3F3F"/>
                </a:solidFill>
                <a:latin typeface="Arial Black"/>
                <a:ea typeface="Arial Black"/>
                <a:cs typeface="Arial Black"/>
                <a:sym typeface="Arial Black"/>
              </a:rPr>
              <a:t>ALL</a:t>
            </a:r>
            <a:r>
              <a:rPr b="0" i="0" lang="en-US" sz="1800" u="none" cap="none" strike="noStrike">
                <a:solidFill>
                  <a:srgbClr val="3F3F3F"/>
                </a:solidFill>
                <a:latin typeface="Arial"/>
                <a:ea typeface="Arial"/>
                <a:cs typeface="Arial"/>
                <a:sym typeface="Arial"/>
              </a:rPr>
              <a:t> Students Proficient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and Showing Growth in All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Assessed Areas</a:t>
            </a:r>
            <a:endParaRPr/>
          </a:p>
        </p:txBody>
      </p:sp>
      <p:sp>
        <p:nvSpPr>
          <p:cNvPr id="50" name="Google Shape;50;p4"/>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Student Graduates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from High School and is Ready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for College and Career</a:t>
            </a:r>
            <a:endParaRPr/>
          </a:p>
        </p:txBody>
      </p:sp>
      <p:sp>
        <p:nvSpPr>
          <p:cNvPr id="51" name="Google Shape;51;p4"/>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Child Has Access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to a High-Quality Early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Childhood Program</a:t>
            </a:r>
            <a:endParaRPr/>
          </a:p>
        </p:txBody>
      </p:sp>
      <p:sp>
        <p:nvSpPr>
          <p:cNvPr id="52" name="Google Shape;52;p4"/>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Has Effective Teachers and Leaders</a:t>
            </a:r>
            <a:endParaRPr/>
          </a:p>
        </p:txBody>
      </p:sp>
      <p:sp>
        <p:nvSpPr>
          <p:cNvPr id="53" name="Google Shape;53;p4"/>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Community Effectively Uses a World-Class Data System to Improve Student Outcomes</a:t>
            </a:r>
            <a:endParaRPr/>
          </a:p>
        </p:txBody>
      </p:sp>
      <p:sp>
        <p:nvSpPr>
          <p:cNvPr id="54" name="Google Shape;54;p4"/>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and District is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Rated “C” or Higher</a:t>
            </a:r>
            <a:endParaRPr/>
          </a:p>
        </p:txBody>
      </p:sp>
      <p:sp>
        <p:nvSpPr>
          <p:cNvPr id="55" name="Google Shape;55;p4"/>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4"/>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4"/>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4"/>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4"/>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4"/>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4"/>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EF3A5B"/>
                </a:solidFill>
                <a:latin typeface="Arial Black"/>
                <a:ea typeface="Arial Black"/>
                <a:cs typeface="Arial Black"/>
                <a:sym typeface="Arial Black"/>
              </a:rPr>
              <a:t>1</a:t>
            </a:r>
            <a:endParaRPr/>
          </a:p>
        </p:txBody>
      </p:sp>
      <p:sp>
        <p:nvSpPr>
          <p:cNvPr id="62" name="Google Shape;62;p4"/>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F3A51E"/>
                </a:solidFill>
                <a:latin typeface="Arial Black"/>
                <a:ea typeface="Arial Black"/>
                <a:cs typeface="Arial Black"/>
                <a:sym typeface="Arial Black"/>
              </a:rPr>
              <a:t>2</a:t>
            </a:r>
            <a:endParaRPr/>
          </a:p>
        </p:txBody>
      </p:sp>
      <p:sp>
        <p:nvSpPr>
          <p:cNvPr id="63" name="Google Shape;63;p4"/>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B0D357"/>
                </a:solidFill>
                <a:latin typeface="Arial Black"/>
                <a:ea typeface="Arial Black"/>
                <a:cs typeface="Arial Black"/>
                <a:sym typeface="Arial Black"/>
              </a:rPr>
              <a:t>3</a:t>
            </a:r>
            <a:endParaRPr/>
          </a:p>
        </p:txBody>
      </p:sp>
      <p:sp>
        <p:nvSpPr>
          <p:cNvPr id="64" name="Google Shape;64;p4"/>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69C8C3"/>
                </a:solidFill>
                <a:latin typeface="Arial Black"/>
                <a:ea typeface="Arial Black"/>
                <a:cs typeface="Arial Black"/>
                <a:sym typeface="Arial Black"/>
              </a:rPr>
              <a:t>4</a:t>
            </a:r>
            <a:endParaRPr/>
          </a:p>
        </p:txBody>
      </p:sp>
      <p:sp>
        <p:nvSpPr>
          <p:cNvPr id="65" name="Google Shape;65;p4"/>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39A1BF"/>
                </a:solidFill>
                <a:latin typeface="Arial Black"/>
                <a:ea typeface="Arial Black"/>
                <a:cs typeface="Arial Black"/>
                <a:sym typeface="Arial Black"/>
              </a:rPr>
              <a:t>5</a:t>
            </a:r>
            <a:endParaRPr/>
          </a:p>
        </p:txBody>
      </p:sp>
      <p:sp>
        <p:nvSpPr>
          <p:cNvPr id="66" name="Google Shape;66;p4"/>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A74A7A"/>
                </a:solidFill>
                <a:latin typeface="Arial Black"/>
                <a:ea typeface="Arial Black"/>
                <a:cs typeface="Arial Black"/>
                <a:sym typeface="Arial Black"/>
              </a:rPr>
              <a:t>6</a:t>
            </a:r>
            <a:endParaRPr/>
          </a:p>
        </p:txBody>
      </p:sp>
      <p:pic>
        <p:nvPicPr>
          <p:cNvPr id="67" name="Google Shape;67;p4"/>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68" name="Google Shape;68;p4"/>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69" name="Google Shape;69;p4"/>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70" name="Google Shape;70;p4"/>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71" name="Google Shape;71;p4"/>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_Image 6">
  <p:cSld name="Transition_Image 6">
    <p:spTree>
      <p:nvGrpSpPr>
        <p:cNvPr id="289" name="Shape 289"/>
        <p:cNvGrpSpPr/>
        <p:nvPr/>
      </p:nvGrpSpPr>
      <p:grpSpPr>
        <a:xfrm>
          <a:off x="0" y="0"/>
          <a:ext cx="0" cy="0"/>
          <a:chOff x="0" y="0"/>
          <a:chExt cx="0" cy="0"/>
        </a:xfrm>
      </p:grpSpPr>
      <p:pic>
        <p:nvPicPr>
          <p:cNvPr descr="A pair of headphones on a chair in a classroom&#10;&#10;Description automatically generated with low confidence" id="290" name="Google Shape;290;p31"/>
          <p:cNvPicPr preferRelativeResize="0"/>
          <p:nvPr/>
        </p:nvPicPr>
        <p:blipFill rotWithShape="1">
          <a:blip r:embed="rId2">
            <a:alphaModFix/>
          </a:blip>
          <a:srcRect b="0" l="-616" r="0" t="0"/>
          <a:stretch/>
        </p:blipFill>
        <p:spPr>
          <a:xfrm>
            <a:off x="-75168" y="1"/>
            <a:ext cx="12267168" cy="6942564"/>
          </a:xfrm>
          <a:prstGeom prst="rect">
            <a:avLst/>
          </a:prstGeom>
          <a:noFill/>
          <a:ln>
            <a:noFill/>
          </a:ln>
        </p:spPr>
      </p:pic>
      <p:sp>
        <p:nvSpPr>
          <p:cNvPr id="291" name="Google Shape;291;p31"/>
          <p:cNvSpPr/>
          <p:nvPr/>
        </p:nvSpPr>
        <p:spPr>
          <a:xfrm>
            <a:off x="0" y="0"/>
            <a:ext cx="12292224" cy="6858000"/>
          </a:xfrm>
          <a:prstGeom prst="rect">
            <a:avLst/>
          </a:prstGeom>
          <a:gradFill>
            <a:gsLst>
              <a:gs pos="0">
                <a:srgbClr val="DEDEDE">
                  <a:alpha val="0"/>
                </a:srgbClr>
              </a:gs>
              <a:gs pos="41000">
                <a:srgbClr val="FFFFFF">
                  <a:alpha val="0"/>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2" name="Google Shape;292;p31"/>
          <p:cNvCxnSpPr/>
          <p:nvPr/>
        </p:nvCxnSpPr>
        <p:spPr>
          <a:xfrm>
            <a:off x="470647" y="5655795"/>
            <a:ext cx="4558553" cy="0"/>
          </a:xfrm>
          <a:prstGeom prst="straightConnector1">
            <a:avLst/>
          </a:prstGeom>
          <a:noFill/>
          <a:ln cap="flat" cmpd="sng" w="76200">
            <a:solidFill>
              <a:srgbClr val="69C8C3"/>
            </a:solidFill>
            <a:prstDash val="solid"/>
            <a:miter lim="800000"/>
            <a:headEnd len="sm" w="sm" type="none"/>
            <a:tailEnd len="sm" w="sm" type="none"/>
          </a:ln>
        </p:spPr>
      </p:cxnSp>
      <p:pic>
        <p:nvPicPr>
          <p:cNvPr descr="Mississi[ppi Department of Education logo" id="293" name="Google Shape;293;p31"/>
          <p:cNvPicPr preferRelativeResize="0"/>
          <p:nvPr/>
        </p:nvPicPr>
        <p:blipFill rotWithShape="1">
          <a:blip r:embed="rId3">
            <a:alphaModFix/>
          </a:blip>
          <a:srcRect b="0" l="0" r="0" t="0"/>
          <a:stretch/>
        </p:blipFill>
        <p:spPr>
          <a:xfrm>
            <a:off x="10586275" y="6075361"/>
            <a:ext cx="1238172" cy="442818"/>
          </a:xfrm>
          <a:prstGeom prst="rect">
            <a:avLst/>
          </a:prstGeom>
          <a:noFill/>
          <a:ln>
            <a:noFill/>
          </a:ln>
        </p:spPr>
      </p:pic>
      <p:sp>
        <p:nvSpPr>
          <p:cNvPr id="294" name="Google Shape;294;p31"/>
          <p:cNvSpPr txBox="1"/>
          <p:nvPr>
            <p:ph type="title"/>
          </p:nvPr>
        </p:nvSpPr>
        <p:spPr>
          <a:xfrm>
            <a:off x="387457" y="424562"/>
            <a:ext cx="4688237" cy="502917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1" name="Shape 301"/>
        <p:cNvGrpSpPr/>
        <p:nvPr/>
      </p:nvGrpSpPr>
      <p:grpSpPr>
        <a:xfrm>
          <a:off x="0" y="0"/>
          <a:ext cx="0" cy="0"/>
          <a:chOff x="0" y="0"/>
          <a:chExt cx="0" cy="0"/>
        </a:xfrm>
      </p:grpSpPr>
      <p:sp>
        <p:nvSpPr>
          <p:cNvPr id="302" name="Google Shape;30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5" name="Google Shape;305;p3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10;&#10;Description automatically generated" id="306" name="Google Shape;306;p33"/>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307" name="Google Shape;307;p33"/>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308" name="Google Shape;308;p33"/>
          <p:cNvSpPr/>
          <p:nvPr/>
        </p:nvSpPr>
        <p:spPr>
          <a:xfrm>
            <a:off x="617584" y="3163088"/>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309" name="Google Shape;309;p33"/>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mdek12.org</a:t>
            </a:r>
            <a:endParaRPr b="0" i="0" sz="1400" u="none" cap="none" strike="noStrike">
              <a:solidFill>
                <a:srgbClr val="000000"/>
              </a:solidFill>
              <a:latin typeface="Arial"/>
              <a:ea typeface="Arial"/>
              <a:cs typeface="Arial"/>
              <a:sym typeface="Arial"/>
            </a:endParaRPr>
          </a:p>
        </p:txBody>
      </p:sp>
      <p:sp>
        <p:nvSpPr>
          <p:cNvPr id="310" name="Google Shape;310;p33"/>
          <p:cNvSpPr txBox="1"/>
          <p:nvPr>
            <p:ph type="ctrTitle"/>
          </p:nvPr>
        </p:nvSpPr>
        <p:spPr>
          <a:xfrm>
            <a:off x="617584"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3B71"/>
              </a:buClr>
              <a:buSzPts val="8000"/>
              <a:buFont typeface="Arial"/>
              <a:buNone/>
              <a:defRPr b="1" sz="80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33"/>
          <p:cNvSpPr txBox="1"/>
          <p:nvPr>
            <p:ph idx="1" type="subTitle"/>
          </p:nvPr>
        </p:nvSpPr>
        <p:spPr>
          <a:xfrm>
            <a:off x="617584" y="4966410"/>
            <a:ext cx="6319244" cy="51046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FAADE"/>
              </a:buClr>
              <a:buSzPts val="2800"/>
              <a:buNone/>
              <a:defRPr b="1" sz="2800">
                <a:solidFill>
                  <a:srgbClr val="5FAAD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2" name="Google Shape;312;p33"/>
          <p:cNvSpPr txBox="1"/>
          <p:nvPr>
            <p:ph idx="2" type="body"/>
          </p:nvPr>
        </p:nvSpPr>
        <p:spPr>
          <a:xfrm>
            <a:off x="617538" y="6254750"/>
            <a:ext cx="6208712"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33"/>
          <p:cNvSpPr txBox="1"/>
          <p:nvPr>
            <p:ph idx="3" type="body"/>
          </p:nvPr>
        </p:nvSpPr>
        <p:spPr>
          <a:xfrm>
            <a:off x="617538" y="5486400"/>
            <a:ext cx="6096000" cy="555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and Mission" type="titleOnly">
  <p:cSld name="TITLE_ONLY">
    <p:spTree>
      <p:nvGrpSpPr>
        <p:cNvPr id="314" name="Shape 314"/>
        <p:cNvGrpSpPr/>
        <p:nvPr/>
      </p:nvGrpSpPr>
      <p:grpSpPr>
        <a:xfrm>
          <a:off x="0" y="0"/>
          <a:ext cx="0" cy="0"/>
          <a:chOff x="0" y="0"/>
          <a:chExt cx="0" cy="0"/>
        </a:xfrm>
      </p:grpSpPr>
      <p:sp>
        <p:nvSpPr>
          <p:cNvPr id="315" name="Google Shape;315;p34"/>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34"/>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3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18" name="Google Shape;318;p34"/>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19" name="Google Shape;319;p34"/>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34"/>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create a world-class educational system that gives students the knowledge and skills to be successful in college and the workforce,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to flourish as parents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citizens</a:t>
            </a:r>
            <a:endParaRPr b="0" i="0" sz="1400" u="none" cap="none" strike="noStrike">
              <a:solidFill>
                <a:srgbClr val="000000"/>
              </a:solidFill>
              <a:latin typeface="Arial"/>
              <a:ea typeface="Arial"/>
              <a:cs typeface="Arial"/>
              <a:sym typeface="Arial"/>
            </a:endParaRPr>
          </a:p>
        </p:txBody>
      </p:sp>
      <p:sp>
        <p:nvSpPr>
          <p:cNvPr id="321" name="Google Shape;321;p34"/>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3B71"/>
              </a:buClr>
              <a:buSzPts val="4800"/>
              <a:buFont typeface="Arial Black"/>
              <a:buNone/>
            </a:pPr>
            <a:r>
              <a:rPr b="1" i="0" lang="en-US" sz="4800" u="none" cap="none" strike="noStrike">
                <a:solidFill>
                  <a:srgbClr val="003B71"/>
                </a:solidFill>
                <a:latin typeface="Arial Black"/>
                <a:ea typeface="Arial Black"/>
                <a:cs typeface="Arial Black"/>
                <a:sym typeface="Arial Black"/>
              </a:rPr>
              <a:t>VISION</a:t>
            </a:r>
            <a:endParaRPr b="1" i="0" sz="4400" u="none" cap="none" strike="noStrike">
              <a:solidFill>
                <a:srgbClr val="003B71"/>
              </a:solidFill>
              <a:latin typeface="Arial Black"/>
              <a:ea typeface="Arial Black"/>
              <a:cs typeface="Arial Black"/>
              <a:sym typeface="Arial Black"/>
            </a:endParaRPr>
          </a:p>
        </p:txBody>
      </p:sp>
      <p:sp>
        <p:nvSpPr>
          <p:cNvPr id="322" name="Google Shape;322;p34"/>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34"/>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34"/>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provide leadership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through the development of policy and accountability systems so that all students are prepared to compete in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the global community</a:t>
            </a:r>
            <a:endParaRPr b="0" i="0" sz="1400" u="none" cap="none" strike="noStrike">
              <a:solidFill>
                <a:srgbClr val="000000"/>
              </a:solidFill>
              <a:latin typeface="Arial"/>
              <a:ea typeface="Arial"/>
              <a:cs typeface="Arial"/>
              <a:sym typeface="Arial"/>
            </a:endParaRPr>
          </a:p>
        </p:txBody>
      </p:sp>
      <p:sp>
        <p:nvSpPr>
          <p:cNvPr id="325" name="Google Shape;325;p34"/>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F3A5B"/>
              </a:buClr>
              <a:buSzPts val="4800"/>
              <a:buFont typeface="Arial Black"/>
              <a:buNone/>
            </a:pPr>
            <a:r>
              <a:rPr b="1" i="0" lang="en-US" sz="4800" u="none" cap="none" strike="noStrike">
                <a:solidFill>
                  <a:srgbClr val="EF3A5B"/>
                </a:solidFill>
                <a:latin typeface="Arial Black"/>
                <a:ea typeface="Arial Black"/>
                <a:cs typeface="Arial Black"/>
                <a:sym typeface="Arial Black"/>
              </a:rPr>
              <a:t>MISSION</a:t>
            </a:r>
            <a:endParaRPr b="1" i="0" sz="4400" u="none" cap="none" strike="noStrike">
              <a:solidFill>
                <a:srgbClr val="EF3A5B"/>
              </a:solidFill>
              <a:latin typeface="Arial Black"/>
              <a:ea typeface="Arial Black"/>
              <a:cs typeface="Arial Black"/>
              <a:sym typeface="Arial Black"/>
            </a:endParaRPr>
          </a:p>
        </p:txBody>
      </p:sp>
      <p:sp>
        <p:nvSpPr>
          <p:cNvPr id="326" name="Google Shape;326;p34"/>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F0A2C"/>
              </a:solidFill>
              <a:latin typeface="Calibri"/>
              <a:ea typeface="Calibri"/>
              <a:cs typeface="Calibri"/>
              <a:sym typeface="Calibri"/>
            </a:endParaRPr>
          </a:p>
        </p:txBody>
      </p:sp>
      <p:pic>
        <p:nvPicPr>
          <p:cNvPr id="327" name="Google Shape;327;p34"/>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328" name="Google Shape;328;p34"/>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 Board Goals">
  <p:cSld name="State Board Goals">
    <p:spTree>
      <p:nvGrpSpPr>
        <p:cNvPr id="329" name="Shape 329"/>
        <p:cNvGrpSpPr/>
        <p:nvPr/>
      </p:nvGrpSpPr>
      <p:grpSpPr>
        <a:xfrm>
          <a:off x="0" y="0"/>
          <a:ext cx="0" cy="0"/>
          <a:chOff x="0" y="0"/>
          <a:chExt cx="0" cy="0"/>
        </a:xfrm>
      </p:grpSpPr>
      <p:sp>
        <p:nvSpPr>
          <p:cNvPr id="330" name="Google Shape;330;p35"/>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1" name="Google Shape;331;p35"/>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332" name="Google Shape;332;p35"/>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333" name="Google Shape;333;p3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34" name="Google Shape;334;p35"/>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335" name="Google Shape;335;p35"/>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ALL</a:t>
            </a:r>
            <a:r>
              <a:rPr b="0" i="0" lang="en-US" sz="1800" u="none" cap="none" strike="noStrike">
                <a:solidFill>
                  <a:srgbClr val="3F3F3F"/>
                </a:solidFill>
                <a:latin typeface="Arial"/>
                <a:ea typeface="Arial"/>
                <a:cs typeface="Arial"/>
                <a:sym typeface="Arial"/>
              </a:rPr>
              <a:t> Students Proficient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and Showing Growth in All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Assessed Areas</a:t>
            </a:r>
            <a:endParaRPr b="0" i="0" sz="1400" u="none" cap="none" strike="noStrike">
              <a:solidFill>
                <a:srgbClr val="000000"/>
              </a:solidFill>
              <a:latin typeface="Arial"/>
              <a:ea typeface="Arial"/>
              <a:cs typeface="Arial"/>
              <a:sym typeface="Arial"/>
            </a:endParaRPr>
          </a:p>
        </p:txBody>
      </p:sp>
      <p:sp>
        <p:nvSpPr>
          <p:cNvPr id="336" name="Google Shape;336;p35"/>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Student Graduates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from High School and is Ready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for College and Career</a:t>
            </a:r>
            <a:endParaRPr b="0" i="0" sz="1400" u="none" cap="none" strike="noStrike">
              <a:solidFill>
                <a:srgbClr val="000000"/>
              </a:solidFill>
              <a:latin typeface="Arial"/>
              <a:ea typeface="Arial"/>
              <a:cs typeface="Arial"/>
              <a:sym typeface="Arial"/>
            </a:endParaRPr>
          </a:p>
        </p:txBody>
      </p:sp>
      <p:sp>
        <p:nvSpPr>
          <p:cNvPr id="337" name="Google Shape;337;p35"/>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Child Has Access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to a High-Quality Early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Childhood Program</a:t>
            </a:r>
            <a:endParaRPr b="0" i="0" sz="1400" u="none" cap="none" strike="noStrike">
              <a:solidFill>
                <a:srgbClr val="000000"/>
              </a:solidFill>
              <a:latin typeface="Arial"/>
              <a:ea typeface="Arial"/>
              <a:cs typeface="Arial"/>
              <a:sym typeface="Arial"/>
            </a:endParaRPr>
          </a:p>
        </p:txBody>
      </p:sp>
      <p:sp>
        <p:nvSpPr>
          <p:cNvPr id="338" name="Google Shape;338;p35"/>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Has Effective Teachers and Leaders</a:t>
            </a:r>
            <a:endParaRPr b="0" i="0" sz="1400" u="none" cap="none" strike="noStrike">
              <a:solidFill>
                <a:srgbClr val="000000"/>
              </a:solidFill>
              <a:latin typeface="Arial"/>
              <a:ea typeface="Arial"/>
              <a:cs typeface="Arial"/>
              <a:sym typeface="Arial"/>
            </a:endParaRPr>
          </a:p>
        </p:txBody>
      </p:sp>
      <p:sp>
        <p:nvSpPr>
          <p:cNvPr id="339" name="Google Shape;339;p35"/>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Community Effectively Uses a World-Class Data System to Improve Student Outcomes</a:t>
            </a:r>
            <a:endParaRPr b="0" i="0" sz="1400" u="none" cap="none" strike="noStrike">
              <a:solidFill>
                <a:srgbClr val="000000"/>
              </a:solidFill>
              <a:latin typeface="Arial"/>
              <a:ea typeface="Arial"/>
              <a:cs typeface="Arial"/>
              <a:sym typeface="Arial"/>
            </a:endParaRPr>
          </a:p>
        </p:txBody>
      </p:sp>
      <p:sp>
        <p:nvSpPr>
          <p:cNvPr id="340" name="Google Shape;340;p35"/>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and District is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Rated “C” or Higher</a:t>
            </a:r>
            <a:endParaRPr b="0" i="0" sz="1400" u="none" cap="none" strike="noStrike">
              <a:solidFill>
                <a:srgbClr val="000000"/>
              </a:solidFill>
              <a:latin typeface="Arial"/>
              <a:ea typeface="Arial"/>
              <a:cs typeface="Arial"/>
              <a:sym typeface="Arial"/>
            </a:endParaRPr>
          </a:p>
        </p:txBody>
      </p:sp>
      <p:sp>
        <p:nvSpPr>
          <p:cNvPr id="341" name="Google Shape;341;p35"/>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p35"/>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35"/>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35"/>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35"/>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35"/>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35"/>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EF3A5B"/>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sp>
        <p:nvSpPr>
          <p:cNvPr id="348" name="Google Shape;348;p35"/>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F3A51E"/>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sp>
        <p:nvSpPr>
          <p:cNvPr id="349" name="Google Shape;349;p35"/>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0D357"/>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350" name="Google Shape;350;p35"/>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69C8C3"/>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351" name="Google Shape;351;p35"/>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39A1BF"/>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352" name="Google Shape;352;p35"/>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A74A7A"/>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pic>
        <p:nvPicPr>
          <p:cNvPr id="353" name="Google Shape;353;p35"/>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354" name="Google Shape;354;p35"/>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355" name="Google Shape;355;p35"/>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356" name="Google Shape;356;p35"/>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357" name="Google Shape;357;p35"/>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8" name="Shape 358"/>
        <p:cNvGrpSpPr/>
        <p:nvPr/>
      </p:nvGrpSpPr>
      <p:grpSpPr>
        <a:xfrm>
          <a:off x="0" y="0"/>
          <a:ext cx="0" cy="0"/>
          <a:chOff x="0" y="0"/>
          <a:chExt cx="0" cy="0"/>
        </a:xfrm>
      </p:grpSpPr>
      <p:sp>
        <p:nvSpPr>
          <p:cNvPr id="359" name="Google Shape;359;p36"/>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36"/>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1" name="Google Shape;361;p3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62" name="Google Shape;362;p36"/>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63" name="Google Shape;363;p36"/>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364" name="Google Shape;364;p36"/>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4">
  <p:cSld name="Color Transition_4">
    <p:spTree>
      <p:nvGrpSpPr>
        <p:cNvPr id="365" name="Shape 365"/>
        <p:cNvGrpSpPr/>
        <p:nvPr/>
      </p:nvGrpSpPr>
      <p:grpSpPr>
        <a:xfrm>
          <a:off x="0" y="0"/>
          <a:ext cx="0" cy="0"/>
          <a:chOff x="0" y="0"/>
          <a:chExt cx="0" cy="0"/>
        </a:xfrm>
      </p:grpSpPr>
      <p:sp>
        <p:nvSpPr>
          <p:cNvPr id="366" name="Google Shape;36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9" name="Google Shape;369;p3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37"/>
          <p:cNvSpPr/>
          <p:nvPr/>
        </p:nvSpPr>
        <p:spPr>
          <a:xfrm>
            <a:off x="838200" y="3163088"/>
            <a:ext cx="5478416" cy="265912"/>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371" name="Google Shape;371;p37"/>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9C8C3"/>
              </a:buClr>
              <a:buSzPts val="8000"/>
              <a:buFont typeface="Arial"/>
              <a:buNone/>
              <a:defRPr b="1" sz="8000">
                <a:solidFill>
                  <a:srgbClr val="69C8C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37"/>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373" name="Google Shape;373;p3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es with icons">
  <p:cSld name="Content boxes with icons">
    <p:spTree>
      <p:nvGrpSpPr>
        <p:cNvPr id="374" name="Shape 374"/>
        <p:cNvGrpSpPr/>
        <p:nvPr/>
      </p:nvGrpSpPr>
      <p:grpSpPr>
        <a:xfrm>
          <a:off x="0" y="0"/>
          <a:ext cx="0" cy="0"/>
          <a:chOff x="0" y="0"/>
          <a:chExt cx="0" cy="0"/>
        </a:xfrm>
      </p:grpSpPr>
      <p:sp>
        <p:nvSpPr>
          <p:cNvPr id="375" name="Google Shape;375;p3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3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77" name="Google Shape;377;p3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78" name="Google Shape;378;p38"/>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379" name="Google Shape;379;p38"/>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con">
  <p:cSld name="Title, Content, and icon">
    <p:spTree>
      <p:nvGrpSpPr>
        <p:cNvPr id="380" name="Shape 380"/>
        <p:cNvGrpSpPr/>
        <p:nvPr/>
      </p:nvGrpSpPr>
      <p:grpSpPr>
        <a:xfrm>
          <a:off x="0" y="0"/>
          <a:ext cx="0" cy="0"/>
          <a:chOff x="0" y="0"/>
          <a:chExt cx="0" cy="0"/>
        </a:xfrm>
      </p:grpSpPr>
      <p:sp>
        <p:nvSpPr>
          <p:cNvPr id="381" name="Google Shape;381;p39"/>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39"/>
          <p:cNvSpPr txBox="1"/>
          <p:nvPr>
            <p:ph idx="1" type="body"/>
          </p:nvPr>
        </p:nvSpPr>
        <p:spPr>
          <a:xfrm>
            <a:off x="2280356" y="1365955"/>
            <a:ext cx="9073444" cy="443835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3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384" name="Google Shape;384;p39"/>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385" name="Google Shape;385;p39"/>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386" name="Google Shape;386;p39"/>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387" name="Google Shape;387;p39"/>
          <p:cNvSpPr txBox="1"/>
          <p:nvPr>
            <p:ph idx="2" type="body"/>
          </p:nvPr>
        </p:nvSpPr>
        <p:spPr>
          <a:xfrm>
            <a:off x="412619" y="903288"/>
            <a:ext cx="5943732"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2">
  <p:cSld name="Color Transition_2">
    <p:spTree>
      <p:nvGrpSpPr>
        <p:cNvPr id="388" name="Shape 388"/>
        <p:cNvGrpSpPr/>
        <p:nvPr/>
      </p:nvGrpSpPr>
      <p:grpSpPr>
        <a:xfrm>
          <a:off x="0" y="0"/>
          <a:ext cx="0" cy="0"/>
          <a:chOff x="0" y="0"/>
          <a:chExt cx="0" cy="0"/>
        </a:xfrm>
      </p:grpSpPr>
      <p:sp>
        <p:nvSpPr>
          <p:cNvPr id="389" name="Google Shape;38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92" name="Google Shape;392;p4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40"/>
          <p:cNvSpPr/>
          <p:nvPr/>
        </p:nvSpPr>
        <p:spPr>
          <a:xfrm>
            <a:off x="838200" y="3163088"/>
            <a:ext cx="5478416" cy="265912"/>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394" name="Google Shape;394;p40"/>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3A51E"/>
              </a:buClr>
              <a:buSzPts val="8000"/>
              <a:buFont typeface="Arial"/>
              <a:buNone/>
              <a:defRPr b="1" sz="8000">
                <a:solidFill>
                  <a:srgbClr val="F3A51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40"/>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396" name="Google Shape;396;p40"/>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5">
  <p:cSld name="Color Transition_5">
    <p:spTree>
      <p:nvGrpSpPr>
        <p:cNvPr id="397" name="Shape 397"/>
        <p:cNvGrpSpPr/>
        <p:nvPr/>
      </p:nvGrpSpPr>
      <p:grpSpPr>
        <a:xfrm>
          <a:off x="0" y="0"/>
          <a:ext cx="0" cy="0"/>
          <a:chOff x="0" y="0"/>
          <a:chExt cx="0" cy="0"/>
        </a:xfrm>
      </p:grpSpPr>
      <p:sp>
        <p:nvSpPr>
          <p:cNvPr id="398" name="Google Shape;39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1" name="Google Shape;401;p41"/>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41"/>
          <p:cNvSpPr/>
          <p:nvPr/>
        </p:nvSpPr>
        <p:spPr>
          <a:xfrm>
            <a:off x="838200" y="3163088"/>
            <a:ext cx="5478416" cy="265912"/>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03" name="Google Shape;403;p41"/>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9A1BF"/>
              </a:buClr>
              <a:buSzPts val="8000"/>
              <a:buFont typeface="Arial"/>
              <a:buNone/>
              <a:defRPr b="1" sz="8000">
                <a:solidFill>
                  <a:srgbClr val="39A1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41"/>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05" name="Google Shape;405;p41"/>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5"/>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76" name="Google Shape;76;p5"/>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77" name="Google Shape;77;p5"/>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78" name="Google Shape;78;p5"/>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6" name="Shape 406"/>
        <p:cNvGrpSpPr/>
        <p:nvPr/>
      </p:nvGrpSpPr>
      <p:grpSpPr>
        <a:xfrm>
          <a:off x="0" y="0"/>
          <a:ext cx="0" cy="0"/>
          <a:chOff x="0" y="0"/>
          <a:chExt cx="0" cy="0"/>
        </a:xfrm>
      </p:grpSpPr>
      <p:sp>
        <p:nvSpPr>
          <p:cNvPr id="407" name="Google Shape;40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42"/>
          <p:cNvSpPr txBox="1"/>
          <p:nvPr>
            <p:ph idx="12" type="sldNum"/>
          </p:nvPr>
        </p:nvSpPr>
        <p:spPr>
          <a:xfrm>
            <a:off x="9040906" y="29378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3">
  <p:cSld name="Color Transition_3">
    <p:spTree>
      <p:nvGrpSpPr>
        <p:cNvPr id="410" name="Shape 410"/>
        <p:cNvGrpSpPr/>
        <p:nvPr/>
      </p:nvGrpSpPr>
      <p:grpSpPr>
        <a:xfrm>
          <a:off x="0" y="0"/>
          <a:ext cx="0" cy="0"/>
          <a:chOff x="0" y="0"/>
          <a:chExt cx="0" cy="0"/>
        </a:xfrm>
      </p:grpSpPr>
      <p:sp>
        <p:nvSpPr>
          <p:cNvPr id="411" name="Google Shape;41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4" name="Google Shape;414;p4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p43"/>
          <p:cNvSpPr/>
          <p:nvPr/>
        </p:nvSpPr>
        <p:spPr>
          <a:xfrm>
            <a:off x="838200" y="3163088"/>
            <a:ext cx="5478416" cy="265912"/>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16" name="Google Shape;416;p43"/>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B0D357"/>
              </a:buClr>
              <a:buSzPts val="8000"/>
              <a:buFont typeface="Arial"/>
              <a:buNone/>
              <a:defRPr b="1" sz="8000">
                <a:solidFill>
                  <a:srgbClr val="B0D35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43"/>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18" name="Google Shape;418;p4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Graph">
  <p:cSld name="Large Image/Graph">
    <p:spTree>
      <p:nvGrpSpPr>
        <p:cNvPr id="419" name="Shape 419"/>
        <p:cNvGrpSpPr/>
        <p:nvPr/>
      </p:nvGrpSpPr>
      <p:grpSpPr>
        <a:xfrm>
          <a:off x="0" y="0"/>
          <a:ext cx="0" cy="0"/>
          <a:chOff x="0" y="0"/>
          <a:chExt cx="0" cy="0"/>
        </a:xfrm>
      </p:grpSpPr>
      <p:sp>
        <p:nvSpPr>
          <p:cNvPr id="420" name="Google Shape;420;p4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21" name="Google Shape;421;p44"/>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422" name="Google Shape;422;p44"/>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sp>
        <p:nvSpPr>
          <p:cNvPr id="423" name="Google Shape;423;p44"/>
          <p:cNvSpPr txBox="1"/>
          <p:nvPr>
            <p:ph type="title"/>
          </p:nvPr>
        </p:nvSpPr>
        <p:spPr>
          <a:xfrm>
            <a:off x="518673" y="421076"/>
            <a:ext cx="10515600" cy="3802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spTree>
      <p:nvGrpSpPr>
        <p:cNvPr id="424" name="Shape 424"/>
        <p:cNvGrpSpPr/>
        <p:nvPr/>
      </p:nvGrpSpPr>
      <p:grpSpPr>
        <a:xfrm>
          <a:off x="0" y="0"/>
          <a:ext cx="0" cy="0"/>
          <a:chOff x="0" y="0"/>
          <a:chExt cx="0" cy="0"/>
        </a:xfrm>
      </p:grpSpPr>
      <p:sp>
        <p:nvSpPr>
          <p:cNvPr id="425" name="Google Shape;425;p45"/>
          <p:cNvSpPr txBox="1"/>
          <p:nvPr>
            <p:ph type="title"/>
          </p:nvPr>
        </p:nvSpPr>
        <p:spPr>
          <a:xfrm>
            <a:off x="5396458" y="275585"/>
            <a:ext cx="5622049"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45"/>
          <p:cNvSpPr txBox="1"/>
          <p:nvPr>
            <p:ph idx="1" type="body"/>
          </p:nvPr>
        </p:nvSpPr>
        <p:spPr>
          <a:xfrm>
            <a:off x="5561351" y="921186"/>
            <a:ext cx="6139201" cy="488312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4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28" name="Google Shape;428;p45"/>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429" name="Google Shape;429;p45"/>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800"/>
              <a:buFont typeface="Arial"/>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430" name="Google Shape;430;p45"/>
          <p:cNvCxnSpPr/>
          <p:nvPr/>
        </p:nvCxnSpPr>
        <p:spPr>
          <a:xfrm rot="10800000">
            <a:off x="5396458" y="733806"/>
            <a:ext cx="6304095"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te Board Goals">
  <p:cSld name="1_State Board Goals">
    <p:spTree>
      <p:nvGrpSpPr>
        <p:cNvPr id="431" name="Shape 431"/>
        <p:cNvGrpSpPr/>
        <p:nvPr/>
      </p:nvGrpSpPr>
      <p:grpSpPr>
        <a:xfrm>
          <a:off x="0" y="0"/>
          <a:ext cx="0" cy="0"/>
          <a:chOff x="0" y="0"/>
          <a:chExt cx="0" cy="0"/>
        </a:xfrm>
      </p:grpSpPr>
      <p:sp>
        <p:nvSpPr>
          <p:cNvPr id="432" name="Google Shape;432;p46"/>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3" name="Google Shape;433;p46"/>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434" name="Google Shape;434;p46"/>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435" name="Google Shape;435;p4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36" name="Google Shape;436;p46"/>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437" name="Google Shape;437;p46"/>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ALL</a:t>
            </a:r>
            <a:r>
              <a:rPr b="0" i="0" lang="en-US" sz="1800" u="none" cap="none" strike="noStrike">
                <a:solidFill>
                  <a:srgbClr val="3F3F3F"/>
                </a:solidFill>
                <a:latin typeface="Arial"/>
                <a:ea typeface="Arial"/>
                <a:cs typeface="Arial"/>
                <a:sym typeface="Arial"/>
              </a:rPr>
              <a:t> Students Proficient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and Showing Growth in All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Assessed Areas</a:t>
            </a:r>
            <a:endParaRPr b="0" i="0" sz="1400" u="none" cap="none" strike="noStrike">
              <a:solidFill>
                <a:srgbClr val="000000"/>
              </a:solidFill>
              <a:latin typeface="Arial"/>
              <a:ea typeface="Arial"/>
              <a:cs typeface="Arial"/>
              <a:sym typeface="Arial"/>
            </a:endParaRPr>
          </a:p>
        </p:txBody>
      </p:sp>
      <p:sp>
        <p:nvSpPr>
          <p:cNvPr id="438" name="Google Shape;438;p46"/>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Student Graduates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from High School and is Ready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for College and Career</a:t>
            </a:r>
            <a:endParaRPr b="0" i="0" sz="1400" u="none" cap="none" strike="noStrike">
              <a:solidFill>
                <a:srgbClr val="000000"/>
              </a:solidFill>
              <a:latin typeface="Arial"/>
              <a:ea typeface="Arial"/>
              <a:cs typeface="Arial"/>
              <a:sym typeface="Arial"/>
            </a:endParaRPr>
          </a:p>
        </p:txBody>
      </p:sp>
      <p:sp>
        <p:nvSpPr>
          <p:cNvPr id="439" name="Google Shape;439;p46"/>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Child Has Access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to a High-Quality Early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Childhood Program</a:t>
            </a:r>
            <a:endParaRPr b="0" i="0" sz="1400" u="none" cap="none" strike="noStrike">
              <a:solidFill>
                <a:srgbClr val="000000"/>
              </a:solidFill>
              <a:latin typeface="Arial"/>
              <a:ea typeface="Arial"/>
              <a:cs typeface="Arial"/>
              <a:sym typeface="Arial"/>
            </a:endParaRPr>
          </a:p>
        </p:txBody>
      </p:sp>
      <p:sp>
        <p:nvSpPr>
          <p:cNvPr id="440" name="Google Shape;440;p46"/>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Has Effective Teachers and Leaders</a:t>
            </a:r>
            <a:endParaRPr b="0" i="0" sz="1400" u="none" cap="none" strike="noStrike">
              <a:solidFill>
                <a:srgbClr val="000000"/>
              </a:solidFill>
              <a:latin typeface="Arial"/>
              <a:ea typeface="Arial"/>
              <a:cs typeface="Arial"/>
              <a:sym typeface="Arial"/>
            </a:endParaRPr>
          </a:p>
        </p:txBody>
      </p:sp>
      <p:sp>
        <p:nvSpPr>
          <p:cNvPr id="441" name="Google Shape;441;p46"/>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a:t>
            </a:r>
            <a:r>
              <a:rPr b="0" i="0" lang="en-US" sz="1800" u="none" cap="none" strike="noStrike">
                <a:solidFill>
                  <a:srgbClr val="3F3F3F"/>
                </a:solidFill>
                <a:latin typeface="Arial"/>
                <a:ea typeface="Arial"/>
                <a:cs typeface="Arial"/>
                <a:sym typeface="Arial"/>
              </a:rPr>
              <a:t> Community Effectively Uses a World-Class Data System to Improve Student Outcomes</a:t>
            </a:r>
            <a:endParaRPr b="0" i="0" sz="1400" u="none" cap="none" strike="noStrike">
              <a:solidFill>
                <a:srgbClr val="000000"/>
              </a:solidFill>
              <a:latin typeface="Arial"/>
              <a:ea typeface="Arial"/>
              <a:cs typeface="Arial"/>
              <a:sym typeface="Arial"/>
            </a:endParaRPr>
          </a:p>
        </p:txBody>
      </p:sp>
      <p:sp>
        <p:nvSpPr>
          <p:cNvPr id="442" name="Google Shape;442;p46"/>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Arial Black"/>
                <a:ea typeface="Arial Black"/>
                <a:cs typeface="Arial Black"/>
                <a:sym typeface="Arial Black"/>
              </a:rPr>
              <a:t>EVERY </a:t>
            </a:r>
            <a:r>
              <a:rPr b="0" i="0" lang="en-US" sz="1800" u="none" cap="none" strike="noStrike">
                <a:solidFill>
                  <a:srgbClr val="3F3F3F"/>
                </a:solidFill>
                <a:latin typeface="Arial"/>
                <a:ea typeface="Arial"/>
                <a:cs typeface="Arial"/>
                <a:sym typeface="Arial"/>
              </a:rPr>
              <a:t>School and District is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Rated “C” or Higher</a:t>
            </a:r>
            <a:endParaRPr b="0" i="0" sz="1400" u="none" cap="none" strike="noStrike">
              <a:solidFill>
                <a:srgbClr val="000000"/>
              </a:solidFill>
              <a:latin typeface="Arial"/>
              <a:ea typeface="Arial"/>
              <a:cs typeface="Arial"/>
              <a:sym typeface="Arial"/>
            </a:endParaRPr>
          </a:p>
        </p:txBody>
      </p:sp>
      <p:sp>
        <p:nvSpPr>
          <p:cNvPr id="443" name="Google Shape;443;p46"/>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p46"/>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p46"/>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6" name="Google Shape;446;p46"/>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p46"/>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p46"/>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9" name="Google Shape;449;p46"/>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EF3A5B"/>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sp>
        <p:nvSpPr>
          <p:cNvPr id="450" name="Google Shape;450;p46"/>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F3A51E"/>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sp>
        <p:nvSpPr>
          <p:cNvPr id="451" name="Google Shape;451;p46"/>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0D357"/>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452" name="Google Shape;452;p46"/>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69C8C3"/>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453" name="Google Shape;453;p46"/>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39A1BF"/>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454" name="Google Shape;454;p46"/>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A74A7A"/>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pic>
        <p:nvPicPr>
          <p:cNvPr id="455" name="Google Shape;455;p46"/>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456" name="Google Shape;456;p46"/>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457" name="Google Shape;457;p46"/>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458" name="Google Shape;458;p46"/>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459" name="Google Shape;459;p46"/>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sion and Mission">
  <p:cSld name="1_Vision and Mission">
    <p:spTree>
      <p:nvGrpSpPr>
        <p:cNvPr id="460" name="Shape 460"/>
        <p:cNvGrpSpPr/>
        <p:nvPr/>
      </p:nvGrpSpPr>
      <p:grpSpPr>
        <a:xfrm>
          <a:off x="0" y="0"/>
          <a:ext cx="0" cy="0"/>
          <a:chOff x="0" y="0"/>
          <a:chExt cx="0" cy="0"/>
        </a:xfrm>
      </p:grpSpPr>
      <p:sp>
        <p:nvSpPr>
          <p:cNvPr id="461" name="Google Shape;461;p47"/>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47"/>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3" name="Google Shape;463;p4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464" name="Google Shape;464;p4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465" name="Google Shape;465;p47"/>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6" name="Google Shape;466;p47"/>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create a world-class educational system that gives students the knowledge and skills to be successful in college and the workforce,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to flourish as parents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and citizens</a:t>
            </a:r>
            <a:endParaRPr b="0" i="0" sz="1400" u="none" cap="none" strike="noStrike">
              <a:solidFill>
                <a:srgbClr val="000000"/>
              </a:solidFill>
              <a:latin typeface="Arial"/>
              <a:ea typeface="Arial"/>
              <a:cs typeface="Arial"/>
              <a:sym typeface="Arial"/>
            </a:endParaRPr>
          </a:p>
        </p:txBody>
      </p:sp>
      <p:sp>
        <p:nvSpPr>
          <p:cNvPr id="467" name="Google Shape;467;p47"/>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3B71"/>
              </a:buClr>
              <a:buSzPts val="4800"/>
              <a:buFont typeface="Arial Black"/>
              <a:buNone/>
            </a:pPr>
            <a:r>
              <a:rPr b="1" i="0" lang="en-US" sz="4800" u="none" cap="none" strike="noStrike">
                <a:solidFill>
                  <a:srgbClr val="003B71"/>
                </a:solidFill>
                <a:latin typeface="Arial Black"/>
                <a:ea typeface="Arial Black"/>
                <a:cs typeface="Arial Black"/>
                <a:sym typeface="Arial Black"/>
              </a:rPr>
              <a:t>VISION</a:t>
            </a:r>
            <a:endParaRPr b="1" i="0" sz="4400" u="none" cap="none" strike="noStrike">
              <a:solidFill>
                <a:srgbClr val="003B71"/>
              </a:solidFill>
              <a:latin typeface="Arial Black"/>
              <a:ea typeface="Arial Black"/>
              <a:cs typeface="Arial Black"/>
              <a:sym typeface="Arial Black"/>
            </a:endParaRPr>
          </a:p>
        </p:txBody>
      </p:sp>
      <p:sp>
        <p:nvSpPr>
          <p:cNvPr id="468" name="Google Shape;468;p47"/>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p47"/>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p47"/>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b="0" i="0" lang="en-US" sz="2000" u="none" cap="none" strike="noStrike">
                <a:solidFill>
                  <a:srgbClr val="525252"/>
                </a:solidFill>
                <a:latin typeface="Arial"/>
                <a:ea typeface="Arial"/>
                <a:cs typeface="Arial"/>
                <a:sym typeface="Arial"/>
              </a:rPr>
              <a:t>To provide leadership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through the development of policy and accountability systems so that all students are prepared to compete in </a:t>
            </a:r>
            <a:br>
              <a:rPr b="0" i="0" lang="en-US" sz="2000" u="none" cap="none" strike="noStrike">
                <a:solidFill>
                  <a:srgbClr val="525252"/>
                </a:solidFill>
                <a:latin typeface="Arial"/>
                <a:ea typeface="Arial"/>
                <a:cs typeface="Arial"/>
                <a:sym typeface="Arial"/>
              </a:rPr>
            </a:br>
            <a:r>
              <a:rPr b="0" i="0" lang="en-US" sz="2000" u="none" cap="none" strike="noStrike">
                <a:solidFill>
                  <a:srgbClr val="525252"/>
                </a:solidFill>
                <a:latin typeface="Arial"/>
                <a:ea typeface="Arial"/>
                <a:cs typeface="Arial"/>
                <a:sym typeface="Arial"/>
              </a:rPr>
              <a:t>the global community</a:t>
            </a:r>
            <a:endParaRPr b="0" i="0" sz="1400" u="none" cap="none" strike="noStrike">
              <a:solidFill>
                <a:srgbClr val="000000"/>
              </a:solidFill>
              <a:latin typeface="Arial"/>
              <a:ea typeface="Arial"/>
              <a:cs typeface="Arial"/>
              <a:sym typeface="Arial"/>
            </a:endParaRPr>
          </a:p>
        </p:txBody>
      </p:sp>
      <p:sp>
        <p:nvSpPr>
          <p:cNvPr id="471" name="Google Shape;471;p47"/>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F3A5B"/>
              </a:buClr>
              <a:buSzPts val="4800"/>
              <a:buFont typeface="Arial Black"/>
              <a:buNone/>
            </a:pPr>
            <a:r>
              <a:rPr b="1" i="0" lang="en-US" sz="4800" u="none" cap="none" strike="noStrike">
                <a:solidFill>
                  <a:srgbClr val="EF3A5B"/>
                </a:solidFill>
                <a:latin typeface="Arial Black"/>
                <a:ea typeface="Arial Black"/>
                <a:cs typeface="Arial Black"/>
                <a:sym typeface="Arial Black"/>
              </a:rPr>
              <a:t>MISSION</a:t>
            </a:r>
            <a:endParaRPr b="1" i="0" sz="4400" u="none" cap="none" strike="noStrike">
              <a:solidFill>
                <a:srgbClr val="EF3A5B"/>
              </a:solidFill>
              <a:latin typeface="Arial Black"/>
              <a:ea typeface="Arial Black"/>
              <a:cs typeface="Arial Black"/>
              <a:sym typeface="Arial Black"/>
            </a:endParaRPr>
          </a:p>
        </p:txBody>
      </p:sp>
      <p:sp>
        <p:nvSpPr>
          <p:cNvPr id="472" name="Google Shape;472;p47"/>
          <p:cNvSpPr/>
          <p:nvPr/>
        </p:nvSpPr>
        <p:spPr>
          <a:xfrm>
            <a:off x="7343099" y="185523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F0A2C"/>
              </a:solidFill>
              <a:latin typeface="Calibri"/>
              <a:ea typeface="Calibri"/>
              <a:cs typeface="Calibri"/>
              <a:sym typeface="Calibri"/>
            </a:endParaRPr>
          </a:p>
        </p:txBody>
      </p:sp>
      <p:pic>
        <p:nvPicPr>
          <p:cNvPr id="473" name="Google Shape;473;p47"/>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474" name="Google Shape;474;p47"/>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1">
  <p:cSld name="Color Transition_1">
    <p:spTree>
      <p:nvGrpSpPr>
        <p:cNvPr id="475" name="Shape 475"/>
        <p:cNvGrpSpPr/>
        <p:nvPr/>
      </p:nvGrpSpPr>
      <p:grpSpPr>
        <a:xfrm>
          <a:off x="0" y="0"/>
          <a:ext cx="0" cy="0"/>
          <a:chOff x="0" y="0"/>
          <a:chExt cx="0" cy="0"/>
        </a:xfrm>
      </p:grpSpPr>
      <p:sp>
        <p:nvSpPr>
          <p:cNvPr id="476" name="Google Shape;47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79" name="Google Shape;479;p4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p48"/>
          <p:cNvSpPr/>
          <p:nvPr/>
        </p:nvSpPr>
        <p:spPr>
          <a:xfrm>
            <a:off x="838200" y="3163088"/>
            <a:ext cx="5478416" cy="265912"/>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81" name="Google Shape;481;p48"/>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F3A5B"/>
              </a:buClr>
              <a:buSzPts val="8000"/>
              <a:buFont typeface="Arial"/>
              <a:buNone/>
              <a:defRPr b="1" sz="8000">
                <a:solidFill>
                  <a:srgbClr val="EF3A5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48"/>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83" name="Google Shape;483;p4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6">
  <p:cSld name="Color Transition_6">
    <p:spTree>
      <p:nvGrpSpPr>
        <p:cNvPr id="484" name="Shape 484"/>
        <p:cNvGrpSpPr/>
        <p:nvPr/>
      </p:nvGrpSpPr>
      <p:grpSpPr>
        <a:xfrm>
          <a:off x="0" y="0"/>
          <a:ext cx="0" cy="0"/>
          <a:chOff x="0" y="0"/>
          <a:chExt cx="0" cy="0"/>
        </a:xfrm>
      </p:grpSpPr>
      <p:sp>
        <p:nvSpPr>
          <p:cNvPr id="485" name="Google Shape;48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88" name="Google Shape;488;p4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p49"/>
          <p:cNvSpPr/>
          <p:nvPr/>
        </p:nvSpPr>
        <p:spPr>
          <a:xfrm>
            <a:off x="838200" y="3163088"/>
            <a:ext cx="5478416" cy="265912"/>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90" name="Google Shape;490;p49"/>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4A7A"/>
              </a:buClr>
              <a:buSzPts val="8000"/>
              <a:buFont typeface="Arial"/>
              <a:buNone/>
              <a:defRPr b="1" sz="8000">
                <a:solidFill>
                  <a:srgbClr val="A74A7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49"/>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492" name="Google Shape;492;p49"/>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493" name="Shape 493"/>
        <p:cNvGrpSpPr/>
        <p:nvPr/>
      </p:nvGrpSpPr>
      <p:grpSpPr>
        <a:xfrm>
          <a:off x="0" y="0"/>
          <a:ext cx="0" cy="0"/>
          <a:chOff x="0" y="0"/>
          <a:chExt cx="0" cy="0"/>
        </a:xfrm>
      </p:grpSpPr>
      <p:sp>
        <p:nvSpPr>
          <p:cNvPr id="494" name="Google Shape;494;p50"/>
          <p:cNvSpPr txBox="1"/>
          <p:nvPr>
            <p:ph idx="12" type="sldNum"/>
          </p:nvPr>
        </p:nvSpPr>
        <p:spPr>
          <a:xfrm>
            <a:off x="9138920" y="260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5" name="Google Shape;495;p5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10;&#10;Description automatically generated" id="496" name="Google Shape;496;p50"/>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497" name="Google Shape;497;p50"/>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498" name="Google Shape;498;p50"/>
          <p:cNvSpPr/>
          <p:nvPr/>
        </p:nvSpPr>
        <p:spPr>
          <a:xfrm>
            <a:off x="617584" y="155618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F3A5B"/>
              </a:solidFill>
              <a:latin typeface="Calibri"/>
              <a:ea typeface="Calibri"/>
              <a:cs typeface="Calibri"/>
              <a:sym typeface="Calibri"/>
            </a:endParaRPr>
          </a:p>
        </p:txBody>
      </p:sp>
      <p:sp>
        <p:nvSpPr>
          <p:cNvPr id="499" name="Google Shape;499;p50"/>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mdek12.org</a:t>
            </a:r>
            <a:endParaRPr b="0" i="0" sz="1400" u="none" cap="none" strike="noStrike">
              <a:solidFill>
                <a:srgbClr val="000000"/>
              </a:solidFill>
              <a:latin typeface="Arial"/>
              <a:ea typeface="Arial"/>
              <a:cs typeface="Arial"/>
              <a:sym typeface="Arial"/>
            </a:endParaRPr>
          </a:p>
        </p:txBody>
      </p:sp>
      <p:sp>
        <p:nvSpPr>
          <p:cNvPr id="500" name="Google Shape;500;p50"/>
          <p:cNvSpPr txBox="1"/>
          <p:nvPr>
            <p:ph idx="1" type="body"/>
          </p:nvPr>
        </p:nvSpPr>
        <p:spPr>
          <a:xfrm>
            <a:off x="504401" y="2994888"/>
            <a:ext cx="5011980" cy="8682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81000" lvl="1" marL="9144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2pPr>
            <a:lvl3pPr indent="-381000" lvl="2" marL="13716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3pPr>
            <a:lvl4pPr indent="-381000" lvl="3" marL="18288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4pPr>
            <a:lvl5pPr indent="-381000" lvl="4" marL="2286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50"/>
          <p:cNvSpPr txBox="1"/>
          <p:nvPr>
            <p:ph type="title"/>
          </p:nvPr>
        </p:nvSpPr>
        <p:spPr>
          <a:xfrm>
            <a:off x="491266" y="2073713"/>
            <a:ext cx="8127212" cy="8682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B71"/>
              </a:buClr>
              <a:buSzPts val="4400"/>
              <a:buFont typeface="Arial"/>
              <a:buNone/>
              <a:defRPr b="1">
                <a:solidFill>
                  <a:srgbClr val="003B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502" name="Shape 502"/>
        <p:cNvGrpSpPr/>
        <p:nvPr/>
      </p:nvGrpSpPr>
      <p:grpSpPr>
        <a:xfrm>
          <a:off x="0" y="0"/>
          <a:ext cx="0" cy="0"/>
          <a:chOff x="0" y="0"/>
          <a:chExt cx="0" cy="0"/>
        </a:xfrm>
      </p:grpSpPr>
      <p:sp>
        <p:nvSpPr>
          <p:cNvPr id="503" name="Google Shape;503;p51"/>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CCCCCC"/>
              </a:solidFill>
              <a:latin typeface="Calibri"/>
              <a:ea typeface="Calibri"/>
              <a:cs typeface="Calibri"/>
              <a:sym typeface="Calibri"/>
            </a:endParaRPr>
          </a:p>
        </p:txBody>
      </p:sp>
      <p:sp>
        <p:nvSpPr>
          <p:cNvPr id="504" name="Google Shape;504;p51"/>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pic>
        <p:nvPicPr>
          <p:cNvPr id="505" name="Google Shape;505;p51"/>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506" name="Google Shape;506;p51"/>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chemeClr val="accent6"/>
              </a:buClr>
              <a:buSzPts val="4267"/>
              <a:buChar char="•"/>
              <a:defRPr b="1" sz="4267">
                <a:solidFill>
                  <a:schemeClr val="accent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51"/>
          <p:cNvSpPr txBox="1"/>
          <p:nvPr>
            <p:ph idx="2" type="body"/>
          </p:nvPr>
        </p:nvSpPr>
        <p:spPr>
          <a:xfrm>
            <a:off x="554182" y="1536701"/>
            <a:ext cx="11059887" cy="429048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25252"/>
              </a:buClr>
              <a:buSzPts val="3200"/>
              <a:buFont typeface="Arial"/>
              <a:buChar char="•"/>
              <a:defRPr sz="3200">
                <a:solidFill>
                  <a:srgbClr val="525252"/>
                </a:solidFill>
              </a:defRPr>
            </a:lvl1pPr>
            <a:lvl2pPr indent="-381000" lvl="1" marL="914400" algn="l">
              <a:lnSpc>
                <a:spcPct val="90000"/>
              </a:lnSpc>
              <a:spcBef>
                <a:spcPts val="500"/>
              </a:spcBef>
              <a:spcAft>
                <a:spcPts val="0"/>
              </a:spcAft>
              <a:buClr>
                <a:srgbClr val="525252"/>
              </a:buClr>
              <a:buSzPts val="2400"/>
              <a:buChar char="•"/>
              <a:defRPr>
                <a:solidFill>
                  <a:srgbClr val="525252"/>
                </a:solidFill>
              </a:defRPr>
            </a:lvl2pPr>
            <a:lvl3pPr indent="-355600" lvl="2" marL="1371600" algn="l">
              <a:lnSpc>
                <a:spcPct val="90000"/>
              </a:lnSpc>
              <a:spcBef>
                <a:spcPts val="500"/>
              </a:spcBef>
              <a:spcAft>
                <a:spcPts val="0"/>
              </a:spcAft>
              <a:buClr>
                <a:srgbClr val="525252"/>
              </a:buClr>
              <a:buSzPts val="2000"/>
              <a:buChar char="•"/>
              <a:defRPr>
                <a:solidFill>
                  <a:srgbClr val="525252"/>
                </a:solidFill>
              </a:defRPr>
            </a:lvl3pPr>
            <a:lvl4pPr indent="-342900" lvl="3" marL="1828800" algn="l">
              <a:lnSpc>
                <a:spcPct val="90000"/>
              </a:lnSpc>
              <a:spcBef>
                <a:spcPts val="500"/>
              </a:spcBef>
              <a:spcAft>
                <a:spcPts val="0"/>
              </a:spcAft>
              <a:buClr>
                <a:srgbClr val="525252"/>
              </a:buClr>
              <a:buSzPts val="1800"/>
              <a:buChar char="•"/>
              <a:defRPr>
                <a:solidFill>
                  <a:srgbClr val="525252"/>
                </a:solidFill>
              </a:defRPr>
            </a:lvl4pPr>
            <a:lvl5pPr indent="-342900" lvl="4" marL="2286000" algn="l">
              <a:lnSpc>
                <a:spcPct val="90000"/>
              </a:lnSpc>
              <a:spcBef>
                <a:spcPts val="500"/>
              </a:spcBef>
              <a:spcAft>
                <a:spcPts val="0"/>
              </a:spcAft>
              <a:buClr>
                <a:srgbClr val="525252"/>
              </a:buClr>
              <a:buSzPts val="1800"/>
              <a:buChar char="•"/>
              <a:defRPr>
                <a:solidFill>
                  <a:srgbClr val="52525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8" name="Google Shape;508;p51"/>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4">
  <p:cSld name="Color Transition_4">
    <p:spTree>
      <p:nvGrpSpPr>
        <p:cNvPr id="79" name="Shape 79"/>
        <p:cNvGrpSpPr/>
        <p:nvPr/>
      </p:nvGrpSpPr>
      <p:grpSpPr>
        <a:xfrm>
          <a:off x="0" y="0"/>
          <a:ext cx="0" cy="0"/>
          <a:chOff x="0" y="0"/>
          <a:chExt cx="0" cy="0"/>
        </a:xfrm>
      </p:grpSpPr>
      <p:sp>
        <p:nvSpPr>
          <p:cNvPr id="80" name="Google Shape;8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6"/>
          <p:cNvSpPr/>
          <p:nvPr/>
        </p:nvSpPr>
        <p:spPr>
          <a:xfrm>
            <a:off x="838200" y="3163088"/>
            <a:ext cx="5478416" cy="265912"/>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85" name="Google Shape;85;p6"/>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9C8C3"/>
              </a:buClr>
              <a:buSzPts val="8000"/>
              <a:buFont typeface="Arial"/>
              <a:buNone/>
              <a:defRPr b="1" sz="8000">
                <a:solidFill>
                  <a:srgbClr val="69C8C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6"/>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87" name="Google Shape;87;p6"/>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blank">
  <p:cSld name="1_Title and blank">
    <p:spTree>
      <p:nvGrpSpPr>
        <p:cNvPr id="509" name="Shape 509"/>
        <p:cNvGrpSpPr/>
        <p:nvPr/>
      </p:nvGrpSpPr>
      <p:grpSpPr>
        <a:xfrm>
          <a:off x="0" y="0"/>
          <a:ext cx="0" cy="0"/>
          <a:chOff x="0" y="0"/>
          <a:chExt cx="0" cy="0"/>
        </a:xfrm>
      </p:grpSpPr>
      <p:sp>
        <p:nvSpPr>
          <p:cNvPr id="510" name="Google Shape;510;p52"/>
          <p:cNvSpPr/>
          <p:nvPr/>
        </p:nvSpPr>
        <p:spPr>
          <a:xfrm>
            <a:off x="0" y="0"/>
            <a:ext cx="11422600" cy="717200"/>
          </a:xfrm>
          <a:prstGeom prst="rect">
            <a:avLst/>
          </a:prstGeom>
          <a:solidFill>
            <a:srgbClr val="CFE2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CCCCCC"/>
              </a:solidFill>
              <a:latin typeface="Calibri"/>
              <a:ea typeface="Calibri"/>
              <a:cs typeface="Calibri"/>
              <a:sym typeface="Calibri"/>
            </a:endParaRPr>
          </a:p>
        </p:txBody>
      </p:sp>
      <p:sp>
        <p:nvSpPr>
          <p:cNvPr id="511" name="Google Shape;511;p52"/>
          <p:cNvSpPr/>
          <p:nvPr/>
        </p:nvSpPr>
        <p:spPr>
          <a:xfrm>
            <a:off x="0" y="816305"/>
            <a:ext cx="10119360" cy="51600"/>
          </a:xfrm>
          <a:prstGeom prst="rect">
            <a:avLst/>
          </a:prstGeom>
          <a:solidFill>
            <a:srgbClr val="CC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pic>
        <p:nvPicPr>
          <p:cNvPr id="512" name="Google Shape;512;p52"/>
          <p:cNvPicPr preferRelativeResize="0"/>
          <p:nvPr/>
        </p:nvPicPr>
        <p:blipFill rotWithShape="1">
          <a:blip r:embed="rId2">
            <a:alphaModFix/>
          </a:blip>
          <a:srcRect b="0" l="0" r="0" t="0"/>
          <a:stretch/>
        </p:blipFill>
        <p:spPr>
          <a:xfrm>
            <a:off x="178067" y="6064333"/>
            <a:ext cx="1352599" cy="653267"/>
          </a:xfrm>
          <a:prstGeom prst="rect">
            <a:avLst/>
          </a:prstGeom>
          <a:noFill/>
          <a:ln>
            <a:noFill/>
          </a:ln>
        </p:spPr>
      </p:pic>
      <p:sp>
        <p:nvSpPr>
          <p:cNvPr id="513" name="Google Shape;513;p52"/>
          <p:cNvSpPr txBox="1"/>
          <p:nvPr>
            <p:ph idx="1" type="body"/>
          </p:nvPr>
        </p:nvSpPr>
        <p:spPr>
          <a:xfrm>
            <a:off x="415600" y="42042"/>
            <a:ext cx="11007000" cy="600591"/>
          </a:xfrm>
          <a:prstGeom prst="rect">
            <a:avLst/>
          </a:prstGeom>
          <a:noFill/>
          <a:ln>
            <a:noFill/>
          </a:ln>
        </p:spPr>
        <p:txBody>
          <a:bodyPr anchorCtr="0" anchor="ctr" bIns="45700" lIns="91425" spcFirstLastPara="1" rIns="91425" wrap="square" tIns="45700">
            <a:normAutofit/>
          </a:bodyPr>
          <a:lstStyle>
            <a:lvl1pPr indent="-499554" lvl="0" marL="457200" algn="l">
              <a:lnSpc>
                <a:spcPct val="90000"/>
              </a:lnSpc>
              <a:spcBef>
                <a:spcPts val="1000"/>
              </a:spcBef>
              <a:spcAft>
                <a:spcPts val="0"/>
              </a:spcAft>
              <a:buClr>
                <a:srgbClr val="0070C0"/>
              </a:buClr>
              <a:buSzPts val="4267"/>
              <a:buChar char="•"/>
              <a:defRPr b="1" sz="4267">
                <a:solidFill>
                  <a:srgbClr val="0070C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52"/>
          <p:cNvSpPr txBox="1"/>
          <p:nvPr>
            <p:ph idx="12" type="sldNum"/>
          </p:nvPr>
        </p:nvSpPr>
        <p:spPr>
          <a:xfrm>
            <a:off x="11308111" y="6516409"/>
            <a:ext cx="731600" cy="311561"/>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52525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515" name="Shape 515"/>
        <p:cNvGrpSpPr/>
        <p:nvPr/>
      </p:nvGrpSpPr>
      <p:grpSpPr>
        <a:xfrm>
          <a:off x="0" y="0"/>
          <a:ext cx="0" cy="0"/>
          <a:chOff x="0" y="0"/>
          <a:chExt cx="0" cy="0"/>
        </a:xfrm>
      </p:grpSpPr>
      <p:sp>
        <p:nvSpPr>
          <p:cNvPr id="516" name="Google Shape;516;p53"/>
          <p:cNvSpPr txBox="1"/>
          <p:nvPr>
            <p:ph type="title"/>
          </p:nvPr>
        </p:nvSpPr>
        <p:spPr>
          <a:xfrm>
            <a:off x="179109" y="1816853"/>
            <a:ext cx="11860500" cy="7662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7" name="Google Shape;517;p53"/>
          <p:cNvSpPr txBox="1"/>
          <p:nvPr>
            <p:ph idx="1" type="body"/>
          </p:nvPr>
        </p:nvSpPr>
        <p:spPr>
          <a:xfrm>
            <a:off x="179109" y="2743201"/>
            <a:ext cx="11860500" cy="34338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8" name="Google Shape;518;p53"/>
          <p:cNvSpPr txBox="1"/>
          <p:nvPr>
            <p:ph idx="12" type="sldNum"/>
          </p:nvPr>
        </p:nvSpPr>
        <p:spPr>
          <a:xfrm>
            <a:off x="10668000" y="6356350"/>
            <a:ext cx="1371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19" name="Google Shape;519;p53"/>
          <p:cNvSpPr txBox="1"/>
          <p:nvPr>
            <p:ph idx="2" type="body"/>
          </p:nvPr>
        </p:nvSpPr>
        <p:spPr>
          <a:xfrm>
            <a:off x="328900" y="525995"/>
            <a:ext cx="7789800" cy="5937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2pPr>
            <a:lvl3pPr indent="-228600" lvl="2" marL="13716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3pPr>
            <a:lvl4pPr indent="-228600" lvl="3" marL="18288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4pPr>
            <a:lvl5pPr indent="-228600" lvl="4" marL="2286000" marR="0" algn="l">
              <a:lnSpc>
                <a:spcPct val="90000"/>
              </a:lnSpc>
              <a:spcBef>
                <a:spcPts val="5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520" name="Shape 520"/>
        <p:cNvGrpSpPr/>
        <p:nvPr/>
      </p:nvGrpSpPr>
      <p:grpSpPr>
        <a:xfrm>
          <a:off x="0" y="0"/>
          <a:ext cx="0" cy="0"/>
          <a:chOff x="0" y="0"/>
          <a:chExt cx="0" cy="0"/>
        </a:xfrm>
      </p:grpSpPr>
      <p:sp>
        <p:nvSpPr>
          <p:cNvPr id="521" name="Google Shape;521;p5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000"/>
              <a:buFont typeface="Calibri"/>
              <a:buNone/>
              <a:defRPr b="1" i="0" sz="3000">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p5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200"/>
              <a:buNone/>
              <a:defRPr sz="2200">
                <a:solidFill>
                  <a:srgbClr val="3F3F3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3" name="Google Shape;523;p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p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5" name="Google Shape;525;p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26" name="Google Shape;526;p54"/>
          <p:cNvCxnSpPr/>
          <p:nvPr/>
        </p:nvCxnSpPr>
        <p:spPr>
          <a:xfrm>
            <a:off x="923925" y="4589463"/>
            <a:ext cx="10423500" cy="0"/>
          </a:xfrm>
          <a:prstGeom prst="straightConnector1">
            <a:avLst/>
          </a:prstGeom>
          <a:noFill/>
          <a:ln cap="flat" cmpd="sng" w="19050">
            <a:solidFill>
              <a:srgbClr val="00A84F"/>
            </a:solidFill>
            <a:prstDash val="solid"/>
            <a:miter lim="800000"/>
            <a:headEnd len="sm" w="sm" type="none"/>
            <a:tailEnd len="sm" w="sm" type="none"/>
          </a:ln>
        </p:spPr>
      </p:cxnSp>
      <p:pic>
        <p:nvPicPr>
          <p:cNvPr id="527" name="Google Shape;527;p54"/>
          <p:cNvPicPr preferRelativeResize="0"/>
          <p:nvPr/>
        </p:nvPicPr>
        <p:blipFill rotWithShape="1">
          <a:blip r:embed="rId3">
            <a:alphaModFix/>
          </a:blip>
          <a:srcRect b="0" l="0" r="0" t="0"/>
          <a:stretch/>
        </p:blipFill>
        <p:spPr>
          <a:xfrm>
            <a:off x="10528530" y="318498"/>
            <a:ext cx="1283880" cy="390419"/>
          </a:xfrm>
          <a:prstGeom prst="rect">
            <a:avLst/>
          </a:prstGeom>
          <a:noFill/>
          <a:ln>
            <a:noFill/>
          </a:ln>
        </p:spPr>
      </p:pic>
      <p:pic>
        <p:nvPicPr>
          <p:cNvPr descr="Macintosh HD:Users:cdomaleski:Downloads:cc_2.png" id="528" name="Google Shape;528;p54">
            <a:hlinkClick r:id="rId4"/>
          </p:cNvPr>
          <p:cNvPicPr preferRelativeResize="0"/>
          <p:nvPr/>
        </p:nvPicPr>
        <p:blipFill rotWithShape="1">
          <a:blip r:embed="rId5">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solidFill>
          <a:srgbClr val="00A84F"/>
        </a:solidFill>
      </p:bgPr>
    </p:bg>
    <p:spTree>
      <p:nvGrpSpPr>
        <p:cNvPr id="529" name="Shape 529"/>
        <p:cNvGrpSpPr/>
        <p:nvPr/>
      </p:nvGrpSpPr>
      <p:grpSpPr>
        <a:xfrm>
          <a:off x="0" y="0"/>
          <a:ext cx="0" cy="0"/>
          <a:chOff x="0" y="0"/>
          <a:chExt cx="0" cy="0"/>
        </a:xfrm>
      </p:grpSpPr>
      <p:sp>
        <p:nvSpPr>
          <p:cNvPr id="530" name="Google Shape;530;p5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b="1" i="0" sz="3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1" name="Google Shape;531;p5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2" name="Google Shape;532;p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35" name="Google Shape;535;p55"/>
          <p:cNvCxnSpPr/>
          <p:nvPr/>
        </p:nvCxnSpPr>
        <p:spPr>
          <a:xfrm>
            <a:off x="923925" y="4589463"/>
            <a:ext cx="10423500" cy="0"/>
          </a:xfrm>
          <a:prstGeom prst="straightConnector1">
            <a:avLst/>
          </a:prstGeom>
          <a:noFill/>
          <a:ln cap="flat" cmpd="sng" w="19050">
            <a:solidFill>
              <a:schemeClr val="lt1"/>
            </a:solidFill>
            <a:prstDash val="solid"/>
            <a:miter lim="800000"/>
            <a:headEnd len="sm" w="sm" type="none"/>
            <a:tailEnd len="sm" w="sm" type="none"/>
          </a:ln>
        </p:spPr>
      </p:cxnSp>
      <p:pic>
        <p:nvPicPr>
          <p:cNvPr id="536" name="Google Shape;536;p55"/>
          <p:cNvPicPr preferRelativeResize="0"/>
          <p:nvPr/>
        </p:nvPicPr>
        <p:blipFill rotWithShape="1">
          <a:blip r:embed="rId2">
            <a:alphaModFix/>
          </a:blip>
          <a:srcRect b="0" l="0" r="0" t="0"/>
          <a:stretch/>
        </p:blipFill>
        <p:spPr>
          <a:xfrm>
            <a:off x="10528531" y="318498"/>
            <a:ext cx="1283876" cy="390419"/>
          </a:xfrm>
          <a:prstGeom prst="rect">
            <a:avLst/>
          </a:prstGeom>
          <a:noFill/>
          <a:ln>
            <a:noFill/>
          </a:ln>
        </p:spPr>
      </p:pic>
      <p:pic>
        <p:nvPicPr>
          <p:cNvPr descr="Macintosh HD:Users:cdomaleski:Downloads:cc_2.png" id="537" name="Google Shape;537;p55">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38" name="Shape 538"/>
        <p:cNvGrpSpPr/>
        <p:nvPr/>
      </p:nvGrpSpPr>
      <p:grpSpPr>
        <a:xfrm>
          <a:off x="0" y="0"/>
          <a:ext cx="0" cy="0"/>
          <a:chOff x="0" y="0"/>
          <a:chExt cx="0" cy="0"/>
        </a:xfrm>
      </p:grpSpPr>
      <p:sp>
        <p:nvSpPr>
          <p:cNvPr id="539" name="Google Shape;539;p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p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42" name="Google Shape;542;p56"/>
          <p:cNvPicPr preferRelativeResize="0"/>
          <p:nvPr/>
        </p:nvPicPr>
        <p:blipFill rotWithShape="1">
          <a:blip r:embed="rId2">
            <a:alphaModFix/>
          </a:blip>
          <a:srcRect b="0" l="0" r="0" t="0"/>
          <a:stretch/>
        </p:blipFill>
        <p:spPr>
          <a:xfrm>
            <a:off x="10528530" y="318498"/>
            <a:ext cx="1283880" cy="390419"/>
          </a:xfrm>
          <a:prstGeom prst="rect">
            <a:avLst/>
          </a:prstGeom>
          <a:noFill/>
          <a:ln>
            <a:noFill/>
          </a:ln>
        </p:spPr>
      </p:pic>
      <p:pic>
        <p:nvPicPr>
          <p:cNvPr descr="Macintosh HD:Users:cdomaleski:Downloads:cc_2.png" id="543" name="Google Shape;543;p56">
            <a:hlinkClick r:id="rId3"/>
          </p:cNvPr>
          <p:cNvPicPr preferRelativeResize="0"/>
          <p:nvPr/>
        </p:nvPicPr>
        <p:blipFill rotWithShape="1">
          <a:blip r:embed="rId4">
            <a:alphaModFix/>
          </a:blip>
          <a:srcRect b="0" l="0" r="0" t="0"/>
          <a:stretch/>
        </p:blipFill>
        <p:spPr>
          <a:xfrm>
            <a:off x="1878106" y="6370716"/>
            <a:ext cx="1062318" cy="334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0" name="Shape 550"/>
        <p:cNvGrpSpPr/>
        <p:nvPr/>
      </p:nvGrpSpPr>
      <p:grpSpPr>
        <a:xfrm>
          <a:off x="0" y="0"/>
          <a:ext cx="0" cy="0"/>
          <a:chOff x="0" y="0"/>
          <a:chExt cx="0" cy="0"/>
        </a:xfrm>
      </p:grpSpPr>
      <p:sp>
        <p:nvSpPr>
          <p:cNvPr id="551" name="Google Shape;551;p5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58"/>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3" name="Google Shape;553;p5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554" name="Google Shape;554;p5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555" name="Google Shape;555;p58"/>
          <p:cNvSpPr txBox="1"/>
          <p:nvPr/>
        </p:nvSpPr>
        <p:spPr>
          <a:xfrm>
            <a:off x="11034273" y="302063"/>
            <a:ext cx="823251"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2800" u="none" cap="none" strike="noStrike">
                <a:solidFill>
                  <a:srgbClr val="5FAADE"/>
                </a:solidFill>
                <a:latin typeface="Arial"/>
                <a:ea typeface="Arial"/>
                <a:cs typeface="Arial"/>
                <a:sym typeface="Arial"/>
              </a:rPr>
              <a:t>‹#›</a:t>
            </a:fld>
            <a:endParaRPr b="1" i="0" sz="2800" u="none" cap="none" strike="noStrike">
              <a:solidFill>
                <a:srgbClr val="5FAADE"/>
              </a:solidFill>
              <a:latin typeface="Arial"/>
              <a:ea typeface="Arial"/>
              <a:cs typeface="Arial"/>
              <a:sym typeface="Arial"/>
            </a:endParaRPr>
          </a:p>
        </p:txBody>
      </p:sp>
      <p:cxnSp>
        <p:nvCxnSpPr>
          <p:cNvPr id="556" name="Google Shape;556;p58"/>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7" name="Shape 557"/>
        <p:cNvGrpSpPr/>
        <p:nvPr/>
      </p:nvGrpSpPr>
      <p:grpSpPr>
        <a:xfrm>
          <a:off x="0" y="0"/>
          <a:ext cx="0" cy="0"/>
          <a:chOff x="0" y="0"/>
          <a:chExt cx="0" cy="0"/>
        </a:xfrm>
      </p:grpSpPr>
      <p:sp>
        <p:nvSpPr>
          <p:cNvPr id="558" name="Google Shape;55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9" name="Google Shape;55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61" name="Google Shape;561;p5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10;&#10;Description automatically generated" id="562" name="Google Shape;562;p59"/>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563" name="Google Shape;563;p59"/>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564" name="Google Shape;564;p59"/>
          <p:cNvSpPr/>
          <p:nvPr/>
        </p:nvSpPr>
        <p:spPr>
          <a:xfrm>
            <a:off x="617584" y="3163088"/>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EF3A5B"/>
              </a:solidFill>
              <a:latin typeface="Calibri"/>
              <a:ea typeface="Calibri"/>
              <a:cs typeface="Calibri"/>
              <a:sym typeface="Calibri"/>
            </a:endParaRPr>
          </a:p>
        </p:txBody>
      </p:sp>
      <p:sp>
        <p:nvSpPr>
          <p:cNvPr id="565" name="Google Shape;565;p59"/>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Arial"/>
                <a:ea typeface="Arial"/>
                <a:cs typeface="Arial"/>
                <a:sym typeface="Arial"/>
              </a:rPr>
              <a:t>mdek12.org</a:t>
            </a:r>
            <a:endParaRPr/>
          </a:p>
        </p:txBody>
      </p:sp>
      <p:sp>
        <p:nvSpPr>
          <p:cNvPr id="566" name="Google Shape;566;p59"/>
          <p:cNvSpPr txBox="1"/>
          <p:nvPr>
            <p:ph type="ctrTitle"/>
          </p:nvPr>
        </p:nvSpPr>
        <p:spPr>
          <a:xfrm>
            <a:off x="617584"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3B71"/>
              </a:buClr>
              <a:buSzPts val="8000"/>
              <a:buFont typeface="Arial"/>
              <a:buNone/>
              <a:defRPr b="1" sz="80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7" name="Google Shape;567;p59"/>
          <p:cNvSpPr txBox="1"/>
          <p:nvPr>
            <p:ph idx="1" type="subTitle"/>
          </p:nvPr>
        </p:nvSpPr>
        <p:spPr>
          <a:xfrm>
            <a:off x="617584" y="4966410"/>
            <a:ext cx="6319244" cy="51046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FAADE"/>
              </a:buClr>
              <a:buSzPts val="2800"/>
              <a:buNone/>
              <a:defRPr b="1" sz="2800">
                <a:solidFill>
                  <a:srgbClr val="5FAADE"/>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8" name="Google Shape;568;p59"/>
          <p:cNvSpPr txBox="1"/>
          <p:nvPr>
            <p:ph idx="2" type="body"/>
          </p:nvPr>
        </p:nvSpPr>
        <p:spPr>
          <a:xfrm>
            <a:off x="617538" y="6254750"/>
            <a:ext cx="6208712"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9" name="Google Shape;569;p59"/>
          <p:cNvSpPr txBox="1"/>
          <p:nvPr>
            <p:ph idx="3" type="body"/>
          </p:nvPr>
        </p:nvSpPr>
        <p:spPr>
          <a:xfrm>
            <a:off x="617538" y="5486400"/>
            <a:ext cx="6096000" cy="555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 Board Goals">
  <p:cSld name="State Board Goals">
    <p:spTree>
      <p:nvGrpSpPr>
        <p:cNvPr id="570" name="Shape 570"/>
        <p:cNvGrpSpPr/>
        <p:nvPr/>
      </p:nvGrpSpPr>
      <p:grpSpPr>
        <a:xfrm>
          <a:off x="0" y="0"/>
          <a:ext cx="0" cy="0"/>
          <a:chOff x="0" y="0"/>
          <a:chExt cx="0" cy="0"/>
        </a:xfrm>
      </p:grpSpPr>
      <p:sp>
        <p:nvSpPr>
          <p:cNvPr id="571" name="Google Shape;571;p60"/>
          <p:cNvSpPr txBox="1"/>
          <p:nvPr>
            <p:ph idx="12" type="sldNum"/>
          </p:nvPr>
        </p:nvSpPr>
        <p:spPr>
          <a:xfrm>
            <a:off x="9066748" y="260350"/>
            <a:ext cx="279077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2800" u="none" cap="none" strike="noStrike">
                <a:solidFill>
                  <a:srgbClr val="5FAADE"/>
                </a:solidFill>
                <a:latin typeface="Arial"/>
                <a:ea typeface="Arial"/>
                <a:cs typeface="Arial"/>
                <a:sym typeface="Arial"/>
              </a:defRPr>
            </a:lvl1pPr>
            <a:lvl2pPr indent="0" lvl="1" marL="0" algn="r">
              <a:spcBef>
                <a:spcPts val="0"/>
              </a:spcBef>
              <a:buNone/>
              <a:defRPr b="1" i="0" sz="2800" u="none" cap="none" strike="noStrike">
                <a:solidFill>
                  <a:srgbClr val="5FAADE"/>
                </a:solidFill>
                <a:latin typeface="Arial"/>
                <a:ea typeface="Arial"/>
                <a:cs typeface="Arial"/>
                <a:sym typeface="Arial"/>
              </a:defRPr>
            </a:lvl2pPr>
            <a:lvl3pPr indent="0" lvl="2" marL="0" algn="r">
              <a:spcBef>
                <a:spcPts val="0"/>
              </a:spcBef>
              <a:buNone/>
              <a:defRPr b="1" i="0" sz="2800" u="none" cap="none" strike="noStrike">
                <a:solidFill>
                  <a:srgbClr val="5FAADE"/>
                </a:solidFill>
                <a:latin typeface="Arial"/>
                <a:ea typeface="Arial"/>
                <a:cs typeface="Arial"/>
                <a:sym typeface="Arial"/>
              </a:defRPr>
            </a:lvl3pPr>
            <a:lvl4pPr indent="0" lvl="3" marL="0" algn="r">
              <a:spcBef>
                <a:spcPts val="0"/>
              </a:spcBef>
              <a:buNone/>
              <a:defRPr b="1" i="0" sz="2800" u="none" cap="none" strike="noStrike">
                <a:solidFill>
                  <a:srgbClr val="5FAADE"/>
                </a:solidFill>
                <a:latin typeface="Arial"/>
                <a:ea typeface="Arial"/>
                <a:cs typeface="Arial"/>
                <a:sym typeface="Arial"/>
              </a:defRPr>
            </a:lvl4pPr>
            <a:lvl5pPr indent="0" lvl="4" marL="0" algn="r">
              <a:spcBef>
                <a:spcPts val="0"/>
              </a:spcBef>
              <a:buNone/>
              <a:defRPr b="1" i="0" sz="2800" u="none" cap="none" strike="noStrike">
                <a:solidFill>
                  <a:srgbClr val="5FAADE"/>
                </a:solidFill>
                <a:latin typeface="Arial"/>
                <a:ea typeface="Arial"/>
                <a:cs typeface="Arial"/>
                <a:sym typeface="Arial"/>
              </a:defRPr>
            </a:lvl5pPr>
            <a:lvl6pPr indent="0" lvl="5" marL="0" algn="r">
              <a:spcBef>
                <a:spcPts val="0"/>
              </a:spcBef>
              <a:buNone/>
              <a:defRPr b="1" i="0" sz="2800" u="none" cap="none" strike="noStrike">
                <a:solidFill>
                  <a:srgbClr val="5FAADE"/>
                </a:solidFill>
                <a:latin typeface="Arial"/>
                <a:ea typeface="Arial"/>
                <a:cs typeface="Arial"/>
                <a:sym typeface="Arial"/>
              </a:defRPr>
            </a:lvl6pPr>
            <a:lvl7pPr indent="0" lvl="6" marL="0" algn="r">
              <a:spcBef>
                <a:spcPts val="0"/>
              </a:spcBef>
              <a:buNone/>
              <a:defRPr b="1" i="0" sz="2800" u="none" cap="none" strike="noStrike">
                <a:solidFill>
                  <a:srgbClr val="5FAADE"/>
                </a:solidFill>
                <a:latin typeface="Arial"/>
                <a:ea typeface="Arial"/>
                <a:cs typeface="Arial"/>
                <a:sym typeface="Arial"/>
              </a:defRPr>
            </a:lvl7pPr>
            <a:lvl8pPr indent="0" lvl="7" marL="0" algn="r">
              <a:spcBef>
                <a:spcPts val="0"/>
              </a:spcBef>
              <a:buNone/>
              <a:defRPr b="1" i="0" sz="2800" u="none" cap="none" strike="noStrike">
                <a:solidFill>
                  <a:srgbClr val="5FAADE"/>
                </a:solidFill>
                <a:latin typeface="Arial"/>
                <a:ea typeface="Arial"/>
                <a:cs typeface="Arial"/>
                <a:sym typeface="Arial"/>
              </a:defRPr>
            </a:lvl8pPr>
            <a:lvl9pPr indent="0" lvl="8" marL="0" algn="r">
              <a:spcBef>
                <a:spcPts val="0"/>
              </a:spcBef>
              <a:buNone/>
              <a:defRPr b="1" i="0" sz="2800" u="none" cap="none" strike="noStrike">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2" name="Google Shape;572;p60"/>
          <p:cNvPicPr preferRelativeResize="0"/>
          <p:nvPr/>
        </p:nvPicPr>
        <p:blipFill rotWithShape="1">
          <a:blip r:embed="rId2">
            <a:alphaModFix/>
          </a:blip>
          <a:srcRect b="0" l="0" r="0" t="0"/>
          <a:stretch/>
        </p:blipFill>
        <p:spPr>
          <a:xfrm>
            <a:off x="11349728" y="2951211"/>
            <a:ext cx="1027214" cy="914400"/>
          </a:xfrm>
          <a:prstGeom prst="rect">
            <a:avLst/>
          </a:prstGeom>
          <a:noFill/>
          <a:ln>
            <a:noFill/>
          </a:ln>
        </p:spPr>
      </p:pic>
      <p:cxnSp>
        <p:nvCxnSpPr>
          <p:cNvPr id="573" name="Google Shape;573;p60"/>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574" name="Google Shape;574;p6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ississi[ppi Department of Education logo" id="575" name="Google Shape;575;p60"/>
          <p:cNvPicPr preferRelativeResize="0"/>
          <p:nvPr/>
        </p:nvPicPr>
        <p:blipFill rotWithShape="1">
          <a:blip r:embed="rId3">
            <a:alphaModFix/>
          </a:blip>
          <a:srcRect b="0" l="0" r="0" t="0"/>
          <a:stretch/>
        </p:blipFill>
        <p:spPr>
          <a:xfrm>
            <a:off x="10619352" y="6229714"/>
            <a:ext cx="1238172" cy="442818"/>
          </a:xfrm>
          <a:prstGeom prst="rect">
            <a:avLst/>
          </a:prstGeom>
          <a:noFill/>
          <a:ln>
            <a:noFill/>
          </a:ln>
        </p:spPr>
      </p:pic>
      <p:sp>
        <p:nvSpPr>
          <p:cNvPr id="576" name="Google Shape;576;p60"/>
          <p:cNvSpPr/>
          <p:nvPr/>
        </p:nvSpPr>
        <p:spPr>
          <a:xfrm>
            <a:off x="1645920" y="1222408"/>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i="0" lang="en-US" sz="1800" u="none" cap="none" strike="noStrike">
                <a:solidFill>
                  <a:srgbClr val="3F3F3F"/>
                </a:solidFill>
                <a:latin typeface="Arial Black"/>
                <a:ea typeface="Arial Black"/>
                <a:cs typeface="Arial Black"/>
                <a:sym typeface="Arial Black"/>
              </a:rPr>
              <a:t>ALL</a:t>
            </a:r>
            <a:r>
              <a:rPr b="0" i="0" lang="en-US" sz="1800" u="none" cap="none" strike="noStrike">
                <a:solidFill>
                  <a:srgbClr val="3F3F3F"/>
                </a:solidFill>
                <a:latin typeface="Arial"/>
                <a:ea typeface="Arial"/>
                <a:cs typeface="Arial"/>
                <a:sym typeface="Arial"/>
              </a:rPr>
              <a:t> Students Proficient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and Showing Growth in All </a:t>
            </a:r>
            <a:br>
              <a:rPr b="0" i="0" lang="en-US" sz="1800" u="none" cap="none" strike="noStrike">
                <a:solidFill>
                  <a:srgbClr val="3F3F3F"/>
                </a:solidFill>
                <a:latin typeface="Arial"/>
                <a:ea typeface="Arial"/>
                <a:cs typeface="Arial"/>
                <a:sym typeface="Arial"/>
              </a:rPr>
            </a:br>
            <a:r>
              <a:rPr b="0" i="0" lang="en-US" sz="1800" u="none" cap="none" strike="noStrike">
                <a:solidFill>
                  <a:srgbClr val="3F3F3F"/>
                </a:solidFill>
                <a:latin typeface="Arial"/>
                <a:ea typeface="Arial"/>
                <a:cs typeface="Arial"/>
                <a:sym typeface="Arial"/>
              </a:rPr>
              <a:t>Assessed Areas</a:t>
            </a:r>
            <a:endParaRPr/>
          </a:p>
        </p:txBody>
      </p:sp>
      <p:sp>
        <p:nvSpPr>
          <p:cNvPr id="577" name="Google Shape;577;p60"/>
          <p:cNvSpPr/>
          <p:nvPr/>
        </p:nvSpPr>
        <p:spPr>
          <a:xfrm>
            <a:off x="1645920" y="266619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Student Graduates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from High School and is Ready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for College and Career</a:t>
            </a:r>
            <a:endParaRPr/>
          </a:p>
        </p:txBody>
      </p:sp>
      <p:sp>
        <p:nvSpPr>
          <p:cNvPr id="578" name="Google Shape;578;p60"/>
          <p:cNvSpPr/>
          <p:nvPr/>
        </p:nvSpPr>
        <p:spPr>
          <a:xfrm>
            <a:off x="1645920" y="4109987"/>
            <a:ext cx="4215865" cy="1164657"/>
          </a:xfrm>
          <a:prstGeom prst="rect">
            <a:avLst/>
          </a:prstGeom>
          <a:solidFill>
            <a:srgbClr val="D1EDFC"/>
          </a:solidFill>
          <a:ln>
            <a:noFill/>
          </a:ln>
        </p:spPr>
        <p:txBody>
          <a:bodyPr anchorCtr="0" anchor="ctr" bIns="45700" lIns="274300" spcFirstLastPara="1" rIns="182875" wrap="square" tIns="45700">
            <a:noAutofit/>
          </a:bodyPr>
          <a:lstStyle/>
          <a:p>
            <a:pPr indent="0" lvl="0" marL="0" marR="0" rtl="0" algn="l">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Child Has Access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to a High-Quality Early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Childhood Program</a:t>
            </a:r>
            <a:endParaRPr/>
          </a:p>
        </p:txBody>
      </p:sp>
      <p:sp>
        <p:nvSpPr>
          <p:cNvPr id="579" name="Google Shape;579;p60"/>
          <p:cNvSpPr/>
          <p:nvPr/>
        </p:nvSpPr>
        <p:spPr>
          <a:xfrm>
            <a:off x="6294922" y="1222408"/>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Has Effective Teachers and Leaders</a:t>
            </a:r>
            <a:endParaRPr/>
          </a:p>
        </p:txBody>
      </p:sp>
      <p:sp>
        <p:nvSpPr>
          <p:cNvPr id="580" name="Google Shape;580;p60"/>
          <p:cNvSpPr/>
          <p:nvPr/>
        </p:nvSpPr>
        <p:spPr>
          <a:xfrm>
            <a:off x="6294922" y="266619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a:t>
            </a:r>
            <a:r>
              <a:rPr lang="en-US" sz="1800">
                <a:solidFill>
                  <a:srgbClr val="3F3F3F"/>
                </a:solidFill>
                <a:latin typeface="Arial"/>
                <a:ea typeface="Arial"/>
                <a:cs typeface="Arial"/>
                <a:sym typeface="Arial"/>
              </a:rPr>
              <a:t> Community Effectively Uses a World-Class Data System to Improve Student Outcomes</a:t>
            </a:r>
            <a:endParaRPr/>
          </a:p>
        </p:txBody>
      </p:sp>
      <p:sp>
        <p:nvSpPr>
          <p:cNvPr id="581" name="Google Shape;581;p60"/>
          <p:cNvSpPr/>
          <p:nvPr/>
        </p:nvSpPr>
        <p:spPr>
          <a:xfrm>
            <a:off x="6294922" y="4109987"/>
            <a:ext cx="4215865" cy="1164657"/>
          </a:xfrm>
          <a:prstGeom prst="rect">
            <a:avLst/>
          </a:prstGeom>
          <a:solidFill>
            <a:srgbClr val="D1EDFC"/>
          </a:solidFill>
          <a:ln>
            <a:noFill/>
          </a:ln>
        </p:spPr>
        <p:txBody>
          <a:bodyPr anchorCtr="0" anchor="ctr" bIns="45700" lIns="182875" spcFirstLastPara="1" rIns="274300" wrap="square" tIns="45700">
            <a:noAutofit/>
          </a:bodyPr>
          <a:lstStyle/>
          <a:p>
            <a:pPr indent="0" lvl="0" marL="0" marR="0" rtl="0" algn="r">
              <a:spcBef>
                <a:spcPts val="0"/>
              </a:spcBef>
              <a:spcAft>
                <a:spcPts val="0"/>
              </a:spcAft>
              <a:buNone/>
            </a:pPr>
            <a:r>
              <a:rPr b="1" lang="en-US" sz="1800">
                <a:solidFill>
                  <a:srgbClr val="3F3F3F"/>
                </a:solidFill>
                <a:latin typeface="Arial Black"/>
                <a:ea typeface="Arial Black"/>
                <a:cs typeface="Arial Black"/>
                <a:sym typeface="Arial Black"/>
              </a:rPr>
              <a:t>EVERY </a:t>
            </a:r>
            <a:r>
              <a:rPr lang="en-US" sz="1800">
                <a:solidFill>
                  <a:srgbClr val="3F3F3F"/>
                </a:solidFill>
                <a:latin typeface="Arial"/>
                <a:ea typeface="Arial"/>
                <a:cs typeface="Arial"/>
                <a:sym typeface="Arial"/>
              </a:rPr>
              <a:t>School and District is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Rated “C” or Higher</a:t>
            </a:r>
            <a:endParaRPr/>
          </a:p>
        </p:txBody>
      </p:sp>
      <p:sp>
        <p:nvSpPr>
          <p:cNvPr id="582" name="Google Shape;582;p60"/>
          <p:cNvSpPr/>
          <p:nvPr/>
        </p:nvSpPr>
        <p:spPr>
          <a:xfrm>
            <a:off x="10510787" y="1222408"/>
            <a:ext cx="198966" cy="1164657"/>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60"/>
          <p:cNvSpPr/>
          <p:nvPr/>
        </p:nvSpPr>
        <p:spPr>
          <a:xfrm>
            <a:off x="10510787" y="2665766"/>
            <a:ext cx="198966" cy="1164657"/>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60"/>
          <p:cNvSpPr/>
          <p:nvPr/>
        </p:nvSpPr>
        <p:spPr>
          <a:xfrm>
            <a:off x="10510787" y="4113225"/>
            <a:ext cx="198966" cy="116465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60"/>
          <p:cNvSpPr/>
          <p:nvPr/>
        </p:nvSpPr>
        <p:spPr>
          <a:xfrm>
            <a:off x="1460571" y="1222408"/>
            <a:ext cx="198966" cy="116465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60"/>
          <p:cNvSpPr/>
          <p:nvPr/>
        </p:nvSpPr>
        <p:spPr>
          <a:xfrm>
            <a:off x="1460571" y="2665766"/>
            <a:ext cx="198966" cy="1164657"/>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60"/>
          <p:cNvSpPr/>
          <p:nvPr/>
        </p:nvSpPr>
        <p:spPr>
          <a:xfrm>
            <a:off x="1460571" y="4113225"/>
            <a:ext cx="198966" cy="1164657"/>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60"/>
          <p:cNvSpPr txBox="1"/>
          <p:nvPr/>
        </p:nvSpPr>
        <p:spPr>
          <a:xfrm>
            <a:off x="793465" y="1683821"/>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EF3A5B"/>
                </a:solidFill>
                <a:latin typeface="Arial Black"/>
                <a:ea typeface="Arial Black"/>
                <a:cs typeface="Arial Black"/>
                <a:sym typeface="Arial Black"/>
              </a:rPr>
              <a:t>1</a:t>
            </a:r>
            <a:endParaRPr/>
          </a:p>
        </p:txBody>
      </p:sp>
      <p:sp>
        <p:nvSpPr>
          <p:cNvPr id="589" name="Google Shape;589;p60"/>
          <p:cNvSpPr txBox="1"/>
          <p:nvPr/>
        </p:nvSpPr>
        <p:spPr>
          <a:xfrm>
            <a:off x="793465" y="3114036"/>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F3A51E"/>
                </a:solidFill>
                <a:latin typeface="Arial Black"/>
                <a:ea typeface="Arial Black"/>
                <a:cs typeface="Arial Black"/>
                <a:sym typeface="Arial Black"/>
              </a:rPr>
              <a:t>2</a:t>
            </a:r>
            <a:endParaRPr/>
          </a:p>
        </p:txBody>
      </p:sp>
      <p:sp>
        <p:nvSpPr>
          <p:cNvPr id="590" name="Google Shape;590;p60"/>
          <p:cNvSpPr txBox="1"/>
          <p:nvPr/>
        </p:nvSpPr>
        <p:spPr>
          <a:xfrm>
            <a:off x="793465" y="4567698"/>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B0D357"/>
                </a:solidFill>
                <a:latin typeface="Arial Black"/>
                <a:ea typeface="Arial Black"/>
                <a:cs typeface="Arial Black"/>
                <a:sym typeface="Arial Black"/>
              </a:rPr>
              <a:t>3</a:t>
            </a:r>
            <a:endParaRPr/>
          </a:p>
        </p:txBody>
      </p:sp>
      <p:sp>
        <p:nvSpPr>
          <p:cNvPr id="591" name="Google Shape;591;p60"/>
          <p:cNvSpPr txBox="1"/>
          <p:nvPr/>
        </p:nvSpPr>
        <p:spPr>
          <a:xfrm>
            <a:off x="10804973" y="1660375"/>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69C8C3"/>
                </a:solidFill>
                <a:latin typeface="Arial Black"/>
                <a:ea typeface="Arial Black"/>
                <a:cs typeface="Arial Black"/>
                <a:sym typeface="Arial Black"/>
              </a:rPr>
              <a:t>4</a:t>
            </a:r>
            <a:endParaRPr/>
          </a:p>
        </p:txBody>
      </p:sp>
      <p:sp>
        <p:nvSpPr>
          <p:cNvPr id="592" name="Google Shape;592;p60"/>
          <p:cNvSpPr txBox="1"/>
          <p:nvPr/>
        </p:nvSpPr>
        <p:spPr>
          <a:xfrm>
            <a:off x="10804973" y="3090590"/>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39A1BF"/>
                </a:solidFill>
                <a:latin typeface="Arial Black"/>
                <a:ea typeface="Arial Black"/>
                <a:cs typeface="Arial Black"/>
                <a:sym typeface="Arial Black"/>
              </a:rPr>
              <a:t>5</a:t>
            </a:r>
            <a:endParaRPr/>
          </a:p>
        </p:txBody>
      </p:sp>
      <p:sp>
        <p:nvSpPr>
          <p:cNvPr id="593" name="Google Shape;593;p60"/>
          <p:cNvSpPr txBox="1"/>
          <p:nvPr/>
        </p:nvSpPr>
        <p:spPr>
          <a:xfrm>
            <a:off x="10804973" y="4544252"/>
            <a:ext cx="574431" cy="923330"/>
          </a:xfrm>
          <a:prstGeom prst="rect">
            <a:avLst/>
          </a:prstGeom>
          <a:noFill/>
          <a:ln>
            <a:noFill/>
          </a:ln>
        </p:spPr>
        <p:txBody>
          <a:bodyPr anchorCtr="1" anchor="b" bIns="45700" lIns="91425" spcFirstLastPara="1" rIns="91425" wrap="square" tIns="45700">
            <a:spAutoFit/>
          </a:bodyPr>
          <a:lstStyle/>
          <a:p>
            <a:pPr indent="0" lvl="0" marL="0" marR="0" rtl="0" algn="l">
              <a:spcBef>
                <a:spcPts val="0"/>
              </a:spcBef>
              <a:spcAft>
                <a:spcPts val="0"/>
              </a:spcAft>
              <a:buNone/>
            </a:pPr>
            <a:r>
              <a:rPr b="1" lang="en-US" sz="5400">
                <a:solidFill>
                  <a:srgbClr val="A74A7A"/>
                </a:solidFill>
                <a:latin typeface="Arial Black"/>
                <a:ea typeface="Arial Black"/>
                <a:cs typeface="Arial Black"/>
                <a:sym typeface="Arial Black"/>
              </a:rPr>
              <a:t>6</a:t>
            </a:r>
            <a:endParaRPr/>
          </a:p>
        </p:txBody>
      </p:sp>
      <p:pic>
        <p:nvPicPr>
          <p:cNvPr id="594" name="Google Shape;594;p60"/>
          <p:cNvPicPr preferRelativeResize="0"/>
          <p:nvPr/>
        </p:nvPicPr>
        <p:blipFill rotWithShape="1">
          <a:blip r:embed="rId4">
            <a:alphaModFix/>
          </a:blip>
          <a:srcRect b="0" l="0" r="0" t="0"/>
          <a:stretch/>
        </p:blipFill>
        <p:spPr>
          <a:xfrm>
            <a:off x="-120935" y="4576628"/>
            <a:ext cx="914400" cy="914400"/>
          </a:xfrm>
          <a:prstGeom prst="rect">
            <a:avLst/>
          </a:prstGeom>
          <a:noFill/>
          <a:ln>
            <a:noFill/>
          </a:ln>
        </p:spPr>
      </p:pic>
      <p:pic>
        <p:nvPicPr>
          <p:cNvPr id="595" name="Google Shape;595;p60"/>
          <p:cNvPicPr preferRelativeResize="0"/>
          <p:nvPr/>
        </p:nvPicPr>
        <p:blipFill rotWithShape="1">
          <a:blip r:embed="rId5">
            <a:alphaModFix/>
          </a:blip>
          <a:srcRect b="0" l="0" r="0" t="0"/>
          <a:stretch/>
        </p:blipFill>
        <p:spPr>
          <a:xfrm>
            <a:off x="-140162" y="1784518"/>
            <a:ext cx="914400" cy="914400"/>
          </a:xfrm>
          <a:prstGeom prst="rect">
            <a:avLst/>
          </a:prstGeom>
          <a:noFill/>
          <a:ln>
            <a:noFill/>
          </a:ln>
        </p:spPr>
      </p:pic>
      <p:pic>
        <p:nvPicPr>
          <p:cNvPr id="596" name="Google Shape;596;p60"/>
          <p:cNvPicPr preferRelativeResize="0"/>
          <p:nvPr/>
        </p:nvPicPr>
        <p:blipFill rotWithShape="1">
          <a:blip r:embed="rId6">
            <a:alphaModFix/>
          </a:blip>
          <a:srcRect b="0" l="0" r="0" t="0"/>
          <a:stretch/>
        </p:blipFill>
        <p:spPr>
          <a:xfrm>
            <a:off x="11453591" y="1686529"/>
            <a:ext cx="952500" cy="952500"/>
          </a:xfrm>
          <a:prstGeom prst="rect">
            <a:avLst/>
          </a:prstGeom>
          <a:noFill/>
          <a:ln>
            <a:noFill/>
          </a:ln>
        </p:spPr>
      </p:pic>
      <p:pic>
        <p:nvPicPr>
          <p:cNvPr id="597" name="Google Shape;597;p60"/>
          <p:cNvPicPr preferRelativeResize="0"/>
          <p:nvPr/>
        </p:nvPicPr>
        <p:blipFill rotWithShape="1">
          <a:blip r:embed="rId7">
            <a:alphaModFix/>
          </a:blip>
          <a:srcRect b="0" l="0" r="0" t="0"/>
          <a:stretch/>
        </p:blipFill>
        <p:spPr>
          <a:xfrm>
            <a:off x="11474624" y="4507821"/>
            <a:ext cx="914400" cy="914400"/>
          </a:xfrm>
          <a:prstGeom prst="rect">
            <a:avLst/>
          </a:prstGeom>
          <a:noFill/>
          <a:ln>
            <a:noFill/>
          </a:ln>
        </p:spPr>
      </p:pic>
      <p:pic>
        <p:nvPicPr>
          <p:cNvPr id="598" name="Google Shape;598;p60"/>
          <p:cNvPicPr preferRelativeResize="0"/>
          <p:nvPr/>
        </p:nvPicPr>
        <p:blipFill rotWithShape="1">
          <a:blip r:embed="rId8">
            <a:alphaModFix/>
          </a:blip>
          <a:srcRect b="0" l="0" r="0" t="0"/>
          <a:stretch/>
        </p:blipFill>
        <p:spPr>
          <a:xfrm flipH="1">
            <a:off x="-248588" y="3104476"/>
            <a:ext cx="1035471" cy="103547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and Mission" type="titleOnly">
  <p:cSld name="TITLE_ONLY">
    <p:spTree>
      <p:nvGrpSpPr>
        <p:cNvPr id="599" name="Shape 599"/>
        <p:cNvGrpSpPr/>
        <p:nvPr/>
      </p:nvGrpSpPr>
      <p:grpSpPr>
        <a:xfrm>
          <a:off x="0" y="0"/>
          <a:ext cx="0" cy="0"/>
          <a:chOff x="0" y="0"/>
          <a:chExt cx="0" cy="0"/>
        </a:xfrm>
      </p:grpSpPr>
      <p:sp>
        <p:nvSpPr>
          <p:cNvPr id="600" name="Google Shape;600;p61"/>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1" name="Google Shape;601;p61"/>
          <p:cNvSpPr txBox="1"/>
          <p:nvPr>
            <p:ph idx="12" type="sldNum"/>
          </p:nvPr>
        </p:nvSpPr>
        <p:spPr>
          <a:xfrm>
            <a:off x="11034273" y="302063"/>
            <a:ext cx="823251" cy="38029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2800">
                <a:solidFill>
                  <a:srgbClr val="5FAADE"/>
                </a:solidFill>
                <a:latin typeface="Arial"/>
                <a:ea typeface="Arial"/>
                <a:cs typeface="Arial"/>
                <a:sym typeface="Arial"/>
              </a:defRPr>
            </a:lvl1pPr>
            <a:lvl2pPr indent="0" lvl="1" marL="0" algn="r">
              <a:spcBef>
                <a:spcPts val="0"/>
              </a:spcBef>
              <a:buNone/>
              <a:defRPr b="1" sz="2800">
                <a:solidFill>
                  <a:srgbClr val="5FAADE"/>
                </a:solidFill>
                <a:latin typeface="Arial"/>
                <a:ea typeface="Arial"/>
                <a:cs typeface="Arial"/>
                <a:sym typeface="Arial"/>
              </a:defRPr>
            </a:lvl2pPr>
            <a:lvl3pPr indent="0" lvl="2" marL="0" algn="r">
              <a:spcBef>
                <a:spcPts val="0"/>
              </a:spcBef>
              <a:buNone/>
              <a:defRPr b="1" sz="2800">
                <a:solidFill>
                  <a:srgbClr val="5FAADE"/>
                </a:solidFill>
                <a:latin typeface="Arial"/>
                <a:ea typeface="Arial"/>
                <a:cs typeface="Arial"/>
                <a:sym typeface="Arial"/>
              </a:defRPr>
            </a:lvl3pPr>
            <a:lvl4pPr indent="0" lvl="3" marL="0" algn="r">
              <a:spcBef>
                <a:spcPts val="0"/>
              </a:spcBef>
              <a:buNone/>
              <a:defRPr b="1" sz="2800">
                <a:solidFill>
                  <a:srgbClr val="5FAADE"/>
                </a:solidFill>
                <a:latin typeface="Arial"/>
                <a:ea typeface="Arial"/>
                <a:cs typeface="Arial"/>
                <a:sym typeface="Arial"/>
              </a:defRPr>
            </a:lvl4pPr>
            <a:lvl5pPr indent="0" lvl="4" marL="0" algn="r">
              <a:spcBef>
                <a:spcPts val="0"/>
              </a:spcBef>
              <a:buNone/>
              <a:defRPr b="1" sz="2800">
                <a:solidFill>
                  <a:srgbClr val="5FAADE"/>
                </a:solidFill>
                <a:latin typeface="Arial"/>
                <a:ea typeface="Arial"/>
                <a:cs typeface="Arial"/>
                <a:sym typeface="Arial"/>
              </a:defRPr>
            </a:lvl5pPr>
            <a:lvl6pPr indent="0" lvl="5" marL="0" algn="r">
              <a:spcBef>
                <a:spcPts val="0"/>
              </a:spcBef>
              <a:buNone/>
              <a:defRPr b="1" sz="2800">
                <a:solidFill>
                  <a:srgbClr val="5FAADE"/>
                </a:solidFill>
                <a:latin typeface="Arial"/>
                <a:ea typeface="Arial"/>
                <a:cs typeface="Arial"/>
                <a:sym typeface="Arial"/>
              </a:defRPr>
            </a:lvl6pPr>
            <a:lvl7pPr indent="0" lvl="6" marL="0" algn="r">
              <a:spcBef>
                <a:spcPts val="0"/>
              </a:spcBef>
              <a:buNone/>
              <a:defRPr b="1" sz="2800">
                <a:solidFill>
                  <a:srgbClr val="5FAADE"/>
                </a:solidFill>
                <a:latin typeface="Arial"/>
                <a:ea typeface="Arial"/>
                <a:cs typeface="Arial"/>
                <a:sym typeface="Arial"/>
              </a:defRPr>
            </a:lvl7pPr>
            <a:lvl8pPr indent="0" lvl="7" marL="0" algn="r">
              <a:spcBef>
                <a:spcPts val="0"/>
              </a:spcBef>
              <a:buNone/>
              <a:defRPr b="1" sz="2800">
                <a:solidFill>
                  <a:srgbClr val="5FAADE"/>
                </a:solidFill>
                <a:latin typeface="Arial"/>
                <a:ea typeface="Arial"/>
                <a:cs typeface="Arial"/>
                <a:sym typeface="Arial"/>
              </a:defRPr>
            </a:lvl8pPr>
            <a:lvl9pPr indent="0" lvl="8" marL="0" algn="r">
              <a:spcBef>
                <a:spcPts val="0"/>
              </a:spcBef>
              <a:buNone/>
              <a:defRPr b="1" sz="2800">
                <a:solidFill>
                  <a:srgbClr val="5FAA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02" name="Google Shape;602;p61"/>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603" name="Google Shape;603;p61"/>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604" name="Google Shape;604;p61"/>
          <p:cNvSpPr/>
          <p:nvPr/>
        </p:nvSpPr>
        <p:spPr>
          <a:xfrm>
            <a:off x="2891808" y="2097742"/>
            <a:ext cx="3822087" cy="3402105"/>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61"/>
          <p:cNvSpPr txBox="1"/>
          <p:nvPr/>
        </p:nvSpPr>
        <p:spPr>
          <a:xfrm>
            <a:off x="3050742" y="2208305"/>
            <a:ext cx="3663153" cy="282790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create a world-class educational system that gives students the knowledge and skills to be successful in college and the workforce,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to flourish as parents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and citizens</a:t>
            </a:r>
            <a:endParaRPr/>
          </a:p>
        </p:txBody>
      </p:sp>
      <p:sp>
        <p:nvSpPr>
          <p:cNvPr id="606" name="Google Shape;606;p61"/>
          <p:cNvSpPr txBox="1"/>
          <p:nvPr/>
        </p:nvSpPr>
        <p:spPr>
          <a:xfrm>
            <a:off x="2838019" y="1062333"/>
            <a:ext cx="2971800"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3B71"/>
              </a:buClr>
              <a:buSzPts val="4800"/>
              <a:buFont typeface="Arial Black"/>
              <a:buNone/>
            </a:pPr>
            <a:r>
              <a:rPr b="1" lang="en-US" sz="4800">
                <a:solidFill>
                  <a:srgbClr val="003B71"/>
                </a:solidFill>
                <a:latin typeface="Arial Black"/>
                <a:ea typeface="Arial Black"/>
                <a:cs typeface="Arial Black"/>
                <a:sym typeface="Arial Black"/>
              </a:rPr>
              <a:t>VISION</a:t>
            </a:r>
            <a:endParaRPr b="1" sz="4400">
              <a:solidFill>
                <a:srgbClr val="003B71"/>
              </a:solidFill>
              <a:latin typeface="Arial Black"/>
              <a:ea typeface="Arial Black"/>
              <a:cs typeface="Arial Black"/>
              <a:sym typeface="Arial Black"/>
            </a:endParaRPr>
          </a:p>
        </p:txBody>
      </p:sp>
      <p:sp>
        <p:nvSpPr>
          <p:cNvPr id="607" name="Google Shape;607;p61"/>
          <p:cNvSpPr/>
          <p:nvPr/>
        </p:nvSpPr>
        <p:spPr>
          <a:xfrm>
            <a:off x="2891808" y="1855235"/>
            <a:ext cx="3822087" cy="242507"/>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61"/>
          <p:cNvSpPr/>
          <p:nvPr/>
        </p:nvSpPr>
        <p:spPr>
          <a:xfrm>
            <a:off x="7343099" y="2097742"/>
            <a:ext cx="3822087" cy="3402106"/>
          </a:xfrm>
          <a:prstGeom prst="rect">
            <a:avLst/>
          </a:prstGeom>
          <a:solidFill>
            <a:srgbClr val="D1E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61"/>
          <p:cNvSpPr txBox="1"/>
          <p:nvPr/>
        </p:nvSpPr>
        <p:spPr>
          <a:xfrm>
            <a:off x="7573425" y="2208305"/>
            <a:ext cx="3591761" cy="25385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525252"/>
              </a:buClr>
              <a:buSzPts val="2000"/>
              <a:buFont typeface="Arial"/>
              <a:buNone/>
            </a:pPr>
            <a:r>
              <a:rPr lang="en-US" sz="2000">
                <a:solidFill>
                  <a:srgbClr val="525252"/>
                </a:solidFill>
                <a:latin typeface="Arial"/>
                <a:ea typeface="Arial"/>
                <a:cs typeface="Arial"/>
                <a:sym typeface="Arial"/>
              </a:rPr>
              <a:t>To provide leadership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through the development of policy and accountability systems so that all students are prepared to compete in </a:t>
            </a:r>
            <a:br>
              <a:rPr lang="en-US" sz="2000">
                <a:solidFill>
                  <a:srgbClr val="525252"/>
                </a:solidFill>
                <a:latin typeface="Arial"/>
                <a:ea typeface="Arial"/>
                <a:cs typeface="Arial"/>
                <a:sym typeface="Arial"/>
              </a:rPr>
            </a:br>
            <a:r>
              <a:rPr lang="en-US" sz="2000">
                <a:solidFill>
                  <a:srgbClr val="525252"/>
                </a:solidFill>
                <a:latin typeface="Arial"/>
                <a:ea typeface="Arial"/>
                <a:cs typeface="Arial"/>
                <a:sym typeface="Arial"/>
              </a:rPr>
              <a:t>the global community</a:t>
            </a:r>
            <a:endParaRPr/>
          </a:p>
        </p:txBody>
      </p:sp>
      <p:sp>
        <p:nvSpPr>
          <p:cNvPr id="610" name="Google Shape;610;p61"/>
          <p:cNvSpPr txBox="1"/>
          <p:nvPr/>
        </p:nvSpPr>
        <p:spPr>
          <a:xfrm>
            <a:off x="7227283" y="1048886"/>
            <a:ext cx="3743927" cy="68234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74A7A"/>
              </a:buClr>
              <a:buSzPts val="4800"/>
              <a:buFont typeface="Arial Black"/>
              <a:buNone/>
            </a:pPr>
            <a:r>
              <a:rPr b="1" lang="en-US" sz="4800">
                <a:solidFill>
                  <a:srgbClr val="A74A7A"/>
                </a:solidFill>
                <a:latin typeface="Arial Black"/>
                <a:ea typeface="Arial Black"/>
                <a:cs typeface="Arial Black"/>
                <a:sym typeface="Arial Black"/>
              </a:rPr>
              <a:t>MISSION</a:t>
            </a:r>
            <a:endParaRPr b="1" sz="4400">
              <a:solidFill>
                <a:srgbClr val="A74A7A"/>
              </a:solidFill>
              <a:latin typeface="Arial Black"/>
              <a:ea typeface="Arial Black"/>
              <a:cs typeface="Arial Black"/>
              <a:sym typeface="Arial Black"/>
            </a:endParaRPr>
          </a:p>
        </p:txBody>
      </p:sp>
      <p:sp>
        <p:nvSpPr>
          <p:cNvPr id="611" name="Google Shape;611;p61"/>
          <p:cNvSpPr/>
          <p:nvPr/>
        </p:nvSpPr>
        <p:spPr>
          <a:xfrm>
            <a:off x="7343099" y="1855235"/>
            <a:ext cx="3822087" cy="242507"/>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AA0E2A"/>
              </a:solidFill>
              <a:latin typeface="Calibri"/>
              <a:ea typeface="Calibri"/>
              <a:cs typeface="Calibri"/>
              <a:sym typeface="Calibri"/>
            </a:endParaRPr>
          </a:p>
        </p:txBody>
      </p:sp>
      <p:pic>
        <p:nvPicPr>
          <p:cNvPr id="612" name="Google Shape;612;p61"/>
          <p:cNvPicPr preferRelativeResize="0"/>
          <p:nvPr/>
        </p:nvPicPr>
        <p:blipFill rotWithShape="1">
          <a:blip r:embed="rId3">
            <a:alphaModFix/>
          </a:blip>
          <a:srcRect b="0" l="0" r="0" t="0"/>
          <a:stretch/>
        </p:blipFill>
        <p:spPr>
          <a:xfrm>
            <a:off x="-200166" y="3058273"/>
            <a:ext cx="3171441" cy="3171441"/>
          </a:xfrm>
          <a:prstGeom prst="rect">
            <a:avLst/>
          </a:prstGeom>
          <a:noFill/>
          <a:ln>
            <a:noFill/>
          </a:ln>
        </p:spPr>
      </p:pic>
      <p:cxnSp>
        <p:nvCxnSpPr>
          <p:cNvPr id="613" name="Google Shape;613;p61"/>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Graph">
  <p:cSld name="Large Image/Graph">
    <p:spTree>
      <p:nvGrpSpPr>
        <p:cNvPr id="614" name="Shape 614"/>
        <p:cNvGrpSpPr/>
        <p:nvPr/>
      </p:nvGrpSpPr>
      <p:grpSpPr>
        <a:xfrm>
          <a:off x="0" y="0"/>
          <a:ext cx="0" cy="0"/>
          <a:chOff x="0" y="0"/>
          <a:chExt cx="0" cy="0"/>
        </a:xfrm>
      </p:grpSpPr>
      <p:sp>
        <p:nvSpPr>
          <p:cNvPr id="615" name="Google Shape;615;p62"/>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616" name="Google Shape;616;p62"/>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617" name="Google Shape;617;p62"/>
          <p:cNvSpPr txBox="1"/>
          <p:nvPr/>
        </p:nvSpPr>
        <p:spPr>
          <a:xfrm>
            <a:off x="11034273" y="302063"/>
            <a:ext cx="823251"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sp>
        <p:nvSpPr>
          <p:cNvPr id="618" name="Google Shape;618;p62"/>
          <p:cNvSpPr txBox="1"/>
          <p:nvPr>
            <p:ph type="title"/>
          </p:nvPr>
        </p:nvSpPr>
        <p:spPr>
          <a:xfrm>
            <a:off x="518673" y="421076"/>
            <a:ext cx="10515600" cy="3802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es with icons">
  <p:cSld name="Content boxes with icons">
    <p:spTree>
      <p:nvGrpSpPr>
        <p:cNvPr id="88" name="Shape 88"/>
        <p:cNvGrpSpPr/>
        <p:nvPr/>
      </p:nvGrpSpPr>
      <p:grpSpPr>
        <a:xfrm>
          <a:off x="0" y="0"/>
          <a:ext cx="0" cy="0"/>
          <a:chOff x="0" y="0"/>
          <a:chExt cx="0" cy="0"/>
        </a:xfrm>
      </p:grpSpPr>
      <p:sp>
        <p:nvSpPr>
          <p:cNvPr id="89" name="Google Shape;89;p7"/>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91" name="Google Shape;91;p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92" name="Google Shape;92;p7"/>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93" name="Google Shape;93;p7"/>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con">
  <p:cSld name="Title, Content, and icon">
    <p:spTree>
      <p:nvGrpSpPr>
        <p:cNvPr id="619" name="Shape 619"/>
        <p:cNvGrpSpPr/>
        <p:nvPr/>
      </p:nvGrpSpPr>
      <p:grpSpPr>
        <a:xfrm>
          <a:off x="0" y="0"/>
          <a:ext cx="0" cy="0"/>
          <a:chOff x="0" y="0"/>
          <a:chExt cx="0" cy="0"/>
        </a:xfrm>
      </p:grpSpPr>
      <p:sp>
        <p:nvSpPr>
          <p:cNvPr id="620" name="Google Shape;620;p63"/>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1" name="Google Shape;621;p63"/>
          <p:cNvSpPr txBox="1"/>
          <p:nvPr>
            <p:ph idx="1" type="body"/>
          </p:nvPr>
        </p:nvSpPr>
        <p:spPr>
          <a:xfrm>
            <a:off x="2280356" y="1365955"/>
            <a:ext cx="9073444" cy="443835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2" name="Google Shape;622;p6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623" name="Google Shape;623;p6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624" name="Google Shape;624;p63"/>
          <p:cNvSpPr txBox="1"/>
          <p:nvPr/>
        </p:nvSpPr>
        <p:spPr>
          <a:xfrm>
            <a:off x="11034273" y="302063"/>
            <a:ext cx="823251"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625" name="Google Shape;625;p63"/>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626" name="Google Shape;626;p63"/>
          <p:cNvSpPr txBox="1"/>
          <p:nvPr>
            <p:ph idx="2" type="body"/>
          </p:nvPr>
        </p:nvSpPr>
        <p:spPr>
          <a:xfrm>
            <a:off x="412619" y="903288"/>
            <a:ext cx="5943732"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spTree>
      <p:nvGrpSpPr>
        <p:cNvPr id="627" name="Shape 627"/>
        <p:cNvGrpSpPr/>
        <p:nvPr/>
      </p:nvGrpSpPr>
      <p:grpSpPr>
        <a:xfrm>
          <a:off x="0" y="0"/>
          <a:ext cx="0" cy="0"/>
          <a:chOff x="0" y="0"/>
          <a:chExt cx="0" cy="0"/>
        </a:xfrm>
      </p:grpSpPr>
      <p:sp>
        <p:nvSpPr>
          <p:cNvPr id="628" name="Google Shape;628;p64"/>
          <p:cNvSpPr txBox="1"/>
          <p:nvPr>
            <p:ph type="title"/>
          </p:nvPr>
        </p:nvSpPr>
        <p:spPr>
          <a:xfrm>
            <a:off x="5396458" y="275585"/>
            <a:ext cx="5622049"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9" name="Google Shape;629;p64"/>
          <p:cNvSpPr txBox="1"/>
          <p:nvPr>
            <p:ph idx="1" type="body"/>
          </p:nvPr>
        </p:nvSpPr>
        <p:spPr>
          <a:xfrm>
            <a:off x="5561351" y="921186"/>
            <a:ext cx="6139201" cy="488312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0" name="Google Shape;630;p6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631" name="Google Shape;631;p64"/>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632" name="Google Shape;632;p64"/>
          <p:cNvSpPr txBox="1"/>
          <p:nvPr/>
        </p:nvSpPr>
        <p:spPr>
          <a:xfrm>
            <a:off x="11034273" y="302063"/>
            <a:ext cx="823251"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633" name="Google Shape;633;p64"/>
          <p:cNvCxnSpPr/>
          <p:nvPr/>
        </p:nvCxnSpPr>
        <p:spPr>
          <a:xfrm rot="10800000">
            <a:off x="5396458" y="733806"/>
            <a:ext cx="6304095"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es with icons">
  <p:cSld name="Content boxes with icons">
    <p:spTree>
      <p:nvGrpSpPr>
        <p:cNvPr id="634" name="Shape 634"/>
        <p:cNvGrpSpPr/>
        <p:nvPr/>
      </p:nvGrpSpPr>
      <p:grpSpPr>
        <a:xfrm>
          <a:off x="0" y="0"/>
          <a:ext cx="0" cy="0"/>
          <a:chOff x="0" y="0"/>
          <a:chExt cx="0" cy="0"/>
        </a:xfrm>
      </p:grpSpPr>
      <p:sp>
        <p:nvSpPr>
          <p:cNvPr id="635" name="Google Shape;635;p65"/>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6" name="Google Shape;636;p65"/>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637" name="Google Shape;637;p65"/>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638" name="Google Shape;638;p65"/>
          <p:cNvSpPr txBox="1"/>
          <p:nvPr/>
        </p:nvSpPr>
        <p:spPr>
          <a:xfrm>
            <a:off x="11034273" y="302063"/>
            <a:ext cx="823251"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639" name="Google Shape;639;p65"/>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1">
  <p:cSld name="Color Transition_1">
    <p:spTree>
      <p:nvGrpSpPr>
        <p:cNvPr id="640" name="Shape 640"/>
        <p:cNvGrpSpPr/>
        <p:nvPr/>
      </p:nvGrpSpPr>
      <p:grpSpPr>
        <a:xfrm>
          <a:off x="0" y="0"/>
          <a:ext cx="0" cy="0"/>
          <a:chOff x="0" y="0"/>
          <a:chExt cx="0" cy="0"/>
        </a:xfrm>
      </p:grpSpPr>
      <p:sp>
        <p:nvSpPr>
          <p:cNvPr id="641" name="Google Shape;641;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3" name="Google Shape;643;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4" name="Google Shape;644;p66"/>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66"/>
          <p:cNvSpPr/>
          <p:nvPr/>
        </p:nvSpPr>
        <p:spPr>
          <a:xfrm>
            <a:off x="838200" y="3163088"/>
            <a:ext cx="5478416" cy="265912"/>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646" name="Google Shape;646;p66"/>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7" name="Google Shape;647;p66"/>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648" name="Google Shape;648;p66"/>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4">
  <p:cSld name="Color Transition_4">
    <p:spTree>
      <p:nvGrpSpPr>
        <p:cNvPr id="649" name="Shape 649"/>
        <p:cNvGrpSpPr/>
        <p:nvPr/>
      </p:nvGrpSpPr>
      <p:grpSpPr>
        <a:xfrm>
          <a:off x="0" y="0"/>
          <a:ext cx="0" cy="0"/>
          <a:chOff x="0" y="0"/>
          <a:chExt cx="0" cy="0"/>
        </a:xfrm>
      </p:grpSpPr>
      <p:sp>
        <p:nvSpPr>
          <p:cNvPr id="650" name="Google Shape;650;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1" name="Google Shape;651;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2" name="Google Shape;652;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53" name="Google Shape;653;p67"/>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67"/>
          <p:cNvSpPr/>
          <p:nvPr/>
        </p:nvSpPr>
        <p:spPr>
          <a:xfrm>
            <a:off x="838200" y="3163088"/>
            <a:ext cx="5478416" cy="265912"/>
          </a:xfrm>
          <a:prstGeom prst="rect">
            <a:avLst/>
          </a:prstGeom>
          <a:solidFill>
            <a:srgbClr val="69C8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655" name="Google Shape;655;p67"/>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6" name="Google Shape;656;p67"/>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657" name="Google Shape;657;p67"/>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2">
  <p:cSld name="Color Transition_2">
    <p:spTree>
      <p:nvGrpSpPr>
        <p:cNvPr id="658" name="Shape 658"/>
        <p:cNvGrpSpPr/>
        <p:nvPr/>
      </p:nvGrpSpPr>
      <p:grpSpPr>
        <a:xfrm>
          <a:off x="0" y="0"/>
          <a:ext cx="0" cy="0"/>
          <a:chOff x="0" y="0"/>
          <a:chExt cx="0" cy="0"/>
        </a:xfrm>
      </p:grpSpPr>
      <p:sp>
        <p:nvSpPr>
          <p:cNvPr id="659" name="Google Shape;659;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2" name="Google Shape;662;p6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68"/>
          <p:cNvSpPr/>
          <p:nvPr/>
        </p:nvSpPr>
        <p:spPr>
          <a:xfrm>
            <a:off x="838200" y="3163088"/>
            <a:ext cx="5478416" cy="265912"/>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664" name="Google Shape;664;p68"/>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5" name="Google Shape;665;p68"/>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666" name="Google Shape;666;p6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3">
  <p:cSld name="Color Transition_3">
    <p:spTree>
      <p:nvGrpSpPr>
        <p:cNvPr id="667" name="Shape 667"/>
        <p:cNvGrpSpPr/>
        <p:nvPr/>
      </p:nvGrpSpPr>
      <p:grpSpPr>
        <a:xfrm>
          <a:off x="0" y="0"/>
          <a:ext cx="0" cy="0"/>
          <a:chOff x="0" y="0"/>
          <a:chExt cx="0" cy="0"/>
        </a:xfrm>
      </p:grpSpPr>
      <p:sp>
        <p:nvSpPr>
          <p:cNvPr id="668" name="Google Shape;668;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9" name="Google Shape;669;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71" name="Google Shape;671;p6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69"/>
          <p:cNvSpPr/>
          <p:nvPr/>
        </p:nvSpPr>
        <p:spPr>
          <a:xfrm>
            <a:off x="838200" y="3163088"/>
            <a:ext cx="5478416" cy="265912"/>
          </a:xfrm>
          <a:prstGeom prst="rect">
            <a:avLst/>
          </a:prstGeom>
          <a:solidFill>
            <a:srgbClr val="B0D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673" name="Google Shape;673;p69"/>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4" name="Google Shape;674;p69"/>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675" name="Google Shape;675;p69"/>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5">
  <p:cSld name="Color Transition_5">
    <p:spTree>
      <p:nvGrpSpPr>
        <p:cNvPr id="676" name="Shape 676"/>
        <p:cNvGrpSpPr/>
        <p:nvPr/>
      </p:nvGrpSpPr>
      <p:grpSpPr>
        <a:xfrm>
          <a:off x="0" y="0"/>
          <a:ext cx="0" cy="0"/>
          <a:chOff x="0" y="0"/>
          <a:chExt cx="0" cy="0"/>
        </a:xfrm>
      </p:grpSpPr>
      <p:sp>
        <p:nvSpPr>
          <p:cNvPr id="677" name="Google Shape;677;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8" name="Google Shape;678;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9" name="Google Shape;679;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80" name="Google Shape;680;p7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70"/>
          <p:cNvSpPr/>
          <p:nvPr/>
        </p:nvSpPr>
        <p:spPr>
          <a:xfrm>
            <a:off x="838200" y="3163088"/>
            <a:ext cx="5478416" cy="265912"/>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682" name="Google Shape;682;p70"/>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3" name="Google Shape;683;p70"/>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684" name="Google Shape;684;p70"/>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6">
  <p:cSld name="Color Transition_6">
    <p:spTree>
      <p:nvGrpSpPr>
        <p:cNvPr id="685" name="Shape 685"/>
        <p:cNvGrpSpPr/>
        <p:nvPr/>
      </p:nvGrpSpPr>
      <p:grpSpPr>
        <a:xfrm>
          <a:off x="0" y="0"/>
          <a:ext cx="0" cy="0"/>
          <a:chOff x="0" y="0"/>
          <a:chExt cx="0" cy="0"/>
        </a:xfrm>
      </p:grpSpPr>
      <p:sp>
        <p:nvSpPr>
          <p:cNvPr id="686" name="Google Shape;686;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7" name="Google Shape;687;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8" name="Google Shape;688;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89" name="Google Shape;689;p71"/>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p71"/>
          <p:cNvSpPr/>
          <p:nvPr/>
        </p:nvSpPr>
        <p:spPr>
          <a:xfrm>
            <a:off x="838200" y="3163088"/>
            <a:ext cx="5478416" cy="265912"/>
          </a:xfrm>
          <a:prstGeom prst="rect">
            <a:avLst/>
          </a:prstGeom>
          <a:solidFill>
            <a:srgbClr val="A74A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691" name="Google Shape;691;p71"/>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2" name="Google Shape;692;p71"/>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693" name="Google Shape;693;p71"/>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lor Transition_6">
  <p:cSld name="1_Color Transition_6">
    <p:spTree>
      <p:nvGrpSpPr>
        <p:cNvPr id="694" name="Shape 694"/>
        <p:cNvGrpSpPr/>
        <p:nvPr/>
      </p:nvGrpSpPr>
      <p:grpSpPr>
        <a:xfrm>
          <a:off x="0" y="0"/>
          <a:ext cx="0" cy="0"/>
          <a:chOff x="0" y="0"/>
          <a:chExt cx="0" cy="0"/>
        </a:xfrm>
      </p:grpSpPr>
      <p:sp>
        <p:nvSpPr>
          <p:cNvPr id="695" name="Google Shape;695;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6" name="Google Shape;696;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7" name="Google Shape;697;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8" name="Google Shape;698;p72"/>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72"/>
          <p:cNvSpPr/>
          <p:nvPr/>
        </p:nvSpPr>
        <p:spPr>
          <a:xfrm>
            <a:off x="838200" y="3163088"/>
            <a:ext cx="5478416" cy="265912"/>
          </a:xfrm>
          <a:prstGeom prst="rect">
            <a:avLst/>
          </a:prstGeom>
          <a:solidFill>
            <a:srgbClr val="5FAA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700" name="Google Shape;700;p72"/>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1" name="Google Shape;701;p72"/>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702" name="Google Shape;702;p72"/>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con">
  <p:cSld name="Title, Content, and icon">
    <p:spTree>
      <p:nvGrpSpPr>
        <p:cNvPr id="94" name="Shape 94"/>
        <p:cNvGrpSpPr/>
        <p:nvPr/>
      </p:nvGrpSpPr>
      <p:grpSpPr>
        <a:xfrm>
          <a:off x="0" y="0"/>
          <a:ext cx="0" cy="0"/>
          <a:chOff x="0" y="0"/>
          <a:chExt cx="0" cy="0"/>
        </a:xfrm>
      </p:grpSpPr>
      <p:sp>
        <p:nvSpPr>
          <p:cNvPr id="95" name="Google Shape;95;p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B71"/>
              </a:buClr>
              <a:buSzPts val="2400"/>
              <a:buFont typeface="Arial"/>
              <a:buNone/>
              <a:defRPr b="1" sz="2400">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8"/>
          <p:cNvSpPr txBox="1"/>
          <p:nvPr>
            <p:ph idx="1" type="body"/>
          </p:nvPr>
        </p:nvSpPr>
        <p:spPr>
          <a:xfrm>
            <a:off x="2280356" y="1365955"/>
            <a:ext cx="9073444" cy="443835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600"/>
              </a:spcBef>
              <a:spcAft>
                <a:spcPts val="0"/>
              </a:spcAft>
              <a:buClr>
                <a:srgbClr val="595959"/>
              </a:buClr>
              <a:buSzPts val="2800"/>
              <a:buChar char="•"/>
              <a:defRPr>
                <a:solidFill>
                  <a:srgbClr val="595959"/>
                </a:solidFill>
                <a:latin typeface="Arial"/>
                <a:ea typeface="Arial"/>
                <a:cs typeface="Arial"/>
                <a:sym typeface="Arial"/>
              </a:defRPr>
            </a:lvl1pPr>
            <a:lvl2pPr indent="-381000" lvl="1" marL="914400" algn="l">
              <a:lnSpc>
                <a:spcPct val="100000"/>
              </a:lnSpc>
              <a:spcBef>
                <a:spcPts val="600"/>
              </a:spcBef>
              <a:spcAft>
                <a:spcPts val="0"/>
              </a:spcAft>
              <a:buClr>
                <a:srgbClr val="595959"/>
              </a:buClr>
              <a:buSzPts val="2400"/>
              <a:buChar char="•"/>
              <a:defRPr>
                <a:solidFill>
                  <a:srgbClr val="595959"/>
                </a:solidFill>
                <a:latin typeface="Arial"/>
                <a:ea typeface="Arial"/>
                <a:cs typeface="Arial"/>
                <a:sym typeface="Arial"/>
              </a:defRPr>
            </a:lvl2pPr>
            <a:lvl3pPr indent="-355600" lvl="2" marL="1371600" algn="l">
              <a:lnSpc>
                <a:spcPct val="100000"/>
              </a:lnSpc>
              <a:spcBef>
                <a:spcPts val="600"/>
              </a:spcBef>
              <a:spcAft>
                <a:spcPts val="0"/>
              </a:spcAft>
              <a:buClr>
                <a:srgbClr val="595959"/>
              </a:buClr>
              <a:buSzPts val="2000"/>
              <a:buChar char="•"/>
              <a:defRPr>
                <a:solidFill>
                  <a:srgbClr val="595959"/>
                </a:solidFill>
                <a:latin typeface="Arial"/>
                <a:ea typeface="Arial"/>
                <a:cs typeface="Arial"/>
                <a:sym typeface="Arial"/>
              </a:defRPr>
            </a:lvl3pPr>
            <a:lvl4pPr indent="-342900" lvl="3" marL="18288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4pPr>
            <a:lvl5pPr indent="-342900" lvl="4" marL="2286000" algn="l">
              <a:lnSpc>
                <a:spcPct val="100000"/>
              </a:lnSpc>
              <a:spcBef>
                <a:spcPts val="600"/>
              </a:spcBef>
              <a:spcAft>
                <a:spcPts val="0"/>
              </a:spcAft>
              <a:buClr>
                <a:srgbClr val="595959"/>
              </a:buClr>
              <a:buSzPts val="1800"/>
              <a:buChar char="•"/>
              <a:defRPr>
                <a:solidFill>
                  <a:srgbClr val="595959"/>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8"/>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ississi[ppi Department of Education logo" id="98" name="Google Shape;98;p8"/>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
        <p:nvSpPr>
          <p:cNvPr id="99" name="Google Shape;99;p8"/>
          <p:cNvSpPr txBox="1"/>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800">
                <a:solidFill>
                  <a:srgbClr val="5FAADE"/>
                </a:solidFill>
                <a:latin typeface="Arial"/>
                <a:ea typeface="Arial"/>
                <a:cs typeface="Arial"/>
                <a:sym typeface="Arial"/>
              </a:rPr>
              <a:t>‹#›</a:t>
            </a:fld>
            <a:endParaRPr b="1" sz="2800">
              <a:solidFill>
                <a:srgbClr val="5FAADE"/>
              </a:solidFill>
              <a:latin typeface="Arial"/>
              <a:ea typeface="Arial"/>
              <a:cs typeface="Arial"/>
              <a:sym typeface="Arial"/>
            </a:endParaRPr>
          </a:p>
        </p:txBody>
      </p:sp>
      <p:cxnSp>
        <p:nvCxnSpPr>
          <p:cNvPr id="100" name="Google Shape;100;p8"/>
          <p:cNvCxnSpPr/>
          <p:nvPr/>
        </p:nvCxnSpPr>
        <p:spPr>
          <a:xfrm rot="10800000">
            <a:off x="491447" y="733806"/>
            <a:ext cx="11209106" cy="0"/>
          </a:xfrm>
          <a:prstGeom prst="straightConnector1">
            <a:avLst/>
          </a:prstGeom>
          <a:noFill/>
          <a:ln cap="flat" cmpd="sng" w="9525">
            <a:solidFill>
              <a:srgbClr val="7F7F7F"/>
            </a:solidFill>
            <a:prstDash val="solid"/>
            <a:miter lim="800000"/>
            <a:headEnd len="sm" w="sm" type="none"/>
            <a:tailEnd len="sm" w="sm" type="none"/>
          </a:ln>
        </p:spPr>
      </p:cxnSp>
      <p:sp>
        <p:nvSpPr>
          <p:cNvPr id="101" name="Google Shape;101;p8"/>
          <p:cNvSpPr txBox="1"/>
          <p:nvPr>
            <p:ph idx="2" type="body"/>
          </p:nvPr>
        </p:nvSpPr>
        <p:spPr>
          <a:xfrm>
            <a:off x="412619" y="903288"/>
            <a:ext cx="5943732"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or Transition_6">
  <p:cSld name="2_Color Transition_6">
    <p:spTree>
      <p:nvGrpSpPr>
        <p:cNvPr id="703" name="Shape 703"/>
        <p:cNvGrpSpPr/>
        <p:nvPr/>
      </p:nvGrpSpPr>
      <p:grpSpPr>
        <a:xfrm>
          <a:off x="0" y="0"/>
          <a:ext cx="0" cy="0"/>
          <a:chOff x="0" y="0"/>
          <a:chExt cx="0" cy="0"/>
        </a:xfrm>
      </p:grpSpPr>
      <p:sp>
        <p:nvSpPr>
          <p:cNvPr id="704" name="Google Shape;704;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5" name="Google Shape;705;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07" name="Google Shape;707;p73"/>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73"/>
          <p:cNvSpPr/>
          <p:nvPr/>
        </p:nvSpPr>
        <p:spPr>
          <a:xfrm>
            <a:off x="838200" y="3163088"/>
            <a:ext cx="5478416" cy="265912"/>
          </a:xfrm>
          <a:prstGeom prst="rect">
            <a:avLst/>
          </a:prstGeom>
          <a:solidFill>
            <a:srgbClr val="FAD6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709" name="Google Shape;709;p73"/>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6698"/>
              </a:buClr>
              <a:buSzPts val="8000"/>
              <a:buFont typeface="Arial"/>
              <a:buNone/>
              <a:defRPr b="1" sz="8000">
                <a:solidFill>
                  <a:srgbClr val="1F66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0" name="Google Shape;710;p73"/>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711" name="Google Shape;711;p73"/>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712" name="Shape 712"/>
        <p:cNvGrpSpPr/>
        <p:nvPr/>
      </p:nvGrpSpPr>
      <p:grpSpPr>
        <a:xfrm>
          <a:off x="0" y="0"/>
          <a:ext cx="0" cy="0"/>
          <a:chOff x="0" y="0"/>
          <a:chExt cx="0" cy="0"/>
        </a:xfrm>
      </p:grpSpPr>
      <p:sp>
        <p:nvSpPr>
          <p:cNvPr id="713" name="Google Shape;713;p74"/>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sign&#10;&#10;Description automatically generated" id="714" name="Google Shape;714;p74"/>
          <p:cNvPicPr preferRelativeResize="0"/>
          <p:nvPr/>
        </p:nvPicPr>
        <p:blipFill rotWithShape="1">
          <a:blip r:embed="rId2">
            <a:alphaModFix/>
          </a:blip>
          <a:srcRect b="0" l="0" r="0" t="0"/>
          <a:stretch/>
        </p:blipFill>
        <p:spPr>
          <a:xfrm>
            <a:off x="9040906" y="4746632"/>
            <a:ext cx="2837793" cy="1097280"/>
          </a:xfrm>
          <a:prstGeom prst="rect">
            <a:avLst/>
          </a:prstGeom>
          <a:noFill/>
          <a:ln>
            <a:noFill/>
          </a:ln>
        </p:spPr>
      </p:pic>
      <p:pic>
        <p:nvPicPr>
          <p:cNvPr descr="A black and white logo&#10;&#10;Description automatically generated with low confidence" id="715" name="Google Shape;715;p74"/>
          <p:cNvPicPr preferRelativeResize="0"/>
          <p:nvPr/>
        </p:nvPicPr>
        <p:blipFill rotWithShape="1">
          <a:blip r:embed="rId3">
            <a:alphaModFix/>
          </a:blip>
          <a:srcRect b="0" l="0" r="0" t="0"/>
          <a:stretch/>
        </p:blipFill>
        <p:spPr>
          <a:xfrm>
            <a:off x="10229626" y="6254936"/>
            <a:ext cx="1554480" cy="457200"/>
          </a:xfrm>
          <a:prstGeom prst="rect">
            <a:avLst/>
          </a:prstGeom>
          <a:noFill/>
          <a:ln>
            <a:noFill/>
          </a:ln>
        </p:spPr>
      </p:pic>
      <p:sp>
        <p:nvSpPr>
          <p:cNvPr id="716" name="Google Shape;716;p74"/>
          <p:cNvSpPr/>
          <p:nvPr/>
        </p:nvSpPr>
        <p:spPr>
          <a:xfrm>
            <a:off x="617584" y="1556185"/>
            <a:ext cx="3822087" cy="242507"/>
          </a:xfrm>
          <a:prstGeom prst="rect">
            <a:avLst/>
          </a:prstGeom>
          <a:solidFill>
            <a:srgbClr val="EF3A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717" name="Google Shape;717;p74"/>
          <p:cNvSpPr/>
          <p:nvPr/>
        </p:nvSpPr>
        <p:spPr>
          <a:xfrm>
            <a:off x="10566401" y="4436342"/>
            <a:ext cx="1625600" cy="365125"/>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mdek12.org</a:t>
            </a:r>
            <a:endParaRPr/>
          </a:p>
        </p:txBody>
      </p:sp>
      <p:sp>
        <p:nvSpPr>
          <p:cNvPr id="718" name="Google Shape;718;p74"/>
          <p:cNvSpPr txBox="1"/>
          <p:nvPr>
            <p:ph idx="1" type="body"/>
          </p:nvPr>
        </p:nvSpPr>
        <p:spPr>
          <a:xfrm>
            <a:off x="504401" y="2994888"/>
            <a:ext cx="5011980" cy="8682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indent="-381000" lvl="1" marL="9144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2pPr>
            <a:lvl3pPr indent="-381000" lvl="2" marL="13716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3pPr>
            <a:lvl4pPr indent="-381000" lvl="3" marL="18288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4pPr>
            <a:lvl5pPr indent="-381000" lvl="4" marL="2286000" algn="l">
              <a:lnSpc>
                <a:spcPct val="90000"/>
              </a:lnSpc>
              <a:spcBef>
                <a:spcPts val="500"/>
              </a:spcBef>
              <a:spcAft>
                <a:spcPts val="0"/>
              </a:spcAft>
              <a:buClr>
                <a:srgbClr val="7F7F7F"/>
              </a:buClr>
              <a:buSzPts val="2400"/>
              <a:buChar char="•"/>
              <a:defRPr sz="2400">
                <a:solidFill>
                  <a:srgbClr val="7F7F7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9" name="Google Shape;719;p74"/>
          <p:cNvSpPr txBox="1"/>
          <p:nvPr>
            <p:ph type="title"/>
          </p:nvPr>
        </p:nvSpPr>
        <p:spPr>
          <a:xfrm>
            <a:off x="491266" y="2073713"/>
            <a:ext cx="8127212" cy="8682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B71"/>
              </a:buClr>
              <a:buSzPts val="4400"/>
              <a:buFont typeface="Arial"/>
              <a:buNone/>
              <a:defRPr b="1">
                <a:solidFill>
                  <a:srgbClr val="003B7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2">
  <p:cSld name="Color Transition_2">
    <p:spTree>
      <p:nvGrpSpPr>
        <p:cNvPr id="102" name="Shape 102"/>
        <p:cNvGrpSpPr/>
        <p:nvPr/>
      </p:nvGrpSpPr>
      <p:grpSpPr>
        <a:xfrm>
          <a:off x="0" y="0"/>
          <a:ext cx="0" cy="0"/>
          <a:chOff x="0" y="0"/>
          <a:chExt cx="0" cy="0"/>
        </a:xfrm>
      </p:grpSpPr>
      <p:sp>
        <p:nvSpPr>
          <p:cNvPr id="103" name="Google Shape;10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9"/>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9"/>
          <p:cNvSpPr/>
          <p:nvPr/>
        </p:nvSpPr>
        <p:spPr>
          <a:xfrm>
            <a:off x="838200" y="3163088"/>
            <a:ext cx="5478416" cy="265912"/>
          </a:xfrm>
          <a:prstGeom prst="rect">
            <a:avLst/>
          </a:prstGeom>
          <a:solidFill>
            <a:srgbClr val="F3A5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08" name="Google Shape;108;p9"/>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3A51E"/>
              </a:buClr>
              <a:buSzPts val="8000"/>
              <a:buFont typeface="Arial"/>
              <a:buNone/>
              <a:defRPr b="1" sz="8000">
                <a:solidFill>
                  <a:srgbClr val="F3A51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9"/>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10" name="Google Shape;110;p9"/>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Transition_5">
  <p:cSld name="Color Transition_5">
    <p:spTree>
      <p:nvGrpSpPr>
        <p:cNvPr id="111" name="Shape 111"/>
        <p:cNvGrpSpPr/>
        <p:nvPr/>
      </p:nvGrpSpPr>
      <p:grpSpPr>
        <a:xfrm>
          <a:off x="0" y="0"/>
          <a:ext cx="0" cy="0"/>
          <a:chOff x="0" y="0"/>
          <a:chExt cx="0" cy="0"/>
        </a:xfrm>
      </p:grpSpPr>
      <p:sp>
        <p:nvSpPr>
          <p:cNvPr id="112" name="Google Shape;1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0"/>
          <p:cNvSpPr/>
          <p:nvPr/>
        </p:nvSpPr>
        <p:spPr>
          <a:xfrm>
            <a:off x="-4842" y="6042335"/>
            <a:ext cx="12196842" cy="868224"/>
          </a:xfrm>
          <a:prstGeom prst="rect">
            <a:avLst/>
          </a:prstGeom>
          <a:solidFill>
            <a:srgbClr val="003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0"/>
          <p:cNvSpPr/>
          <p:nvPr/>
        </p:nvSpPr>
        <p:spPr>
          <a:xfrm>
            <a:off x="838200" y="3163088"/>
            <a:ext cx="5478416" cy="265912"/>
          </a:xfrm>
          <a:prstGeom prst="rect">
            <a:avLst/>
          </a:prstGeom>
          <a:solidFill>
            <a:srgbClr val="39A1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3A5B"/>
              </a:solidFill>
              <a:latin typeface="Calibri"/>
              <a:ea typeface="Calibri"/>
              <a:cs typeface="Calibri"/>
              <a:sym typeface="Calibri"/>
            </a:endParaRPr>
          </a:p>
        </p:txBody>
      </p:sp>
      <p:sp>
        <p:nvSpPr>
          <p:cNvPr id="117" name="Google Shape;117;p10"/>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9A1BF"/>
              </a:buClr>
              <a:buSzPts val="8000"/>
              <a:buFont typeface="Arial"/>
              <a:buNone/>
              <a:defRPr b="1" sz="8000">
                <a:solidFill>
                  <a:srgbClr val="39A1B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0"/>
          <p:cNvSpPr txBox="1"/>
          <p:nvPr>
            <p:ph idx="1" type="body"/>
          </p:nvPr>
        </p:nvSpPr>
        <p:spPr>
          <a:xfrm>
            <a:off x="838200" y="3746980"/>
            <a:ext cx="10050416" cy="555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Mississi[ppi Department of Education logo" id="119" name="Google Shape;119;p10"/>
          <p:cNvPicPr preferRelativeResize="0"/>
          <p:nvPr/>
        </p:nvPicPr>
        <p:blipFill rotWithShape="1">
          <a:blip r:embed="rId2">
            <a:alphaModFix/>
          </a:blip>
          <a:srcRect b="0" l="0" r="0" t="0"/>
          <a:stretch/>
        </p:blipFill>
        <p:spPr>
          <a:xfrm>
            <a:off x="10619352" y="6229714"/>
            <a:ext cx="1238172" cy="44281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4.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5" Type="http://schemas.openxmlformats.org/officeDocument/2006/relationships/theme" Target="../theme/theme3.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7" name="Google Shape;29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9" name="Google Shape;29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0" name="Google Shape;30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4" name="Shape 544"/>
        <p:cNvGrpSpPr/>
        <p:nvPr/>
      </p:nvGrpSpPr>
      <p:grpSpPr>
        <a:xfrm>
          <a:off x="0" y="0"/>
          <a:ext cx="0" cy="0"/>
          <a:chOff x="0" y="0"/>
          <a:chExt cx="0" cy="0"/>
        </a:xfrm>
      </p:grpSpPr>
      <p:sp>
        <p:nvSpPr>
          <p:cNvPr id="545" name="Google Shape;545;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6" name="Google Shape;546;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8" name="Google Shape;54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9" name="Google Shape;54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0.xml"/><Relationship Id="rId3" Type="http://schemas.openxmlformats.org/officeDocument/2006/relationships/image" Target="../media/image66.pn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1.xml"/><Relationship Id="rId3"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79.png"/><Relationship Id="rId4" Type="http://schemas.openxmlformats.org/officeDocument/2006/relationships/hyperlink" Target="https://www.nciea.org/wp-content/uploads/2023/04/EstablishingPerformanceStandardsforSchoolAccountabilitySystems_Final.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s://dataqualitycampaign.org/wp-content/uploads/2019/04/DQC-Growth-Data-Resources.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hyperlink" Target="https://learningpolicyinstitute.org/product/essa-equity-promise-extended-year-grad-brief" TargetMode="Externa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76.png"/><Relationship Id="rId4" Type="http://schemas.openxmlformats.org/officeDocument/2006/relationships/hyperlink" Target="https://www.migrationpolicy.org/sites/default/files/publications/ESSA-Compendium-Final.pdf" TargetMode="External"/><Relationship Id="rId5" Type="http://schemas.openxmlformats.org/officeDocument/2006/relationships/hyperlink" Target="https://www.migrationpolicy.org/sites/default/files/publications/ESSA-Compendium-Final.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7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hyperlink" Target="https://www.rand.org/content/dam/rand/pubs/research_reports/RR800/RR863/RAND_RR863.pdf" TargetMode="External"/><Relationship Id="rId4" Type="http://schemas.openxmlformats.org/officeDocument/2006/relationships/hyperlink" Target="https://www.wgu.edu/blog/tclc/dispositions-ethics2210.html" TargetMode="External"/><Relationship Id="rId9" Type="http://schemas.openxmlformats.org/officeDocument/2006/relationships/hyperlink" Target="https://www.oecd.org/education/2030-project/teaching-and-learning/learning/learning-compass-2030/OECD_Learning_Compass_2030_Concept_Note_Series.pdf" TargetMode="External"/><Relationship Id="rId5" Type="http://schemas.openxmlformats.org/officeDocument/2006/relationships/hyperlink" Target="https://www.edweek.org/teaching-learning/beyond-the-carnegie-unit-schools-are-already-testing-ways-to-measure-durable-skills/2023/11" TargetMode="External"/><Relationship Id="rId6" Type="http://schemas.openxmlformats.org/officeDocument/2006/relationships/hyperlink" Target="https://www.ibo.org/globalassets/new-structure/research/pdfs/employability-skills-summary-eng.pdf" TargetMode="External"/><Relationship Id="rId7" Type="http://schemas.openxmlformats.org/officeDocument/2006/relationships/hyperlink" Target="https://www.amazon.ca/Learning-Leading-Habits-Mind-Characteristics/dp/1416607412" TargetMode="External"/><Relationship Id="rId8" Type="http://schemas.openxmlformats.org/officeDocument/2006/relationships/hyperlink" Target="https://www.achieve.org/files/AssementtoSupportCBP.pdf" TargetMode="External"/><Relationship Id="rId10" Type="http://schemas.openxmlformats.org/officeDocument/2006/relationships/hyperlink" Target="https://www.education.nh.gov/sites/g/files/ehbemt326/files/inline-documents/2020-04/nhsbea-approved-final.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hyperlink" Target="https://easel.gse.harvard.edu/taxonomy-project"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image" Target="../media/image77.png"/><Relationship Id="rId4" Type="http://schemas.openxmlformats.org/officeDocument/2006/relationships/hyperlink" Target="http://exploresel.gse.harvard.edu/"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hyperlink" Target="https://casel.org/fundamentals-of-sel/what-is-the-casel-framework/" TargetMode="Externa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81.png"/><Relationship Id="rId4" Type="http://schemas.openxmlformats.org/officeDocument/2006/relationships/hyperlink" Target="https://files.eric.ed.gov/fulltext/EJ794245.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7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25" name="Google Shape;725;p75"/>
          <p:cNvSpPr txBox="1"/>
          <p:nvPr>
            <p:ph type="ctrTitle"/>
          </p:nvPr>
        </p:nvSpPr>
        <p:spPr>
          <a:xfrm>
            <a:off x="617584" y="835572"/>
            <a:ext cx="10050416" cy="211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3B71"/>
              </a:buClr>
              <a:buSzPts val="6000"/>
              <a:buFont typeface="Arial"/>
              <a:buNone/>
            </a:pPr>
            <a:r>
              <a:rPr lang="en-US" sz="6000">
                <a:latin typeface="Arial"/>
                <a:ea typeface="Arial"/>
                <a:cs typeface="Arial"/>
                <a:sym typeface="Arial"/>
              </a:rPr>
              <a:t>Accountability Task Force</a:t>
            </a:r>
            <a:endParaRPr sz="6000"/>
          </a:p>
        </p:txBody>
      </p:sp>
      <p:sp>
        <p:nvSpPr>
          <p:cNvPr id="726" name="Google Shape;726;p75"/>
          <p:cNvSpPr txBox="1"/>
          <p:nvPr/>
        </p:nvSpPr>
        <p:spPr>
          <a:xfrm>
            <a:off x="685799" y="3609975"/>
            <a:ext cx="3952875" cy="5524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3B71"/>
                </a:solidFill>
                <a:latin typeface="Arial"/>
                <a:ea typeface="Arial"/>
                <a:cs typeface="Arial"/>
                <a:sym typeface="Arial"/>
              </a:rPr>
              <a:t>January </a:t>
            </a:r>
            <a:r>
              <a:rPr b="1" lang="en-US" sz="3200">
                <a:solidFill>
                  <a:srgbClr val="003B71"/>
                </a:solidFill>
              </a:rPr>
              <a:t>25, 2024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4"/>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Every Student Succeeds Act (ESSA) Requirements</a:t>
            </a:r>
            <a:endParaRPr/>
          </a:p>
        </p:txBody>
      </p:sp>
      <p:sp>
        <p:nvSpPr>
          <p:cNvPr id="782" name="Google Shape;782;p84"/>
          <p:cNvSpPr txBox="1"/>
          <p:nvPr>
            <p:ph idx="4294967295" type="sldNum"/>
          </p:nvPr>
        </p:nvSpPr>
        <p:spPr>
          <a:xfrm>
            <a:off x="11460163" y="6516688"/>
            <a:ext cx="731837" cy="31115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783" name="Google Shape;783;p84"/>
          <p:cNvGraphicFramePr/>
          <p:nvPr/>
        </p:nvGraphicFramePr>
        <p:xfrm>
          <a:off x="7391401" y="1668862"/>
          <a:ext cx="3000000" cy="3000000"/>
        </p:xfrm>
        <a:graphic>
          <a:graphicData uri="http://schemas.openxmlformats.org/drawingml/2006/table">
            <a:tbl>
              <a:tblPr bandRow="1" firstRow="1">
                <a:noFill/>
                <a:tableStyleId>{BBEAADD3-F17C-47FE-9AD6-62C4812FA3D3}</a:tableStyleId>
              </a:tblPr>
              <a:tblGrid>
                <a:gridCol w="3094175"/>
              </a:tblGrid>
              <a:tr h="386850">
                <a:tc>
                  <a:txBody>
                    <a:bodyPr/>
                    <a:lstStyle/>
                    <a:p>
                      <a:pPr indent="0" lvl="0" marL="0" marR="0" rtl="0" algn="ctr">
                        <a:spcBef>
                          <a:spcPts val="0"/>
                        </a:spcBef>
                        <a:spcAft>
                          <a:spcPts val="0"/>
                        </a:spcAft>
                        <a:buNone/>
                      </a:pPr>
                      <a:r>
                        <a:rPr lang="en-US" sz="1900">
                          <a:solidFill>
                            <a:schemeClr val="lt1"/>
                          </a:solidFill>
                        </a:rPr>
                        <a:t>Identification of Schools</a:t>
                      </a:r>
                      <a:endParaRPr/>
                    </a:p>
                  </a:txBody>
                  <a:tcPr marT="45725" marB="45725" marR="91450" marL="91450">
                    <a:solidFill>
                      <a:schemeClr val="accent3"/>
                    </a:solidFill>
                  </a:tcPr>
                </a:tc>
              </a:tr>
              <a:tr h="1879600">
                <a:tc>
                  <a:txBody>
                    <a:bodyPr/>
                    <a:lstStyle/>
                    <a:p>
                      <a:pPr indent="0" lvl="0" marL="0" marR="0" rtl="0" algn="l">
                        <a:lnSpc>
                          <a:spcPct val="100000"/>
                        </a:lnSpc>
                        <a:spcBef>
                          <a:spcPts val="0"/>
                        </a:spcBef>
                        <a:spcAft>
                          <a:spcPts val="0"/>
                        </a:spcAft>
                        <a:buClr>
                          <a:schemeClr val="dk1"/>
                        </a:buClr>
                        <a:buSzPts val="1500"/>
                        <a:buFont typeface="Calibri"/>
                        <a:buNone/>
                      </a:pPr>
                      <a:r>
                        <a:rPr b="0" i="0" lang="en-US" sz="1500">
                          <a:solidFill>
                            <a:schemeClr val="dk1"/>
                          </a:solidFill>
                        </a:rPr>
                        <a:t>The accountability system must identify at least three categories</a:t>
                      </a:r>
                      <a:r>
                        <a:rPr b="0" i="0" lang="en-US" sz="1500">
                          <a:solidFill>
                            <a:schemeClr val="dk1"/>
                          </a:solidFill>
                        </a:rPr>
                        <a:t> of schools:</a:t>
                      </a:r>
                      <a:endParaRPr b="1" i="0" sz="1500">
                        <a:solidFill>
                          <a:schemeClr val="accent3"/>
                        </a:solidFill>
                      </a:endParaRPr>
                    </a:p>
                    <a:p>
                      <a:pPr indent="-285750" lvl="0" marL="285750" marR="0" rtl="0" algn="l">
                        <a:lnSpc>
                          <a:spcPct val="100000"/>
                        </a:lnSpc>
                        <a:spcBef>
                          <a:spcPts val="0"/>
                        </a:spcBef>
                        <a:spcAft>
                          <a:spcPts val="0"/>
                        </a:spcAft>
                        <a:buClr>
                          <a:srgbClr val="7B7B7B"/>
                        </a:buClr>
                        <a:buSzPts val="1500"/>
                        <a:buFont typeface="Arial"/>
                        <a:buChar char="•"/>
                      </a:pPr>
                      <a:r>
                        <a:rPr b="1" i="0" lang="en-US" sz="1500">
                          <a:solidFill>
                            <a:srgbClr val="7B7B7B"/>
                          </a:solidFill>
                        </a:rPr>
                        <a:t>Comprehensive support and improvement schools</a:t>
                      </a:r>
                      <a:endParaRPr b="1" i="0" sz="1500">
                        <a:solidFill>
                          <a:srgbClr val="7B7B7B"/>
                        </a:solidFill>
                      </a:endParaRPr>
                    </a:p>
                    <a:p>
                      <a:pPr indent="-285750" lvl="0" marL="285750" marR="0" rtl="0" algn="l">
                        <a:lnSpc>
                          <a:spcPct val="100000"/>
                        </a:lnSpc>
                        <a:spcBef>
                          <a:spcPts val="0"/>
                        </a:spcBef>
                        <a:spcAft>
                          <a:spcPts val="0"/>
                        </a:spcAft>
                        <a:buClr>
                          <a:srgbClr val="7B7B7B"/>
                        </a:buClr>
                        <a:buSzPts val="1500"/>
                        <a:buFont typeface="Arial"/>
                        <a:buChar char="•"/>
                      </a:pPr>
                      <a:r>
                        <a:rPr b="1" i="0" lang="en-US" sz="1500">
                          <a:solidFill>
                            <a:srgbClr val="7B7B7B"/>
                          </a:solidFill>
                        </a:rPr>
                        <a:t>Targeted support and intervention schools</a:t>
                      </a:r>
                      <a:endParaRPr/>
                    </a:p>
                    <a:p>
                      <a:pPr indent="-285750" lvl="0" marL="285750" marR="0" rtl="0" algn="l">
                        <a:lnSpc>
                          <a:spcPct val="100000"/>
                        </a:lnSpc>
                        <a:spcBef>
                          <a:spcPts val="0"/>
                        </a:spcBef>
                        <a:spcAft>
                          <a:spcPts val="0"/>
                        </a:spcAft>
                        <a:buClr>
                          <a:schemeClr val="dk1"/>
                        </a:buClr>
                        <a:buSzPts val="1500"/>
                        <a:buFont typeface="Arial"/>
                        <a:buChar char="•"/>
                      </a:pPr>
                      <a:r>
                        <a:rPr b="0" i="0" lang="en-US" sz="1500">
                          <a:solidFill>
                            <a:schemeClr val="dk1"/>
                          </a:solidFill>
                        </a:rPr>
                        <a:t>Additional schools</a:t>
                      </a:r>
                      <a:endParaRPr/>
                    </a:p>
                  </a:txBody>
                  <a:tcPr marT="45725" marB="45725" marR="91450" marL="91450">
                    <a:solidFill>
                      <a:schemeClr val="lt1"/>
                    </a:solidFill>
                  </a:tcPr>
                </a:tc>
              </a:tr>
            </a:tbl>
          </a:graphicData>
        </a:graphic>
      </p:graphicFrame>
      <p:graphicFrame>
        <p:nvGraphicFramePr>
          <p:cNvPr id="784" name="Google Shape;784;p84"/>
          <p:cNvGraphicFramePr/>
          <p:nvPr/>
        </p:nvGraphicFramePr>
        <p:xfrm>
          <a:off x="1696274" y="914401"/>
          <a:ext cx="3000000" cy="3000000"/>
        </p:xfrm>
        <a:graphic>
          <a:graphicData uri="http://schemas.openxmlformats.org/drawingml/2006/table">
            <a:tbl>
              <a:tblPr bandRow="1" firstRow="1">
                <a:noFill/>
                <a:tableStyleId>{BBEAADD3-F17C-47FE-9AD6-62C4812FA3D3}</a:tableStyleId>
              </a:tblPr>
              <a:tblGrid>
                <a:gridCol w="5257600"/>
              </a:tblGrid>
              <a:tr h="375925">
                <a:tc>
                  <a:txBody>
                    <a:bodyPr/>
                    <a:lstStyle/>
                    <a:p>
                      <a:pPr indent="0" lvl="0" marL="0" marR="0" rtl="0" algn="ctr">
                        <a:lnSpc>
                          <a:spcPct val="100000"/>
                        </a:lnSpc>
                        <a:spcBef>
                          <a:spcPts val="0"/>
                        </a:spcBef>
                        <a:spcAft>
                          <a:spcPts val="0"/>
                        </a:spcAft>
                        <a:buClr>
                          <a:schemeClr val="dk1"/>
                        </a:buClr>
                        <a:buSzPts val="1900"/>
                        <a:buFont typeface="Calibri"/>
                        <a:buNone/>
                      </a:pPr>
                      <a:r>
                        <a:rPr b="1" lang="en-US" sz="1900"/>
                        <a:t>Goals</a:t>
                      </a:r>
                      <a:endParaRPr/>
                    </a:p>
                  </a:txBody>
                  <a:tcPr marT="45725" marB="45725" marR="91450" marL="9145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r>
              <a:tr h="1468975">
                <a:tc>
                  <a:txBody>
                    <a:bodyPr/>
                    <a:lstStyle/>
                    <a:p>
                      <a:pPr indent="0" lvl="0" marL="0" marR="0" rtl="0" algn="l">
                        <a:spcBef>
                          <a:spcPts val="0"/>
                        </a:spcBef>
                        <a:spcAft>
                          <a:spcPts val="0"/>
                        </a:spcAft>
                        <a:buNone/>
                      </a:pPr>
                      <a:r>
                        <a:rPr lang="en-US" sz="1500">
                          <a:solidFill>
                            <a:srgbClr val="2D2D2D"/>
                          </a:solidFill>
                        </a:rPr>
                        <a:t>States must establish “ambitious, state-designed long-term goals” and interim progress targets for all students and for each subgroup for: </a:t>
                      </a:r>
                      <a:endParaRPr/>
                    </a:p>
                    <a:p>
                      <a:pPr indent="-285750" lvl="0" marL="285750" marR="0" rtl="0" algn="l">
                        <a:lnSpc>
                          <a:spcPct val="107000"/>
                        </a:lnSpc>
                        <a:spcBef>
                          <a:spcPts val="0"/>
                        </a:spcBef>
                        <a:spcAft>
                          <a:spcPts val="0"/>
                        </a:spcAft>
                        <a:buClr>
                          <a:srgbClr val="2D2D2D"/>
                        </a:buClr>
                        <a:buSzPts val="1500"/>
                        <a:buFont typeface="Arial"/>
                        <a:buChar char="•"/>
                      </a:pPr>
                      <a:r>
                        <a:rPr lang="en-US" sz="1500">
                          <a:solidFill>
                            <a:srgbClr val="2D2D2D"/>
                          </a:solidFill>
                        </a:rPr>
                        <a:t>Academic achievement </a:t>
                      </a:r>
                      <a:endParaRPr/>
                    </a:p>
                    <a:p>
                      <a:pPr indent="-285750" lvl="0" marL="285750" marR="0" rtl="0" algn="l">
                        <a:lnSpc>
                          <a:spcPct val="107000"/>
                        </a:lnSpc>
                        <a:spcBef>
                          <a:spcPts val="0"/>
                        </a:spcBef>
                        <a:spcAft>
                          <a:spcPts val="0"/>
                        </a:spcAft>
                        <a:buClr>
                          <a:srgbClr val="2D2D2D"/>
                        </a:buClr>
                        <a:buSzPts val="1500"/>
                        <a:buFont typeface="Arial"/>
                        <a:buChar char="•"/>
                      </a:pPr>
                      <a:r>
                        <a:rPr lang="en-US" sz="1500">
                          <a:solidFill>
                            <a:srgbClr val="2D2D2D"/>
                          </a:solidFill>
                        </a:rPr>
                        <a:t>High school graduation</a:t>
                      </a:r>
                      <a:endParaRPr/>
                    </a:p>
                    <a:p>
                      <a:pPr indent="-285750" lvl="0" marL="285750" marR="0" rtl="0" algn="l">
                        <a:lnSpc>
                          <a:spcPct val="107000"/>
                        </a:lnSpc>
                        <a:spcBef>
                          <a:spcPts val="0"/>
                        </a:spcBef>
                        <a:spcAft>
                          <a:spcPts val="0"/>
                        </a:spcAft>
                        <a:buClr>
                          <a:srgbClr val="2D2D2D"/>
                        </a:buClr>
                        <a:buSzPts val="1500"/>
                        <a:buFont typeface="Arial"/>
                        <a:buChar char="•"/>
                      </a:pPr>
                      <a:r>
                        <a:rPr lang="en-US" sz="1500">
                          <a:solidFill>
                            <a:srgbClr val="2D2D2D"/>
                          </a:solidFill>
                        </a:rPr>
                        <a:t>English language proficiency (all</a:t>
                      </a:r>
                      <a:r>
                        <a:rPr lang="en-US" sz="1500">
                          <a:solidFill>
                            <a:srgbClr val="2D2D2D"/>
                          </a:solidFill>
                        </a:rPr>
                        <a:t> students only)</a:t>
                      </a:r>
                      <a:endParaRPr sz="1500">
                        <a:solidFill>
                          <a:srgbClr val="2D2D2D"/>
                        </a:solidFill>
                      </a:endParaRPr>
                    </a:p>
                  </a:txBody>
                  <a:tcPr marT="45725" marB="45725" marR="91450" marL="9145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lt1"/>
                    </a:solidFill>
                  </a:tcPr>
                </a:tc>
              </a:tr>
            </a:tbl>
          </a:graphicData>
        </a:graphic>
      </p:graphicFrame>
      <p:cxnSp>
        <p:nvCxnSpPr>
          <p:cNvPr id="785" name="Google Shape;785;p84"/>
          <p:cNvCxnSpPr/>
          <p:nvPr/>
        </p:nvCxnSpPr>
        <p:spPr>
          <a:xfrm>
            <a:off x="4348257" y="2725712"/>
            <a:ext cx="0" cy="474688"/>
          </a:xfrm>
          <a:prstGeom prst="straightConnector1">
            <a:avLst/>
          </a:prstGeom>
          <a:noFill/>
          <a:ln cap="flat" cmpd="sng" w="9525">
            <a:solidFill>
              <a:srgbClr val="AEABAB"/>
            </a:solidFill>
            <a:prstDash val="solid"/>
            <a:miter lim="800000"/>
            <a:headEnd len="med" w="med" type="triangle"/>
            <a:tailEnd len="med" w="med" type="triangle"/>
          </a:ln>
        </p:spPr>
      </p:cxnSp>
      <p:cxnSp>
        <p:nvCxnSpPr>
          <p:cNvPr id="786" name="Google Shape;786;p84"/>
          <p:cNvCxnSpPr/>
          <p:nvPr/>
        </p:nvCxnSpPr>
        <p:spPr>
          <a:xfrm>
            <a:off x="6553200" y="2971800"/>
            <a:ext cx="609600" cy="0"/>
          </a:xfrm>
          <a:prstGeom prst="straightConnector1">
            <a:avLst/>
          </a:prstGeom>
          <a:noFill/>
          <a:ln cap="flat" cmpd="sng" w="9525">
            <a:solidFill>
              <a:srgbClr val="AEABAB"/>
            </a:solidFill>
            <a:prstDash val="solid"/>
            <a:miter lim="800000"/>
            <a:headEnd len="sm" w="sm" type="none"/>
            <a:tailEnd len="med" w="med" type="triangle"/>
          </a:ln>
        </p:spPr>
      </p:cxnSp>
      <p:graphicFrame>
        <p:nvGraphicFramePr>
          <p:cNvPr id="787" name="Google Shape;787;p84"/>
          <p:cNvGraphicFramePr/>
          <p:nvPr/>
        </p:nvGraphicFramePr>
        <p:xfrm>
          <a:off x="1696274" y="3274418"/>
          <a:ext cx="3000000" cy="3000000"/>
        </p:xfrm>
        <a:graphic>
          <a:graphicData uri="http://schemas.openxmlformats.org/drawingml/2006/table">
            <a:tbl>
              <a:tblPr bandRow="1" firstRow="1">
                <a:noFill/>
                <a:tableStyleId>{BBEAADD3-F17C-47FE-9AD6-62C4812FA3D3}</a:tableStyleId>
              </a:tblPr>
              <a:tblGrid>
                <a:gridCol w="5303975"/>
              </a:tblGrid>
              <a:tr h="401700">
                <a:tc>
                  <a:txBody>
                    <a:bodyPr/>
                    <a:lstStyle/>
                    <a:p>
                      <a:pPr indent="0" lvl="0" marL="0" marR="0" rtl="0" algn="ctr">
                        <a:spcBef>
                          <a:spcPts val="0"/>
                        </a:spcBef>
                        <a:spcAft>
                          <a:spcPts val="0"/>
                        </a:spcAft>
                        <a:buNone/>
                      </a:pPr>
                      <a:r>
                        <a:rPr lang="en-US" sz="1900">
                          <a:solidFill>
                            <a:schemeClr val="lt1"/>
                          </a:solidFill>
                        </a:rPr>
                        <a:t>School Accountability</a:t>
                      </a:r>
                      <a:endParaRPr/>
                    </a:p>
                  </a:txBody>
                  <a:tcPr marT="45725" marB="45725" marR="91450" marL="9145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r>
              <a:tr h="2103125">
                <a:tc>
                  <a:txBody>
                    <a:bodyPr/>
                    <a:lstStyle/>
                    <a:p>
                      <a:pPr indent="0" lvl="0" marL="0" marR="0" rtl="0" algn="l">
                        <a:spcBef>
                          <a:spcPts val="0"/>
                        </a:spcBef>
                        <a:spcAft>
                          <a:spcPts val="0"/>
                        </a:spcAft>
                        <a:buNone/>
                      </a:pPr>
                      <a:r>
                        <a:rPr b="0" lang="en-US" sz="1500">
                          <a:solidFill>
                            <a:schemeClr val="dk1"/>
                          </a:solidFill>
                        </a:rPr>
                        <a:t>States must establish a </a:t>
                      </a:r>
                      <a:r>
                        <a:rPr b="1" lang="en-US" sz="1500">
                          <a:solidFill>
                            <a:srgbClr val="286F6B"/>
                          </a:solidFill>
                        </a:rPr>
                        <a:t>system of meaningfully differentiating schools on an annual basis</a:t>
                      </a:r>
                      <a:r>
                        <a:rPr b="0" lang="en-US" sz="1500">
                          <a:solidFill>
                            <a:schemeClr val="dk1"/>
                          </a:solidFill>
                        </a:rPr>
                        <a:t>, </a:t>
                      </a:r>
                      <a:r>
                        <a:rPr lang="en-US" sz="1500">
                          <a:solidFill>
                            <a:srgbClr val="2D2D2D"/>
                          </a:solidFill>
                        </a:rPr>
                        <a:t>based on the following </a:t>
                      </a:r>
                      <a:r>
                        <a:rPr lang="en-US" sz="1500">
                          <a:solidFill>
                            <a:schemeClr val="dk1"/>
                          </a:solidFill>
                        </a:rPr>
                        <a:t>indicators for all students and separately for each subgroup (except that English proficiency need not be disaggregated).</a:t>
                      </a:r>
                      <a:r>
                        <a:rPr lang="en-US" sz="1500">
                          <a:solidFill>
                            <a:schemeClr val="dk1"/>
                          </a:solidFill>
                        </a:rPr>
                        <a:t> The system must give </a:t>
                      </a:r>
                      <a:r>
                        <a:rPr b="1" lang="en-US" sz="1500">
                          <a:solidFill>
                            <a:srgbClr val="7B7B7B"/>
                          </a:solidFill>
                        </a:rPr>
                        <a:t>substantial weight</a:t>
                      </a:r>
                      <a:r>
                        <a:rPr lang="en-US" sz="1500">
                          <a:solidFill>
                            <a:srgbClr val="7B7B7B"/>
                          </a:solidFill>
                        </a:rPr>
                        <a:t> </a:t>
                      </a:r>
                      <a:r>
                        <a:rPr lang="en-US" sz="1500">
                          <a:solidFill>
                            <a:schemeClr val="dk1"/>
                          </a:solidFill>
                        </a:rPr>
                        <a:t>to each indicator</a:t>
                      </a:r>
                      <a:r>
                        <a:rPr lang="en-US" sz="1500">
                          <a:solidFill>
                            <a:srgbClr val="7B7B7B"/>
                          </a:solidFill>
                        </a:rPr>
                        <a:t>.</a:t>
                      </a:r>
                      <a:endParaRPr/>
                    </a:p>
                    <a:p>
                      <a:pPr indent="-342900" lvl="0" marL="342900" marR="0" rtl="0" algn="l">
                        <a:spcBef>
                          <a:spcPts val="0"/>
                        </a:spcBef>
                        <a:spcAft>
                          <a:spcPts val="0"/>
                        </a:spcAft>
                        <a:buClr>
                          <a:schemeClr val="dk1"/>
                        </a:buClr>
                        <a:buSzPts val="1500"/>
                        <a:buFont typeface="Arial"/>
                        <a:buChar char="•"/>
                      </a:pPr>
                      <a:r>
                        <a:rPr lang="en-US" sz="1500"/>
                        <a:t>Academic achievement indicator</a:t>
                      </a:r>
                      <a:endParaRPr/>
                    </a:p>
                    <a:p>
                      <a:pPr indent="-342900" lvl="0" marL="342900" marR="0" rtl="0" algn="l">
                        <a:lnSpc>
                          <a:spcPct val="100000"/>
                        </a:lnSpc>
                        <a:spcBef>
                          <a:spcPts val="0"/>
                        </a:spcBef>
                        <a:spcAft>
                          <a:spcPts val="0"/>
                        </a:spcAft>
                        <a:buClr>
                          <a:schemeClr val="dk1"/>
                        </a:buClr>
                        <a:buSzPts val="1500"/>
                        <a:buFont typeface="Arial"/>
                        <a:buChar char="•"/>
                      </a:pPr>
                      <a:r>
                        <a:rPr lang="en-US" sz="1500"/>
                        <a:t>Another academic indicator (growth,</a:t>
                      </a:r>
                      <a:r>
                        <a:rPr lang="en-US" sz="1500"/>
                        <a:t> grad rate)</a:t>
                      </a:r>
                      <a:endParaRPr sz="1500"/>
                    </a:p>
                    <a:p>
                      <a:pPr indent="-342900" lvl="0" marL="342900" marR="0" rtl="0" algn="l">
                        <a:spcBef>
                          <a:spcPts val="0"/>
                        </a:spcBef>
                        <a:spcAft>
                          <a:spcPts val="0"/>
                        </a:spcAft>
                        <a:buClr>
                          <a:schemeClr val="dk1"/>
                        </a:buClr>
                        <a:buSzPts val="1500"/>
                        <a:buFont typeface="Arial"/>
                        <a:buChar char="•"/>
                      </a:pPr>
                      <a:r>
                        <a:rPr lang="en-US" sz="1500"/>
                        <a:t>English proficiency</a:t>
                      </a:r>
                      <a:endParaRPr/>
                    </a:p>
                    <a:p>
                      <a:pPr indent="-342900" lvl="0" marL="342900" marR="0" rtl="0" algn="l">
                        <a:spcBef>
                          <a:spcPts val="0"/>
                        </a:spcBef>
                        <a:spcAft>
                          <a:spcPts val="0"/>
                        </a:spcAft>
                        <a:buClr>
                          <a:schemeClr val="dk1"/>
                        </a:buClr>
                        <a:buSzPts val="1500"/>
                        <a:buFont typeface="Arial"/>
                        <a:buChar char="•"/>
                      </a:pPr>
                      <a:r>
                        <a:rPr lang="en-US" sz="1500"/>
                        <a:t>Additional indicator of school quality or student success</a:t>
                      </a:r>
                      <a:endParaRPr/>
                    </a:p>
                  </a:txBody>
                  <a:tcPr marT="45725" marB="45725" marR="91450" marL="9145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lt1"/>
                    </a:solidFill>
                  </a:tcPr>
                </a:tc>
              </a:tr>
            </a:tbl>
          </a:graphicData>
        </a:graphic>
      </p:graphicFrame>
      <p:sp>
        <p:nvSpPr>
          <p:cNvPr id="788" name="Google Shape;788;p84"/>
          <p:cNvSpPr txBox="1"/>
          <p:nvPr/>
        </p:nvSpPr>
        <p:spPr>
          <a:xfrm>
            <a:off x="7200363" y="5676242"/>
            <a:ext cx="4259800" cy="2974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33"/>
              <a:buFont typeface="Calibri"/>
              <a:buNone/>
            </a:pPr>
            <a:r>
              <a:rPr b="0" i="0" lang="en-US" sz="1333" u="none" cap="none" strike="noStrike">
                <a:solidFill>
                  <a:srgbClr val="000000"/>
                </a:solidFill>
                <a:latin typeface="Calibri"/>
                <a:ea typeface="Calibri"/>
                <a:cs typeface="Calibri"/>
                <a:sym typeface="Calibri"/>
              </a:rPr>
              <a:t>Graphic by : Foundation for Excellence in Education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85"/>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Continuous Review and Improvement</a:t>
            </a:r>
            <a:endParaRPr/>
          </a:p>
        </p:txBody>
      </p:sp>
      <p:sp>
        <p:nvSpPr>
          <p:cNvPr id="794" name="Google Shape;794;p85"/>
          <p:cNvSpPr txBox="1"/>
          <p:nvPr>
            <p:ph idx="4294967295" type="sldNum"/>
          </p:nvPr>
        </p:nvSpPr>
        <p:spPr>
          <a:xfrm>
            <a:off x="11460163" y="6516688"/>
            <a:ext cx="731837" cy="31115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pSp>
        <p:nvGrpSpPr>
          <p:cNvPr id="795" name="Google Shape;795;p85"/>
          <p:cNvGrpSpPr/>
          <p:nvPr/>
        </p:nvGrpSpPr>
        <p:grpSpPr>
          <a:xfrm>
            <a:off x="268807" y="2920550"/>
            <a:ext cx="11185888" cy="1016898"/>
            <a:chOff x="5467" y="2037195"/>
            <a:chExt cx="11185888" cy="1016898"/>
          </a:xfrm>
        </p:grpSpPr>
        <p:sp>
          <p:nvSpPr>
            <p:cNvPr id="796" name="Google Shape;796;p85"/>
            <p:cNvSpPr/>
            <p:nvPr/>
          </p:nvSpPr>
          <p:spPr>
            <a:xfrm>
              <a:off x="5467" y="2037195"/>
              <a:ext cx="1694831" cy="1016898"/>
            </a:xfrm>
            <a:prstGeom prst="roundRect">
              <a:avLst>
                <a:gd fmla="val 10000" name="adj"/>
              </a:avLst>
            </a:prstGeom>
            <a:solidFill>
              <a:srgbClr val="F1A51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85"/>
            <p:cNvSpPr txBox="1"/>
            <p:nvPr/>
          </p:nvSpPr>
          <p:spPr>
            <a:xfrm>
              <a:off x="35251" y="2066979"/>
              <a:ext cx="1635263" cy="95733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Public Feedback</a:t>
              </a:r>
              <a:endParaRPr/>
            </a:p>
          </p:txBody>
        </p:sp>
        <p:sp>
          <p:nvSpPr>
            <p:cNvPr id="798" name="Google Shape;798;p85"/>
            <p:cNvSpPr/>
            <p:nvPr/>
          </p:nvSpPr>
          <p:spPr>
            <a:xfrm>
              <a:off x="1869781" y="2335485"/>
              <a:ext cx="359304" cy="420318"/>
            </a:xfrm>
            <a:prstGeom prst="rightArrow">
              <a:avLst>
                <a:gd fmla="val 60000" name="adj1"/>
                <a:gd fmla="val 50000" name="adj2"/>
              </a:avLst>
            </a:prstGeom>
            <a:solidFill>
              <a:srgbClr val="F1A5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85"/>
            <p:cNvSpPr txBox="1"/>
            <p:nvPr/>
          </p:nvSpPr>
          <p:spPr>
            <a:xfrm>
              <a:off x="1869781" y="2419549"/>
              <a:ext cx="251513" cy="2521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800" name="Google Shape;800;p85"/>
            <p:cNvSpPr/>
            <p:nvPr/>
          </p:nvSpPr>
          <p:spPr>
            <a:xfrm>
              <a:off x="2378231" y="2037195"/>
              <a:ext cx="1694831" cy="1016898"/>
            </a:xfrm>
            <a:prstGeom prst="roundRect">
              <a:avLst>
                <a:gd fmla="val 10000" name="adj"/>
              </a:avLst>
            </a:prstGeom>
            <a:solidFill>
              <a:srgbClr val="BFE63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85"/>
            <p:cNvSpPr txBox="1"/>
            <p:nvPr/>
          </p:nvSpPr>
          <p:spPr>
            <a:xfrm>
              <a:off x="2408015" y="2066979"/>
              <a:ext cx="1635263" cy="95733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Accountability Task Force</a:t>
              </a:r>
              <a:endParaRPr/>
            </a:p>
          </p:txBody>
        </p:sp>
        <p:sp>
          <p:nvSpPr>
            <p:cNvPr id="802" name="Google Shape;802;p85"/>
            <p:cNvSpPr/>
            <p:nvPr/>
          </p:nvSpPr>
          <p:spPr>
            <a:xfrm>
              <a:off x="4242546" y="2335485"/>
              <a:ext cx="359304" cy="420318"/>
            </a:xfrm>
            <a:prstGeom prst="rightArrow">
              <a:avLst>
                <a:gd fmla="val 60000" name="adj1"/>
                <a:gd fmla="val 50000" name="adj2"/>
              </a:avLst>
            </a:prstGeom>
            <a:solidFill>
              <a:srgbClr val="9CE2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85"/>
            <p:cNvSpPr txBox="1"/>
            <p:nvPr/>
          </p:nvSpPr>
          <p:spPr>
            <a:xfrm>
              <a:off x="4242546" y="2419549"/>
              <a:ext cx="251513" cy="2521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804" name="Google Shape;804;p85"/>
            <p:cNvSpPr/>
            <p:nvPr/>
          </p:nvSpPr>
          <p:spPr>
            <a:xfrm>
              <a:off x="4750995" y="2037195"/>
              <a:ext cx="1694831" cy="1016898"/>
            </a:xfrm>
            <a:prstGeom prst="roundRect">
              <a:avLst>
                <a:gd fmla="val 10000" name="adj"/>
              </a:avLst>
            </a:prstGeom>
            <a:solidFill>
              <a:srgbClr val="64DB4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85"/>
            <p:cNvSpPr txBox="1"/>
            <p:nvPr/>
          </p:nvSpPr>
          <p:spPr>
            <a:xfrm>
              <a:off x="4780779" y="2066979"/>
              <a:ext cx="1635263" cy="95733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Technical Advisory Committee</a:t>
              </a:r>
              <a:endParaRPr/>
            </a:p>
          </p:txBody>
        </p:sp>
        <p:sp>
          <p:nvSpPr>
            <p:cNvPr id="806" name="Google Shape;806;p85"/>
            <p:cNvSpPr/>
            <p:nvPr/>
          </p:nvSpPr>
          <p:spPr>
            <a:xfrm>
              <a:off x="6615310" y="2335485"/>
              <a:ext cx="359304" cy="420318"/>
            </a:xfrm>
            <a:prstGeom prst="rightArrow">
              <a:avLst>
                <a:gd fmla="val 60000" name="adj1"/>
                <a:gd fmla="val 50000" name="adj2"/>
              </a:avLst>
            </a:prstGeom>
            <a:solidFill>
              <a:srgbClr val="50D4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5"/>
            <p:cNvSpPr txBox="1"/>
            <p:nvPr/>
          </p:nvSpPr>
          <p:spPr>
            <a:xfrm>
              <a:off x="6615310" y="2419549"/>
              <a:ext cx="251513" cy="2521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808" name="Google Shape;808;p85"/>
            <p:cNvSpPr/>
            <p:nvPr/>
          </p:nvSpPr>
          <p:spPr>
            <a:xfrm>
              <a:off x="7123759" y="2037195"/>
              <a:ext cx="1694831" cy="1016898"/>
            </a:xfrm>
            <a:prstGeom prst="roundRect">
              <a:avLst>
                <a:gd fmla="val 10000" name="adj"/>
              </a:avLst>
            </a:prstGeom>
            <a:solidFill>
              <a:srgbClr val="55D18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85"/>
            <p:cNvSpPr txBox="1"/>
            <p:nvPr/>
          </p:nvSpPr>
          <p:spPr>
            <a:xfrm>
              <a:off x="7153543" y="2066979"/>
              <a:ext cx="1635263" cy="95733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Commission on School Accreditation</a:t>
              </a:r>
              <a:endParaRPr/>
            </a:p>
          </p:txBody>
        </p:sp>
        <p:sp>
          <p:nvSpPr>
            <p:cNvPr id="810" name="Google Shape;810;p85"/>
            <p:cNvSpPr/>
            <p:nvPr/>
          </p:nvSpPr>
          <p:spPr>
            <a:xfrm>
              <a:off x="8988074" y="2335485"/>
              <a:ext cx="359304" cy="420318"/>
            </a:xfrm>
            <a:prstGeom prst="rightArrow">
              <a:avLst>
                <a:gd fmla="val 60000" name="adj1"/>
                <a:gd fmla="val 50000" name="adj2"/>
              </a:avLst>
            </a:prstGeom>
            <a:solidFill>
              <a:srgbClr val="67C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85"/>
            <p:cNvSpPr txBox="1"/>
            <p:nvPr/>
          </p:nvSpPr>
          <p:spPr>
            <a:xfrm>
              <a:off x="8988074" y="2419549"/>
              <a:ext cx="251513" cy="2521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sz="1500">
                <a:solidFill>
                  <a:schemeClr val="lt1"/>
                </a:solidFill>
                <a:latin typeface="Calibri"/>
                <a:ea typeface="Calibri"/>
                <a:cs typeface="Calibri"/>
                <a:sym typeface="Calibri"/>
              </a:endParaRPr>
            </a:p>
          </p:txBody>
        </p:sp>
        <p:sp>
          <p:nvSpPr>
            <p:cNvPr id="812" name="Google Shape;812;p85"/>
            <p:cNvSpPr/>
            <p:nvPr/>
          </p:nvSpPr>
          <p:spPr>
            <a:xfrm>
              <a:off x="9496524" y="2037195"/>
              <a:ext cx="1694831" cy="1016898"/>
            </a:xfrm>
            <a:prstGeom prst="roundRect">
              <a:avLst>
                <a:gd fmla="val 10000" name="adj"/>
              </a:avLst>
            </a:prstGeom>
            <a:solidFill>
              <a:srgbClr val="67C7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85"/>
            <p:cNvSpPr txBox="1"/>
            <p:nvPr/>
          </p:nvSpPr>
          <p:spPr>
            <a:xfrm>
              <a:off x="9526308" y="2066979"/>
              <a:ext cx="1635263" cy="95733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State Board of Education</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86"/>
          <p:cNvSpPr txBox="1"/>
          <p:nvPr>
            <p:ph type="title"/>
          </p:nvPr>
        </p:nvSpPr>
        <p:spPr>
          <a:xfrm>
            <a:off x="412618" y="275585"/>
            <a:ext cx="10605900" cy="38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4000"/>
              <a:buFont typeface="Arial"/>
              <a:buNone/>
            </a:pPr>
            <a:r>
              <a:rPr lang="en-US" sz="4000"/>
              <a:t>Updates</a:t>
            </a:r>
            <a:endParaRPr/>
          </a:p>
        </p:txBody>
      </p:sp>
      <p:sp>
        <p:nvSpPr>
          <p:cNvPr id="819" name="Google Shape;819;p86"/>
          <p:cNvSpPr txBox="1"/>
          <p:nvPr>
            <p:ph idx="1" type="body"/>
          </p:nvPr>
        </p:nvSpPr>
        <p:spPr>
          <a:xfrm>
            <a:off x="838200" y="1166649"/>
            <a:ext cx="10515600" cy="43827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rgbClr val="595959"/>
              </a:buClr>
              <a:buSzPts val="2800"/>
              <a:buChar char="•"/>
            </a:pPr>
            <a:r>
              <a:rPr lang="en-US"/>
              <a:t>Ongoing push for changes to accountability from the workforce community.</a:t>
            </a:r>
            <a:endParaRPr/>
          </a:p>
          <a:p>
            <a:pPr indent="0" lvl="0" marL="228600" rtl="0" algn="l">
              <a:lnSpc>
                <a:spcPct val="100000"/>
              </a:lnSpc>
              <a:spcBef>
                <a:spcPts val="0"/>
              </a:spcBef>
              <a:spcAft>
                <a:spcPts val="0"/>
              </a:spcAft>
              <a:buNone/>
            </a:pPr>
            <a:r>
              <a:t/>
            </a:r>
            <a:endParaRPr/>
          </a:p>
          <a:p>
            <a:pPr indent="-228600" lvl="0" marL="228600" rtl="0" algn="l">
              <a:lnSpc>
                <a:spcPct val="100000"/>
              </a:lnSpc>
              <a:spcBef>
                <a:spcPts val="0"/>
              </a:spcBef>
              <a:spcAft>
                <a:spcPts val="0"/>
              </a:spcAft>
              <a:buClr>
                <a:srgbClr val="595959"/>
              </a:buClr>
              <a:buSzPts val="2800"/>
              <a:buChar char="•"/>
            </a:pPr>
            <a:r>
              <a:rPr lang="en-US"/>
              <a:t>Office of Inspector General (OIG) audit of accountability and school improvement.</a:t>
            </a:r>
            <a:endParaRPr/>
          </a:p>
          <a:p>
            <a:pPr indent="0" lvl="0" marL="228600" rtl="0" algn="l">
              <a:lnSpc>
                <a:spcPct val="100000"/>
              </a:lnSpc>
              <a:spcBef>
                <a:spcPts val="0"/>
              </a:spcBef>
              <a:spcAft>
                <a:spcPts val="0"/>
              </a:spcAft>
              <a:buNone/>
            </a:pPr>
            <a:r>
              <a:t/>
            </a:r>
            <a:endParaRPr/>
          </a:p>
          <a:p>
            <a:pPr indent="-228600" lvl="0" marL="228600" rtl="0" algn="l">
              <a:lnSpc>
                <a:spcPct val="100000"/>
              </a:lnSpc>
              <a:spcBef>
                <a:spcPts val="0"/>
              </a:spcBef>
              <a:spcAft>
                <a:spcPts val="0"/>
              </a:spcAft>
              <a:buClr>
                <a:srgbClr val="595959"/>
              </a:buClr>
              <a:buSzPts val="2800"/>
              <a:buChar char="•"/>
            </a:pPr>
            <a:r>
              <a:rPr lang="en-US"/>
              <a:t>Required submission of amendment to the ESSA State Plan</a:t>
            </a:r>
            <a:endParaRPr/>
          </a:p>
          <a:p>
            <a:pPr indent="0" lvl="0" marL="228600" rtl="0" algn="l">
              <a:lnSpc>
                <a:spcPct val="100000"/>
              </a:lnSpc>
              <a:spcBef>
                <a:spcPts val="0"/>
              </a:spcBef>
              <a:spcAft>
                <a:spcPts val="0"/>
              </a:spcAft>
              <a:buNone/>
            </a:pPr>
            <a:r>
              <a:t/>
            </a:r>
            <a:endParaRPr/>
          </a:p>
          <a:p>
            <a:pPr indent="-228600" lvl="0" marL="228600" rtl="0" algn="l">
              <a:lnSpc>
                <a:spcPct val="100000"/>
              </a:lnSpc>
              <a:spcBef>
                <a:spcPts val="0"/>
              </a:spcBef>
              <a:spcAft>
                <a:spcPts val="0"/>
              </a:spcAft>
              <a:buSzPts val="2800"/>
              <a:buChar char="•"/>
            </a:pPr>
            <a:r>
              <a:rPr lang="en-US"/>
              <a:t>Acceleration weighting</a:t>
            </a:r>
            <a:endParaRPr/>
          </a:p>
          <a:p>
            <a:pPr indent="-50800" lvl="0" marL="228600" rtl="0" algn="l">
              <a:lnSpc>
                <a:spcPct val="100000"/>
              </a:lnSpc>
              <a:spcBef>
                <a:spcPts val="1200"/>
              </a:spcBef>
              <a:spcAft>
                <a:spcPts val="0"/>
              </a:spcAft>
              <a:buClr>
                <a:srgbClr val="595959"/>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87"/>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Component Score Limits	</a:t>
            </a:r>
            <a:endParaRPr/>
          </a:p>
        </p:txBody>
      </p:sp>
      <p:sp>
        <p:nvSpPr>
          <p:cNvPr id="826" name="Google Shape;826;p87"/>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lnSpcReduction="10000"/>
          </a:bodyPr>
          <a:lstStyle/>
          <a:p>
            <a:pPr indent="0" lvl="0" marL="0" rtl="0" algn="l">
              <a:spcBef>
                <a:spcPts val="600"/>
              </a:spcBef>
              <a:spcAft>
                <a:spcPts val="0"/>
              </a:spcAft>
              <a:buNone/>
            </a:pPr>
            <a:r>
              <a:rPr lang="en-US"/>
              <a:t>The MDE has been working through the ESSA State Plan amendment process since May 23, 2023.  </a:t>
            </a:r>
            <a:endParaRPr/>
          </a:p>
          <a:p>
            <a:pPr indent="0" lvl="0" marL="0" rtl="0" algn="l">
              <a:spcBef>
                <a:spcPts val="600"/>
              </a:spcBef>
              <a:spcAft>
                <a:spcPts val="0"/>
              </a:spcAft>
              <a:buNone/>
            </a:pPr>
            <a:r>
              <a:t/>
            </a:r>
            <a:endParaRPr/>
          </a:p>
          <a:p>
            <a:pPr indent="0" lvl="0" marL="0" rtl="0" algn="l">
              <a:spcBef>
                <a:spcPts val="600"/>
              </a:spcBef>
              <a:spcAft>
                <a:spcPts val="600"/>
              </a:spcAft>
              <a:buNone/>
            </a:pPr>
            <a:r>
              <a:rPr lang="en-US"/>
              <a:t>During this review, the USDE stated that “</a:t>
            </a:r>
            <a:r>
              <a:rPr lang="en-US">
                <a:solidFill>
                  <a:srgbClr val="525252"/>
                </a:solidFill>
              </a:rPr>
              <a:t>it is not permissible for a school to earn bonus points that exceed the maximum number of points on an indicator, based on the ESEA section 1111(c)(4)(B) requirement that indicators be valid, reliable, comparable, and statewide and the requirement regarding specific weights for each indicator under ESEA section 1111(c)(4)(C)(ii).”</a:t>
            </a:r>
            <a:endParaRPr>
              <a:solidFill>
                <a:srgbClr val="52525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8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700-Point Elementary and Middle Schools</a:t>
            </a:r>
            <a:endParaRPr/>
          </a:p>
        </p:txBody>
      </p:sp>
      <p:sp>
        <p:nvSpPr>
          <p:cNvPr id="832" name="Google Shape;832;p88"/>
          <p:cNvSpPr txBox="1"/>
          <p:nvPr>
            <p:ph idx="4294967295" type="sldNum"/>
          </p:nvPr>
        </p:nvSpPr>
        <p:spPr>
          <a:xfrm>
            <a:off x="11460163" y="6516688"/>
            <a:ext cx="731837" cy="31115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aphicFrame>
        <p:nvGraphicFramePr>
          <p:cNvPr id="833" name="Google Shape;833;p88"/>
          <p:cNvGraphicFramePr/>
          <p:nvPr/>
        </p:nvGraphicFramePr>
        <p:xfrm>
          <a:off x="362346" y="1475668"/>
          <a:ext cx="3000000" cy="3000000"/>
        </p:xfrm>
        <a:graphic>
          <a:graphicData uri="http://schemas.openxmlformats.org/drawingml/2006/table">
            <a:tbl>
              <a:tblPr>
                <a:noFill/>
                <a:tableStyleId>{73D98B0B-0266-42FA-BE0D-03B91077787A}</a:tableStyleId>
              </a:tblPr>
              <a:tblGrid>
                <a:gridCol w="2866525"/>
                <a:gridCol w="2866525"/>
                <a:gridCol w="2867700"/>
                <a:gridCol w="2866525"/>
              </a:tblGrid>
              <a:tr h="764625">
                <a:tc>
                  <a:txBody>
                    <a:bodyPr/>
                    <a:lstStyle/>
                    <a:p>
                      <a:pPr indent="0" lvl="0" marL="0" marR="0" rtl="0" algn="ctr">
                        <a:spcBef>
                          <a:spcPts val="0"/>
                        </a:spcBef>
                        <a:spcAft>
                          <a:spcPts val="0"/>
                        </a:spcAft>
                        <a:buNone/>
                      </a:pPr>
                      <a:r>
                        <a:rPr b="1" lang="en-US" sz="1900">
                          <a:solidFill>
                            <a:srgbClr val="FFFFFF"/>
                          </a:solidFill>
                          <a:latin typeface="Calibri"/>
                          <a:ea typeface="Calibri"/>
                          <a:cs typeface="Calibri"/>
                          <a:sym typeface="Calibri"/>
                        </a:rPr>
                        <a:t>READING</a:t>
                      </a:r>
                      <a:endParaRPr sz="1400">
                        <a:latin typeface="Calibri"/>
                        <a:ea typeface="Calibri"/>
                        <a:cs typeface="Calibri"/>
                        <a:sym typeface="Calibri"/>
                      </a:endParaRPr>
                    </a:p>
                  </a:txBody>
                  <a:tcPr marT="49100" marB="49100" marR="97375" marL="97375" anchor="ctr">
                    <a:lnL cap="flat" cmpd="sng" w="12700">
                      <a:solidFill>
                        <a:srgbClr val="39A0BE"/>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39A0BE"/>
                      </a:solidFill>
                      <a:prstDash val="solid"/>
                      <a:round/>
                      <a:headEnd len="sm" w="sm" type="none"/>
                      <a:tailEnd len="sm" w="sm" type="none"/>
                    </a:lnB>
                    <a:solidFill>
                      <a:srgbClr val="39A0BE"/>
                    </a:solidFill>
                  </a:tcPr>
                </a:tc>
                <a:tc>
                  <a:txBody>
                    <a:bodyPr/>
                    <a:lstStyle/>
                    <a:p>
                      <a:pPr indent="0" lvl="0" marL="0" marR="0" rtl="0" algn="ctr">
                        <a:spcBef>
                          <a:spcPts val="0"/>
                        </a:spcBef>
                        <a:spcAft>
                          <a:spcPts val="0"/>
                        </a:spcAft>
                        <a:buNone/>
                      </a:pPr>
                      <a:r>
                        <a:rPr b="1" lang="en-US" sz="1900">
                          <a:solidFill>
                            <a:srgbClr val="FFFFFF"/>
                          </a:solidFill>
                          <a:latin typeface="Calibri"/>
                          <a:ea typeface="Calibri"/>
                          <a:cs typeface="Calibri"/>
                          <a:sym typeface="Calibri"/>
                        </a:rPr>
                        <a:t>MATH</a:t>
                      </a:r>
                      <a:endParaRPr sz="1400">
                        <a:latin typeface="Calibri"/>
                        <a:ea typeface="Calibri"/>
                        <a:cs typeface="Calibri"/>
                        <a:sym typeface="Calibri"/>
                      </a:endParaRPr>
                    </a:p>
                  </a:txBody>
                  <a:tcPr marT="49100" marB="49100" marR="97375" marL="973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A74A7A"/>
                      </a:solidFill>
                      <a:prstDash val="solid"/>
                      <a:round/>
                      <a:headEnd len="sm" w="sm" type="none"/>
                      <a:tailEnd len="sm" w="sm" type="none"/>
                    </a:lnB>
                    <a:solidFill>
                      <a:srgbClr val="A74A7A"/>
                    </a:solidFill>
                  </a:tcPr>
                </a:tc>
                <a:tc>
                  <a:txBody>
                    <a:bodyPr/>
                    <a:lstStyle/>
                    <a:p>
                      <a:pPr indent="0" lvl="0" marL="0" marR="0" rtl="0" algn="ctr">
                        <a:spcBef>
                          <a:spcPts val="0"/>
                        </a:spcBef>
                        <a:spcAft>
                          <a:spcPts val="0"/>
                        </a:spcAft>
                        <a:buNone/>
                      </a:pPr>
                      <a:r>
                        <a:rPr b="1" lang="en-US" sz="1900">
                          <a:solidFill>
                            <a:srgbClr val="FFFFFF"/>
                          </a:solidFill>
                          <a:latin typeface="Calibri"/>
                          <a:ea typeface="Calibri"/>
                          <a:cs typeface="Calibri"/>
                          <a:sym typeface="Calibri"/>
                        </a:rPr>
                        <a:t>SCIENCE</a:t>
                      </a:r>
                      <a:endParaRPr sz="1400">
                        <a:latin typeface="Calibri"/>
                        <a:ea typeface="Calibri"/>
                        <a:cs typeface="Calibri"/>
                        <a:sym typeface="Calibri"/>
                      </a:endParaRPr>
                    </a:p>
                  </a:txBody>
                  <a:tcPr marT="49100" marB="49100" marR="97375" marL="97375" anchor="ctr">
                    <a:lnL cap="flat" cmpd="sng" w="28575">
                      <a:solidFill>
                        <a:srgbClr val="FFFFFF"/>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F3A51D"/>
                      </a:solidFill>
                      <a:prstDash val="solid"/>
                      <a:round/>
                      <a:headEnd len="sm" w="sm" type="none"/>
                      <a:tailEnd len="sm" w="sm" type="none"/>
                    </a:lnB>
                    <a:solidFill>
                      <a:srgbClr val="F3A51D"/>
                    </a:solidFill>
                  </a:tcPr>
                </a:tc>
                <a:tc>
                  <a:txBody>
                    <a:bodyPr/>
                    <a:lstStyle/>
                    <a:p>
                      <a:pPr indent="0" lvl="0" marL="0" marR="0" rtl="0" algn="ctr">
                        <a:spcBef>
                          <a:spcPts val="0"/>
                        </a:spcBef>
                        <a:spcAft>
                          <a:spcPts val="0"/>
                        </a:spcAft>
                        <a:buNone/>
                      </a:pPr>
                      <a:r>
                        <a:rPr b="1" lang="en-US" sz="1900">
                          <a:solidFill>
                            <a:srgbClr val="FFFFFF"/>
                          </a:solidFill>
                          <a:latin typeface="Calibri"/>
                          <a:ea typeface="Calibri"/>
                          <a:cs typeface="Calibri"/>
                          <a:sym typeface="Calibri"/>
                        </a:rPr>
                        <a:t>ENGLISH LANGUAGE PROGRESS</a:t>
                      </a:r>
                      <a:endParaRPr sz="1400">
                        <a:latin typeface="Calibri"/>
                        <a:ea typeface="Calibri"/>
                        <a:cs typeface="Calibri"/>
                        <a:sym typeface="Calibri"/>
                      </a:endParaRPr>
                    </a:p>
                  </a:txBody>
                  <a:tcPr marT="49100" marB="49100" marR="97375" marL="97375">
                    <a:lnL cap="flat" cmpd="sng" w="12700">
                      <a:solidFill>
                        <a:srgbClr val="F3A51D"/>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F3A51D"/>
                      </a:solidFill>
                      <a:prstDash val="solid"/>
                      <a:round/>
                      <a:headEnd len="sm" w="sm" type="none"/>
                      <a:tailEnd len="sm" w="sm" type="none"/>
                    </a:lnB>
                    <a:solidFill>
                      <a:srgbClr val="44546A"/>
                    </a:solidFill>
                  </a:tcPr>
                </a:tc>
              </a:tr>
              <a:tr h="865300">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Proficiency</a:t>
                      </a:r>
                      <a:br>
                        <a:rPr lang="en-US" sz="1900">
                          <a:solidFill>
                            <a:srgbClr val="404040"/>
                          </a:solidFill>
                          <a:latin typeface="Georgia"/>
                          <a:ea typeface="Georgia"/>
                          <a:cs typeface="Georgia"/>
                          <a:sym typeface="Georgia"/>
                        </a:rPr>
                      </a:br>
                      <a:r>
                        <a:rPr b="1" lang="en-US" sz="2700">
                          <a:solidFill>
                            <a:srgbClr val="39A0BE"/>
                          </a:solidFill>
                          <a:latin typeface="Calibri"/>
                          <a:ea typeface="Calibri"/>
                          <a:cs typeface="Calibri"/>
                          <a:sym typeface="Calibri"/>
                        </a:rPr>
                        <a:t>95 </a:t>
                      </a:r>
                      <a:r>
                        <a:rPr b="1" lang="en-US" sz="2100" cap="small">
                          <a:solidFill>
                            <a:srgbClr val="39A0BE"/>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39A0BE"/>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Proficiency</a:t>
                      </a:r>
                      <a:br>
                        <a:rPr lang="en-US" sz="1900">
                          <a:solidFill>
                            <a:srgbClr val="404040"/>
                          </a:solidFill>
                          <a:latin typeface="Georgia"/>
                          <a:ea typeface="Georgia"/>
                          <a:cs typeface="Georgia"/>
                          <a:sym typeface="Georgia"/>
                        </a:rPr>
                      </a:br>
                      <a:r>
                        <a:rPr b="1" lang="en-US" sz="2700">
                          <a:solidFill>
                            <a:srgbClr val="A74A7A"/>
                          </a:solidFill>
                          <a:latin typeface="Calibri"/>
                          <a:ea typeface="Calibri"/>
                          <a:cs typeface="Calibri"/>
                          <a:sym typeface="Calibri"/>
                        </a:rPr>
                        <a:t>95 </a:t>
                      </a:r>
                      <a:r>
                        <a:rPr b="1" lang="en-US" sz="2100" cap="small">
                          <a:solidFill>
                            <a:srgbClr val="A74A7A"/>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28575">
                      <a:solidFill>
                        <a:srgbClr val="FFFFFF"/>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A74A7A"/>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Proficiency</a:t>
                      </a:r>
                      <a:br>
                        <a:rPr lang="en-US" sz="1900">
                          <a:solidFill>
                            <a:srgbClr val="404040"/>
                          </a:solidFill>
                          <a:latin typeface="Georgia"/>
                          <a:ea typeface="Georgia"/>
                          <a:cs typeface="Georgia"/>
                          <a:sym typeface="Georgia"/>
                        </a:rPr>
                      </a:br>
                      <a:r>
                        <a:rPr b="1" lang="en-US" sz="2700">
                          <a:solidFill>
                            <a:srgbClr val="F3A51D"/>
                          </a:solidFill>
                          <a:latin typeface="Calibri"/>
                          <a:ea typeface="Calibri"/>
                          <a:cs typeface="Calibri"/>
                          <a:sym typeface="Calibri"/>
                        </a:rPr>
                        <a:t>95 </a:t>
                      </a:r>
                      <a:r>
                        <a:rPr b="1" lang="en-US" sz="2100" cap="small">
                          <a:solidFill>
                            <a:srgbClr val="F3A51D"/>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F3A51D"/>
                      </a:solidFill>
                      <a:prstDash val="solid"/>
                      <a:round/>
                      <a:headEnd len="sm" w="sm" type="none"/>
                      <a:tailEnd len="sm" w="sm" type="none"/>
                    </a:lnB>
                    <a:solidFill>
                      <a:srgbClr val="FCE4C1"/>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Progress to Proficiency</a:t>
                      </a:r>
                      <a:endParaRPr sz="2400">
                        <a:latin typeface="Calibri"/>
                        <a:ea typeface="Calibri"/>
                        <a:cs typeface="Calibri"/>
                        <a:sym typeface="Calibri"/>
                      </a:endParaRPr>
                    </a:p>
                    <a:p>
                      <a:pPr indent="0" lvl="0" marL="0" marR="0" rtl="0" algn="ctr">
                        <a:lnSpc>
                          <a:spcPct val="115000"/>
                        </a:lnSpc>
                        <a:spcBef>
                          <a:spcPts val="0"/>
                        </a:spcBef>
                        <a:spcAft>
                          <a:spcPts val="0"/>
                        </a:spcAft>
                        <a:buNone/>
                      </a:pPr>
                      <a:r>
                        <a:rPr b="1" lang="en-US" sz="2700">
                          <a:solidFill>
                            <a:srgbClr val="44546A"/>
                          </a:solidFill>
                          <a:latin typeface="Calibri"/>
                          <a:ea typeface="Calibri"/>
                          <a:cs typeface="Calibri"/>
                          <a:sym typeface="Calibri"/>
                        </a:rPr>
                        <a:t>35 </a:t>
                      </a:r>
                      <a:r>
                        <a:rPr b="1" lang="en-US" sz="2100" cap="small">
                          <a:solidFill>
                            <a:srgbClr val="44546A"/>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38100">
                      <a:solidFill>
                        <a:schemeClr val="lt1"/>
                      </a:solidFill>
                      <a:prstDash val="solid"/>
                      <a:round/>
                      <a:headEnd len="sm" w="sm" type="none"/>
                      <a:tailEnd len="sm" w="sm" type="none"/>
                    </a:lnL>
                    <a:lnR cap="flat" cmpd="sng" w="12700">
                      <a:solidFill>
                        <a:srgbClr val="FCE4C1"/>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7B7B7B"/>
                      </a:solidFill>
                      <a:prstDash val="solid"/>
                      <a:round/>
                      <a:headEnd len="sm" w="sm" type="none"/>
                      <a:tailEnd len="sm" w="sm" type="none"/>
                    </a:lnB>
                    <a:solidFill>
                      <a:srgbClr val="D9D9D9"/>
                    </a:solidFill>
                  </a:tcPr>
                </a:tc>
              </a:tr>
              <a:tr h="865300">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Growth All Students</a:t>
                      </a:r>
                      <a:br>
                        <a:rPr lang="en-US" sz="1900">
                          <a:solidFill>
                            <a:srgbClr val="404040"/>
                          </a:solidFill>
                          <a:latin typeface="Georgia"/>
                          <a:ea typeface="Georgia"/>
                          <a:cs typeface="Georgia"/>
                          <a:sym typeface="Georgia"/>
                        </a:rPr>
                      </a:br>
                      <a:r>
                        <a:rPr b="1" lang="en-US" sz="2700">
                          <a:solidFill>
                            <a:srgbClr val="39A0BE"/>
                          </a:solidFill>
                          <a:latin typeface="Calibri"/>
                          <a:ea typeface="Calibri"/>
                          <a:cs typeface="Calibri"/>
                          <a:sym typeface="Calibri"/>
                        </a:rPr>
                        <a:t>95 </a:t>
                      </a:r>
                      <a:r>
                        <a:rPr b="1" lang="en-US" sz="2100" cap="small">
                          <a:solidFill>
                            <a:srgbClr val="39A0BE"/>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39A0BE"/>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Growth All Students</a:t>
                      </a:r>
                      <a:br>
                        <a:rPr lang="en-US" sz="1900">
                          <a:solidFill>
                            <a:srgbClr val="404040"/>
                          </a:solidFill>
                          <a:latin typeface="Georgia"/>
                          <a:ea typeface="Georgia"/>
                          <a:cs typeface="Georgia"/>
                          <a:sym typeface="Georgia"/>
                        </a:rPr>
                      </a:br>
                      <a:r>
                        <a:rPr b="1" lang="en-US" sz="2700">
                          <a:solidFill>
                            <a:srgbClr val="A74A7A"/>
                          </a:solidFill>
                          <a:latin typeface="Calibri"/>
                          <a:ea typeface="Calibri"/>
                          <a:cs typeface="Calibri"/>
                          <a:sym typeface="Calibri"/>
                        </a:rPr>
                        <a:t>95 </a:t>
                      </a:r>
                      <a:r>
                        <a:rPr b="1" lang="en-US" sz="2100" cap="small">
                          <a:solidFill>
                            <a:srgbClr val="A74A7A"/>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A74A7A"/>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T="49100" marB="49100" marR="97375" marL="97375" anchor="ctr">
                    <a:lnL cap="flat" cmpd="sng" w="28575">
                      <a:solidFill>
                        <a:srgbClr val="FFFFFF"/>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F3A51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T="49100" marB="49100" marR="97375" marL="97375"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7B7B7B"/>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865300">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Growth Lowest 25%</a:t>
                      </a:r>
                      <a:br>
                        <a:rPr lang="en-US" sz="1900">
                          <a:solidFill>
                            <a:srgbClr val="404040"/>
                          </a:solidFill>
                          <a:latin typeface="Georgia"/>
                          <a:ea typeface="Georgia"/>
                          <a:cs typeface="Georgia"/>
                          <a:sym typeface="Georgia"/>
                        </a:rPr>
                      </a:br>
                      <a:r>
                        <a:rPr b="1" lang="en-US" sz="2700">
                          <a:solidFill>
                            <a:srgbClr val="39A0BE"/>
                          </a:solidFill>
                          <a:latin typeface="Calibri"/>
                          <a:ea typeface="Calibri"/>
                          <a:cs typeface="Calibri"/>
                          <a:sym typeface="Calibri"/>
                        </a:rPr>
                        <a:t>95 </a:t>
                      </a:r>
                      <a:r>
                        <a:rPr b="1" lang="en-US" sz="2100" cap="small">
                          <a:solidFill>
                            <a:srgbClr val="39A0BE"/>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51B5FE"/>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Growth Lowest 25%</a:t>
                      </a:r>
                      <a:br>
                        <a:rPr lang="en-US" sz="1900">
                          <a:solidFill>
                            <a:srgbClr val="404040"/>
                          </a:solidFill>
                          <a:latin typeface="Georgia"/>
                          <a:ea typeface="Georgia"/>
                          <a:cs typeface="Georgia"/>
                          <a:sym typeface="Georgia"/>
                        </a:rPr>
                      </a:br>
                      <a:r>
                        <a:rPr b="1" lang="en-US" sz="2700">
                          <a:solidFill>
                            <a:srgbClr val="A74A7A"/>
                          </a:solidFill>
                          <a:latin typeface="Calibri"/>
                          <a:ea typeface="Calibri"/>
                          <a:cs typeface="Calibri"/>
                          <a:sym typeface="Calibri"/>
                        </a:rPr>
                        <a:t>95 </a:t>
                      </a:r>
                      <a:r>
                        <a:rPr b="1" lang="en-US" sz="2100" cap="small">
                          <a:solidFill>
                            <a:srgbClr val="A74A7A"/>
                          </a:solidFill>
                          <a:latin typeface="Calibri"/>
                          <a:ea typeface="Calibri"/>
                          <a:cs typeface="Calibri"/>
                          <a:sym typeface="Calibri"/>
                        </a:rPr>
                        <a:t>pts</a:t>
                      </a:r>
                      <a:endParaRPr sz="2400">
                        <a:latin typeface="Calibri"/>
                        <a:ea typeface="Calibri"/>
                        <a:cs typeface="Calibri"/>
                        <a:sym typeface="Calibri"/>
                      </a:endParaRPr>
                    </a:p>
                  </a:txBody>
                  <a:tcPr marT="49100" marB="49100" marR="97375" marL="97375" anchor="ctr">
                    <a:lnL cap="flat" cmpd="sng" w="28575">
                      <a:solidFill>
                        <a:srgbClr val="FFFFFF"/>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7D365A"/>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T="49100" marB="49100" marR="97375" marL="97375" anchor="ctr">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900">
                          <a:solidFill>
                            <a:srgbClr val="404040"/>
                          </a:solidFill>
                          <a:latin typeface="Georgia"/>
                          <a:ea typeface="Georgia"/>
                          <a:cs typeface="Georgia"/>
                          <a:sym typeface="Georgia"/>
                        </a:rPr>
                        <a:t> </a:t>
                      </a:r>
                      <a:endParaRPr sz="2400">
                        <a:latin typeface="Calibri"/>
                        <a:ea typeface="Calibri"/>
                        <a:cs typeface="Calibri"/>
                        <a:sym typeface="Calibri"/>
                      </a:endParaRPr>
                    </a:p>
                  </a:txBody>
                  <a:tcPr marT="49100" marB="49100" marR="97375" marL="97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89"/>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Indicators for High Schools and Districts</a:t>
            </a:r>
            <a:endParaRPr/>
          </a:p>
        </p:txBody>
      </p:sp>
      <p:graphicFrame>
        <p:nvGraphicFramePr>
          <p:cNvPr id="839" name="Google Shape;839;p89"/>
          <p:cNvGraphicFramePr/>
          <p:nvPr/>
        </p:nvGraphicFramePr>
        <p:xfrm>
          <a:off x="647699" y="856378"/>
          <a:ext cx="3000000" cy="3000000"/>
        </p:xfrm>
        <a:graphic>
          <a:graphicData uri="http://schemas.openxmlformats.org/drawingml/2006/table">
            <a:tbl>
              <a:tblPr>
                <a:noFill/>
                <a:tableStyleId>{73D98B0B-0266-42FA-BE0D-03B91077787A}</a:tableStyleId>
              </a:tblPr>
              <a:tblGrid>
                <a:gridCol w="1577750"/>
                <a:gridCol w="1577750"/>
                <a:gridCol w="1577750"/>
                <a:gridCol w="1577750"/>
                <a:gridCol w="1577750"/>
                <a:gridCol w="1577750"/>
                <a:gridCol w="1577750"/>
              </a:tblGrid>
              <a:tr h="887525">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READING</a:t>
                      </a:r>
                      <a:endParaRPr sz="1600">
                        <a:latin typeface="Calibri"/>
                        <a:ea typeface="Calibri"/>
                        <a:cs typeface="Calibri"/>
                        <a:sym typeface="Calibri"/>
                      </a:endParaRPr>
                    </a:p>
                  </a:txBody>
                  <a:tcPr marT="30150" marB="30150" marR="59775" marL="59775" anchor="b">
                    <a:lnL cap="flat" cmpd="sng" w="12700">
                      <a:solidFill>
                        <a:srgbClr val="39A0BE"/>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39A0BE"/>
                      </a:solidFill>
                      <a:prstDash val="solid"/>
                      <a:round/>
                      <a:headEnd len="sm" w="sm" type="none"/>
                      <a:tailEnd len="sm" w="sm" type="none"/>
                    </a:lnB>
                    <a:solidFill>
                      <a:srgbClr val="39A0BE"/>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MATH</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A74A7A"/>
                      </a:solidFill>
                      <a:prstDash val="solid"/>
                      <a:round/>
                      <a:headEnd len="sm" w="sm" type="none"/>
                      <a:tailEnd len="sm" w="sm" type="none"/>
                    </a:lnB>
                    <a:solidFill>
                      <a:srgbClr val="A74A7A"/>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OTHER SUBJECTS</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F3A51D"/>
                      </a:solidFill>
                      <a:prstDash val="solid"/>
                      <a:round/>
                      <a:headEnd len="sm" w="sm" type="none"/>
                      <a:tailEnd len="sm" w="sm" type="none"/>
                    </a:lnB>
                    <a:solidFill>
                      <a:srgbClr val="F3A51D"/>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GRADUATION </a:t>
                      </a:r>
                      <a:br>
                        <a:rPr b="1" lang="en-US" sz="1600">
                          <a:solidFill>
                            <a:srgbClr val="FFFFFF"/>
                          </a:solidFill>
                          <a:latin typeface="Calibri"/>
                          <a:ea typeface="Calibri"/>
                          <a:cs typeface="Calibri"/>
                          <a:sym typeface="Calibri"/>
                        </a:rPr>
                      </a:br>
                      <a:r>
                        <a:rPr b="1" lang="en-US" sz="1600">
                          <a:solidFill>
                            <a:srgbClr val="FFFFFF"/>
                          </a:solidFill>
                          <a:latin typeface="Calibri"/>
                          <a:ea typeface="Calibri"/>
                          <a:cs typeface="Calibri"/>
                          <a:sym typeface="Calibri"/>
                        </a:rPr>
                        <a:t>4-YEAR</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5EAADE"/>
                      </a:solidFill>
                      <a:prstDash val="solid"/>
                      <a:round/>
                      <a:headEnd len="sm" w="sm" type="none"/>
                      <a:tailEnd len="sm" w="sm" type="none"/>
                    </a:lnB>
                    <a:solidFill>
                      <a:srgbClr val="5EAADE"/>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ACCELERATION</a:t>
                      </a:r>
                      <a:endParaRPr sz="1600">
                        <a:latin typeface="Calibri"/>
                        <a:ea typeface="Calibri"/>
                        <a:cs typeface="Calibri"/>
                        <a:sym typeface="Calibri"/>
                      </a:endParaRPr>
                    </a:p>
                  </a:txBody>
                  <a:tcPr marT="30150" marB="30150" marR="59775" marL="59775" anchor="b">
                    <a:lnL cap="flat" cmpd="sng" w="28575">
                      <a:solidFill>
                        <a:srgbClr val="FFFFFF"/>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68C7C3"/>
                      </a:solidFill>
                      <a:prstDash val="solid"/>
                      <a:round/>
                      <a:headEnd len="sm" w="sm" type="none"/>
                      <a:tailEnd len="sm" w="sm" type="none"/>
                    </a:lnB>
                    <a:solidFill>
                      <a:srgbClr val="68C7C3"/>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COLLEGE &amp; CAREER READINESS</a:t>
                      </a:r>
                      <a:endParaRPr sz="1600">
                        <a:latin typeface="Calibri"/>
                        <a:ea typeface="Calibri"/>
                        <a:cs typeface="Calibri"/>
                        <a:sym typeface="Calibri"/>
                      </a:endParaRPr>
                    </a:p>
                  </a:txBody>
                  <a:tcPr marT="30150" marB="30150" marR="59775" marL="59775" anchor="b">
                    <a:lnL cap="flat" cmpd="sng" w="12700">
                      <a:solidFill>
                        <a:srgbClr val="F3A51D"/>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003B70"/>
                      </a:solidFill>
                      <a:prstDash val="solid"/>
                      <a:round/>
                      <a:headEnd len="sm" w="sm" type="none"/>
                      <a:tailEnd len="sm" w="sm" type="none"/>
                    </a:lnB>
                    <a:solidFill>
                      <a:srgbClr val="404040"/>
                    </a:solidFill>
                  </a:tcPr>
                </a:tc>
                <a:tc>
                  <a:txBody>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ENGLISH LANGUAGE PROGRESS</a:t>
                      </a:r>
                      <a:endParaRPr sz="1600">
                        <a:latin typeface="Calibri"/>
                        <a:ea typeface="Calibri"/>
                        <a:cs typeface="Calibri"/>
                        <a:sym typeface="Calibri"/>
                      </a:endParaRPr>
                    </a:p>
                  </a:txBody>
                  <a:tcPr marT="30150" marB="30150" marR="59775" marL="59775" anchor="b">
                    <a:lnL cap="flat" cmpd="sng" w="12700">
                      <a:solidFill>
                        <a:srgbClr val="F3A51D"/>
                      </a:solidFill>
                      <a:prstDash val="solid"/>
                      <a:round/>
                      <a:headEnd len="sm" w="sm" type="none"/>
                      <a:tailEnd len="sm" w="sm" type="none"/>
                    </a:lnL>
                    <a:lnR cap="flat" cmpd="sng" w="12700">
                      <a:solidFill>
                        <a:srgbClr val="F3A51D"/>
                      </a:solidFill>
                      <a:prstDash val="solid"/>
                      <a:round/>
                      <a:headEnd len="sm" w="sm" type="none"/>
                      <a:tailEnd len="sm" w="sm" type="none"/>
                    </a:lnR>
                    <a:lnT cap="flat" cmpd="sng" w="12700">
                      <a:solidFill>
                        <a:srgbClr val="EE3A5A"/>
                      </a:solidFill>
                      <a:prstDash val="solid"/>
                      <a:round/>
                      <a:headEnd len="sm" w="sm" type="none"/>
                      <a:tailEnd len="sm" w="sm" type="none"/>
                    </a:lnT>
                    <a:lnB cap="flat" cmpd="sng" w="12700">
                      <a:solidFill>
                        <a:srgbClr val="003B70"/>
                      </a:solidFill>
                      <a:prstDash val="solid"/>
                      <a:round/>
                      <a:headEnd len="sm" w="sm" type="none"/>
                      <a:tailEnd len="sm" w="sm" type="none"/>
                    </a:lnB>
                    <a:solidFill>
                      <a:srgbClr val="003B70"/>
                    </a:solidFill>
                  </a:tcPr>
                </a:tc>
              </a:tr>
              <a:tr h="1459425">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b="1" lang="en-US" sz="1800">
                          <a:solidFill>
                            <a:srgbClr val="39A0BE"/>
                          </a:solidFill>
                          <a:latin typeface="Calibri"/>
                          <a:ea typeface="Calibri"/>
                          <a:cs typeface="Calibri"/>
                          <a:sym typeface="Calibri"/>
                        </a:rPr>
                        <a:t>95 </a:t>
                      </a:r>
                      <a:r>
                        <a:rPr b="1" lang="en-US" sz="1800"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39A0BE"/>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b="1" lang="en-US" sz="1800">
                          <a:solidFill>
                            <a:srgbClr val="A74A7A"/>
                          </a:solidFill>
                          <a:latin typeface="Calibri"/>
                          <a:ea typeface="Calibri"/>
                          <a:cs typeface="Calibri"/>
                          <a:sym typeface="Calibri"/>
                        </a:rPr>
                        <a:t>95 </a:t>
                      </a:r>
                      <a:r>
                        <a:rPr b="1" lang="en-US" sz="1800"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A74A7A"/>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Science</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Proficiency</a:t>
                      </a:r>
                      <a:br>
                        <a:rPr lang="en-US" sz="1800">
                          <a:solidFill>
                            <a:srgbClr val="404040"/>
                          </a:solidFill>
                          <a:latin typeface="Georgia"/>
                          <a:ea typeface="Georgia"/>
                          <a:cs typeface="Georgia"/>
                          <a:sym typeface="Georgia"/>
                        </a:rPr>
                      </a:br>
                      <a:r>
                        <a:rPr b="1" lang="en-US" sz="1800">
                          <a:solidFill>
                            <a:srgbClr val="F3A51D"/>
                          </a:solidFill>
                          <a:latin typeface="Calibri"/>
                          <a:ea typeface="Calibri"/>
                          <a:cs typeface="Calibri"/>
                          <a:sym typeface="Calibri"/>
                        </a:rPr>
                        <a:t>47.5 </a:t>
                      </a:r>
                      <a:r>
                        <a:rPr b="1" lang="en-US" sz="1800"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F3A51D"/>
                      </a:solidFill>
                      <a:prstDash val="solid"/>
                      <a:round/>
                      <a:headEnd len="sm" w="sm" type="none"/>
                      <a:tailEnd len="sm" w="sm" type="none"/>
                    </a:lnB>
                    <a:solidFill>
                      <a:srgbClr val="FCE4C1"/>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4-year Cohort Rate</a:t>
                      </a:r>
                      <a:br>
                        <a:rPr lang="en-US" sz="1800">
                          <a:solidFill>
                            <a:srgbClr val="404040"/>
                          </a:solidFill>
                          <a:latin typeface="Georgia"/>
                          <a:ea typeface="Georgia"/>
                          <a:cs typeface="Georgia"/>
                          <a:sym typeface="Georgia"/>
                        </a:rPr>
                      </a:br>
                      <a:r>
                        <a:rPr b="1" lang="en-US" sz="1800">
                          <a:solidFill>
                            <a:srgbClr val="5EAADE"/>
                          </a:solidFill>
                          <a:latin typeface="Calibri"/>
                          <a:ea typeface="Calibri"/>
                          <a:cs typeface="Calibri"/>
                          <a:sym typeface="Calibri"/>
                        </a:rPr>
                        <a:t>190 </a:t>
                      </a:r>
                      <a:r>
                        <a:rPr b="1" lang="en-US" sz="1800" cap="small">
                          <a:solidFill>
                            <a:srgbClr val="5EAAD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5EAADE"/>
                      </a:solidFill>
                      <a:prstDash val="solid"/>
                      <a:round/>
                      <a:headEnd len="sm" w="sm" type="none"/>
                      <a:tailEnd len="sm" w="sm" type="none"/>
                    </a:lnT>
                    <a:lnB cap="flat" cmpd="sng" w="12700">
                      <a:solidFill>
                        <a:srgbClr val="5EAADE"/>
                      </a:solidFill>
                      <a:prstDash val="solid"/>
                      <a:round/>
                      <a:headEnd len="sm" w="sm" type="none"/>
                      <a:tailEnd len="sm" w="sm" type="none"/>
                    </a:lnB>
                    <a:solidFill>
                      <a:srgbClr val="CCDFF3"/>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b="1" lang="en-US" sz="1800" cap="small">
                          <a:solidFill>
                            <a:srgbClr val="68C7C3"/>
                          </a:solidFill>
                          <a:latin typeface="Calibri"/>
                          <a:ea typeface="Calibri"/>
                          <a:cs typeface="Calibri"/>
                          <a:sym typeface="Calibri"/>
                        </a:rPr>
                        <a:t>23.75 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12700">
                      <a:solidFill>
                        <a:srgbClr val="FCE4C1"/>
                      </a:solidFill>
                      <a:prstDash val="solid"/>
                      <a:round/>
                      <a:headEnd len="sm" w="sm" type="none"/>
                      <a:tailEnd len="sm" w="sm" type="none"/>
                    </a:lnR>
                    <a:lnT cap="flat" cmpd="sng" w="12700">
                      <a:solidFill>
                        <a:srgbClr val="68C7C3"/>
                      </a:solidFill>
                      <a:prstDash val="solid"/>
                      <a:round/>
                      <a:headEnd len="sm" w="sm" type="none"/>
                      <a:tailEnd len="sm" w="sm" type="none"/>
                    </a:lnT>
                    <a:lnB cap="flat" cmpd="sng" w="12700">
                      <a:solidFill>
                        <a:srgbClr val="68C7C3"/>
                      </a:solidFill>
                      <a:prstDash val="solid"/>
                      <a:round/>
                      <a:headEnd len="sm" w="sm" type="none"/>
                      <a:tailEnd len="sm" w="sm" type="none"/>
                    </a:lnB>
                    <a:solidFill>
                      <a:srgbClr val="D1EB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ACT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Performance</a:t>
                      </a:r>
                      <a:br>
                        <a:rPr lang="en-US" sz="1800">
                          <a:solidFill>
                            <a:srgbClr val="404040"/>
                          </a:solidFill>
                          <a:latin typeface="Georgia"/>
                          <a:ea typeface="Georgia"/>
                          <a:cs typeface="Georgia"/>
                          <a:sym typeface="Georgia"/>
                        </a:rPr>
                      </a:br>
                      <a:r>
                        <a:rPr b="1" lang="en-US" sz="1800">
                          <a:solidFill>
                            <a:srgbClr val="404040"/>
                          </a:solidFill>
                          <a:latin typeface="Calibri"/>
                          <a:ea typeface="Calibri"/>
                          <a:cs typeface="Calibri"/>
                          <a:sym typeface="Calibri"/>
                        </a:rPr>
                        <a:t>47.5 </a:t>
                      </a:r>
                      <a:r>
                        <a:rPr b="1" lang="en-US" sz="1800" cap="small">
                          <a:solidFill>
                            <a:srgbClr val="404040"/>
                          </a:solidFill>
                          <a:latin typeface="Calibri"/>
                          <a:ea typeface="Calibri"/>
                          <a:cs typeface="Calibri"/>
                          <a:sym typeface="Calibri"/>
                        </a:rPr>
                        <a:t>pts</a:t>
                      </a:r>
                      <a:endParaRPr/>
                    </a:p>
                    <a:p>
                      <a:pPr indent="0" lvl="0" marL="0" marR="0" rtl="0" algn="ctr">
                        <a:lnSpc>
                          <a:spcPct val="115000"/>
                        </a:lnSpc>
                        <a:spcBef>
                          <a:spcPts val="0"/>
                        </a:spcBef>
                        <a:spcAft>
                          <a:spcPts val="0"/>
                        </a:spcAft>
                        <a:buNone/>
                      </a:pPr>
                      <a:r>
                        <a:rPr b="0" i="1" lang="en-US" sz="1800" cap="small">
                          <a:solidFill>
                            <a:srgbClr val="404040"/>
                          </a:solidFill>
                          <a:latin typeface="Georgia"/>
                          <a:ea typeface="Georgia"/>
                          <a:cs typeface="Georgia"/>
                          <a:sym typeface="Georgia"/>
                        </a:rPr>
                        <a:t>Or</a:t>
                      </a:r>
                      <a:endParaRPr/>
                    </a:p>
                  </a:txBody>
                  <a:tcPr marT="30150" marB="30150" marR="59775" marL="59775" anchor="ctr">
                    <a:lnL cap="flat" cmpd="sng" w="12700">
                      <a:solidFill>
                        <a:srgbClr val="FCE4C1"/>
                      </a:solidFill>
                      <a:prstDash val="solid"/>
                      <a:round/>
                      <a:headEnd len="sm" w="sm" type="none"/>
                      <a:tailEnd len="sm" w="sm" type="none"/>
                    </a:lnL>
                    <a:lnR cap="flat" cmpd="sng" w="12700">
                      <a:solidFill>
                        <a:srgbClr val="FCE4C1"/>
                      </a:solidFill>
                      <a:prstDash val="solid"/>
                      <a:round/>
                      <a:headEnd len="sm" w="sm" type="none"/>
                      <a:tailEnd len="sm" w="sm" type="none"/>
                    </a:lnR>
                    <a:lnT cap="flat" cmpd="sng" w="12700">
                      <a:solidFill>
                        <a:srgbClr val="003B70"/>
                      </a:solidFill>
                      <a:prstDash val="solid"/>
                      <a:round/>
                      <a:headEnd len="sm" w="sm" type="none"/>
                      <a:tailEnd len="sm" w="sm" type="none"/>
                    </a:lnT>
                    <a:lnB cap="flat" cmpd="sng" w="12700">
                      <a:solidFill>
                        <a:srgbClr val="595959"/>
                      </a:solidFill>
                      <a:prstDash val="solid"/>
                      <a:round/>
                      <a:headEnd len="sm" w="sm" type="none"/>
                      <a:tailEnd len="sm" w="sm" type="none"/>
                    </a:lnB>
                    <a:solidFill>
                      <a:srgbClr val="BFBFBF"/>
                    </a:solidFill>
                  </a:tcPr>
                </a:tc>
                <a:tc>
                  <a:txBody>
                    <a:bodyPr/>
                    <a:lstStyle/>
                    <a:p>
                      <a:pPr indent="0" lvl="0" marL="0" marR="0" rtl="0" algn="ctr">
                        <a:lnSpc>
                          <a:spcPct val="115000"/>
                        </a:lnSpc>
                        <a:spcBef>
                          <a:spcPts val="0"/>
                        </a:spcBef>
                        <a:spcAft>
                          <a:spcPts val="0"/>
                        </a:spcAft>
                        <a:buClr>
                          <a:srgbClr val="404040"/>
                        </a:buClr>
                        <a:buSzPts val="1800"/>
                        <a:buFont typeface="Georgia"/>
                        <a:buNone/>
                      </a:pPr>
                      <a:r>
                        <a:rPr b="0" i="0" lang="en-US" sz="1800" u="none" cap="none" strike="noStrike">
                          <a:solidFill>
                            <a:srgbClr val="404040"/>
                          </a:solidFill>
                          <a:latin typeface="Georgia"/>
                          <a:ea typeface="Georgia"/>
                          <a:cs typeface="Georgia"/>
                          <a:sym typeface="Georgia"/>
                        </a:rPr>
                        <a:t>Progress to Proficiency</a:t>
                      </a:r>
                      <a:endParaRPr b="0" i="0" sz="18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44546A"/>
                        </a:buClr>
                        <a:buSzPts val="1800"/>
                        <a:buFont typeface="Calibri"/>
                        <a:buNone/>
                      </a:pPr>
                      <a:r>
                        <a:rPr b="1" i="0" lang="en-US" sz="1800" u="none" cap="none" strike="noStrike">
                          <a:solidFill>
                            <a:srgbClr val="44546A"/>
                          </a:solidFill>
                          <a:latin typeface="Calibri"/>
                          <a:ea typeface="Calibri"/>
                          <a:cs typeface="Calibri"/>
                          <a:sym typeface="Calibri"/>
                        </a:rPr>
                        <a:t>50 </a:t>
                      </a:r>
                      <a:r>
                        <a:rPr b="1" i="0" lang="en-US" sz="1800" u="none" cap="small" strike="noStrike">
                          <a:solidFill>
                            <a:srgbClr val="44546A"/>
                          </a:solidFill>
                          <a:latin typeface="Calibri"/>
                          <a:ea typeface="Calibri"/>
                          <a:cs typeface="Calibri"/>
                          <a:sym typeface="Calibri"/>
                        </a:rPr>
                        <a:t>pts</a:t>
                      </a:r>
                      <a:endParaRPr b="0" i="0" sz="18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lnL cap="flat" cmpd="sng" w="12700">
                      <a:solidFill>
                        <a:srgbClr val="FCE4C1"/>
                      </a:solidFill>
                      <a:prstDash val="solid"/>
                      <a:round/>
                      <a:headEnd len="sm" w="sm" type="none"/>
                      <a:tailEnd len="sm" w="sm" type="none"/>
                    </a:lnL>
                    <a:lnR cap="flat" cmpd="sng" w="12700">
                      <a:solidFill>
                        <a:srgbClr val="FCE4C1"/>
                      </a:solidFill>
                      <a:prstDash val="solid"/>
                      <a:round/>
                      <a:headEnd len="sm" w="sm" type="none"/>
                      <a:tailEnd len="sm" w="sm" type="none"/>
                    </a:lnR>
                    <a:lnT cap="flat" cmpd="sng" w="12700">
                      <a:solidFill>
                        <a:srgbClr val="003B70"/>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r>
              <a:tr h="1461200">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b="1" lang="en-US" sz="1800">
                          <a:solidFill>
                            <a:srgbClr val="39A0BE"/>
                          </a:solidFill>
                          <a:latin typeface="Calibri"/>
                          <a:ea typeface="Calibri"/>
                          <a:cs typeface="Calibri"/>
                          <a:sym typeface="Calibri"/>
                        </a:rPr>
                        <a:t>95 </a:t>
                      </a:r>
                      <a:r>
                        <a:rPr b="1" lang="en-US" sz="1800"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39A0BE"/>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All Students</a:t>
                      </a:r>
                      <a:br>
                        <a:rPr lang="en-US" sz="1800">
                          <a:solidFill>
                            <a:srgbClr val="404040"/>
                          </a:solidFill>
                          <a:latin typeface="Georgia"/>
                          <a:ea typeface="Georgia"/>
                          <a:cs typeface="Georgia"/>
                          <a:sym typeface="Georgia"/>
                        </a:rPr>
                      </a:br>
                      <a:r>
                        <a:rPr b="1" lang="en-US" sz="1800">
                          <a:solidFill>
                            <a:srgbClr val="A74A7A"/>
                          </a:solidFill>
                          <a:latin typeface="Calibri"/>
                          <a:ea typeface="Calibri"/>
                          <a:cs typeface="Calibri"/>
                          <a:sym typeface="Calibri"/>
                        </a:rPr>
                        <a:t>95 </a:t>
                      </a:r>
                      <a:r>
                        <a:rPr b="1" lang="en-US" sz="1800"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A74A7A"/>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U.S. History Proficiency</a:t>
                      </a:r>
                      <a:br>
                        <a:rPr lang="en-US" sz="1800">
                          <a:solidFill>
                            <a:srgbClr val="404040"/>
                          </a:solidFill>
                          <a:latin typeface="Georgia"/>
                          <a:ea typeface="Georgia"/>
                          <a:cs typeface="Georgia"/>
                          <a:sym typeface="Georgia"/>
                        </a:rPr>
                      </a:br>
                      <a:r>
                        <a:rPr b="1" lang="en-US" sz="1800">
                          <a:solidFill>
                            <a:srgbClr val="F3A51D"/>
                          </a:solidFill>
                          <a:latin typeface="Calibri"/>
                          <a:ea typeface="Calibri"/>
                          <a:cs typeface="Calibri"/>
                          <a:sym typeface="Calibri"/>
                        </a:rPr>
                        <a:t>47.5 </a:t>
                      </a:r>
                      <a:r>
                        <a:rPr b="1" lang="en-US" sz="1800" cap="small">
                          <a:solidFill>
                            <a:srgbClr val="F3A51D"/>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F3A51D"/>
                      </a:solidFill>
                      <a:prstDash val="solid"/>
                      <a:round/>
                      <a:headEnd len="sm" w="sm" type="none"/>
                      <a:tailEnd len="sm" w="sm" type="none"/>
                    </a:lnB>
                    <a:solidFill>
                      <a:srgbClr val="FCE4C1"/>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5EAADE"/>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Participation</a:t>
                      </a:r>
                      <a:br>
                        <a:rPr lang="en-US" sz="1800">
                          <a:solidFill>
                            <a:srgbClr val="404040"/>
                          </a:solidFill>
                          <a:latin typeface="Georgia"/>
                          <a:ea typeface="Georgia"/>
                          <a:cs typeface="Georgia"/>
                          <a:sym typeface="Georgia"/>
                        </a:rPr>
                      </a:br>
                      <a:r>
                        <a:rPr b="1" lang="en-US" sz="1800" cap="small">
                          <a:solidFill>
                            <a:srgbClr val="68C7C3"/>
                          </a:solidFill>
                          <a:latin typeface="Calibri"/>
                          <a:ea typeface="Calibri"/>
                          <a:cs typeface="Calibri"/>
                          <a:sym typeface="Calibri"/>
                        </a:rPr>
                        <a:t>23.75 pts </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68C7C3"/>
                      </a:solidFill>
                      <a:prstDash val="solid"/>
                      <a:round/>
                      <a:headEnd len="sm" w="sm" type="none"/>
                      <a:tailEnd len="sm" w="sm" type="none"/>
                    </a:lnT>
                    <a:lnB cap="flat" cmpd="sng" w="12700">
                      <a:solidFill>
                        <a:srgbClr val="68C7C3"/>
                      </a:solidFill>
                      <a:prstDash val="solid"/>
                      <a:round/>
                      <a:headEnd len="sm" w="sm" type="none"/>
                      <a:tailEnd len="sm" w="sm" type="none"/>
                    </a:lnB>
                    <a:solidFill>
                      <a:srgbClr val="D1EB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ACT WorkKeys</a:t>
                      </a:r>
                      <a:endParaRPr/>
                    </a:p>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Option</a:t>
                      </a:r>
                      <a:br>
                        <a:rPr lang="en-US" sz="1800">
                          <a:solidFill>
                            <a:srgbClr val="404040"/>
                          </a:solidFill>
                          <a:latin typeface="Georgia"/>
                          <a:ea typeface="Georgia"/>
                          <a:cs typeface="Georgia"/>
                          <a:sym typeface="Georgia"/>
                        </a:rPr>
                      </a:br>
                      <a:r>
                        <a:rPr b="1" lang="en-US" sz="1800">
                          <a:solidFill>
                            <a:srgbClr val="404040"/>
                          </a:solidFill>
                          <a:latin typeface="Calibri"/>
                          <a:ea typeface="Calibri"/>
                          <a:cs typeface="Calibri"/>
                          <a:sym typeface="Calibri"/>
                        </a:rPr>
                        <a:t>47.5 </a:t>
                      </a:r>
                      <a:r>
                        <a:rPr b="1" lang="en-US" sz="1800" cap="small">
                          <a:solidFill>
                            <a:srgbClr val="404040"/>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595959"/>
                      </a:solidFill>
                      <a:prstDash val="solid"/>
                      <a:round/>
                      <a:headEnd len="sm" w="sm" type="none"/>
                      <a:tailEnd len="sm" w="sm" type="none"/>
                    </a:lnB>
                    <a:solidFill>
                      <a:srgbClr val="BFBFBF"/>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1107600">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 </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b="1" lang="en-US" sz="1800">
                          <a:solidFill>
                            <a:srgbClr val="39A0BE"/>
                          </a:solidFill>
                          <a:latin typeface="Calibri"/>
                          <a:ea typeface="Calibri"/>
                          <a:cs typeface="Calibri"/>
                          <a:sym typeface="Calibri"/>
                        </a:rPr>
                        <a:t>95 </a:t>
                      </a:r>
                      <a:r>
                        <a:rPr b="1" lang="en-US" sz="1800" cap="small">
                          <a:solidFill>
                            <a:srgbClr val="39A0BE"/>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12700">
                      <a:solidFill>
                        <a:srgbClr val="CDDFE9"/>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39A0BE"/>
                      </a:solidFill>
                      <a:prstDash val="solid"/>
                      <a:round/>
                      <a:headEnd len="sm" w="sm" type="none"/>
                      <a:tailEnd len="sm" w="sm" type="none"/>
                    </a:lnT>
                    <a:lnB cap="flat" cmpd="sng" w="12700">
                      <a:solidFill>
                        <a:srgbClr val="F9BAB6"/>
                      </a:solidFill>
                      <a:prstDash val="solid"/>
                      <a:round/>
                      <a:headEnd len="sm" w="sm" type="none"/>
                      <a:tailEnd len="sm" w="sm" type="none"/>
                    </a:lnB>
                    <a:solidFill>
                      <a:srgbClr val="CDDFE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Growth</a:t>
                      </a:r>
                      <a:br>
                        <a:rPr lang="en-US" sz="1800">
                          <a:solidFill>
                            <a:srgbClr val="404040"/>
                          </a:solidFill>
                          <a:latin typeface="Georgia"/>
                          <a:ea typeface="Georgia"/>
                          <a:cs typeface="Georgia"/>
                          <a:sym typeface="Georgia"/>
                        </a:rPr>
                      </a:br>
                      <a:r>
                        <a:rPr lang="en-US" sz="1800">
                          <a:solidFill>
                            <a:srgbClr val="404040"/>
                          </a:solidFill>
                          <a:latin typeface="Georgia"/>
                          <a:ea typeface="Georgia"/>
                          <a:cs typeface="Georgia"/>
                          <a:sym typeface="Georgia"/>
                        </a:rPr>
                        <a:t>Lowest 25%</a:t>
                      </a:r>
                      <a:br>
                        <a:rPr lang="en-US" sz="1800">
                          <a:solidFill>
                            <a:srgbClr val="404040"/>
                          </a:solidFill>
                          <a:latin typeface="Georgia"/>
                          <a:ea typeface="Georgia"/>
                          <a:cs typeface="Georgia"/>
                          <a:sym typeface="Georgia"/>
                        </a:rPr>
                      </a:br>
                      <a:r>
                        <a:rPr b="1" lang="en-US" sz="1800">
                          <a:solidFill>
                            <a:srgbClr val="A74A7A"/>
                          </a:solidFill>
                          <a:latin typeface="Calibri"/>
                          <a:ea typeface="Calibri"/>
                          <a:cs typeface="Calibri"/>
                          <a:sym typeface="Calibri"/>
                        </a:rPr>
                        <a:t>95 </a:t>
                      </a:r>
                      <a:r>
                        <a:rPr b="1" lang="en-US" sz="1800" cap="small">
                          <a:solidFill>
                            <a:srgbClr val="A74A7A"/>
                          </a:solidFill>
                          <a:latin typeface="Calibri"/>
                          <a:ea typeface="Calibri"/>
                          <a:cs typeface="Calibri"/>
                          <a:sym typeface="Calibri"/>
                        </a:rPr>
                        <a:t>pts</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A74A7A"/>
                      </a:solidFill>
                      <a:prstDash val="solid"/>
                      <a:round/>
                      <a:headEnd len="sm" w="sm" type="none"/>
                      <a:tailEnd len="sm" w="sm" type="none"/>
                    </a:lnT>
                    <a:lnB cap="flat" cmpd="sng" w="12700">
                      <a:solidFill>
                        <a:srgbClr val="F9BAB6"/>
                      </a:solidFill>
                      <a:prstDash val="solid"/>
                      <a:round/>
                      <a:headEnd len="sm" w="sm" type="none"/>
                      <a:tailEnd len="sm" w="sm" type="none"/>
                    </a:lnB>
                    <a:solidFill>
                      <a:srgbClr val="E1C8D2"/>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2857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3A51D"/>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9525">
                      <a:solidFill>
                        <a:srgbClr val="000000">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68C7C3"/>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nchor="ctr">
                    <a:lnL cap="flat" cmpd="sng" w="12700">
                      <a:solidFill>
                        <a:srgbClr val="D9D9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None/>
                      </a:pPr>
                      <a:r>
                        <a:rPr lang="en-US" sz="1800">
                          <a:solidFill>
                            <a:srgbClr val="404040"/>
                          </a:solidFill>
                          <a:latin typeface="Georgia"/>
                          <a:ea typeface="Georgia"/>
                          <a:cs typeface="Georgia"/>
                          <a:sym typeface="Georgia"/>
                        </a:rPr>
                        <a:t> </a:t>
                      </a:r>
                      <a:endParaRPr sz="1800">
                        <a:latin typeface="Calibri"/>
                        <a:ea typeface="Calibri"/>
                        <a:cs typeface="Calibri"/>
                        <a:sym typeface="Calibri"/>
                      </a:endParaRPr>
                    </a:p>
                  </a:txBody>
                  <a:tcPr marT="30150" marB="30150" marR="59775" marL="597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90"/>
          <p:cNvSpPr txBox="1"/>
          <p:nvPr>
            <p:ph type="title"/>
          </p:nvPr>
        </p:nvSpPr>
        <p:spPr>
          <a:xfrm>
            <a:off x="412618" y="275585"/>
            <a:ext cx="11211692"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300"/>
              <a:buFont typeface="Arial"/>
              <a:buNone/>
            </a:pPr>
            <a:r>
              <a:rPr lang="en-US" sz="2300"/>
              <a:t>Key Findings</a:t>
            </a:r>
            <a:endParaRPr/>
          </a:p>
        </p:txBody>
      </p:sp>
      <p:sp>
        <p:nvSpPr>
          <p:cNvPr id="845" name="Google Shape;845;p90"/>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595959"/>
              </a:buClr>
              <a:buSzPts val="2800"/>
              <a:buNone/>
            </a:pPr>
            <a:r>
              <a:rPr lang="en-US" sz="2800"/>
              <a:t>  </a:t>
            </a:r>
            <a:r>
              <a:rPr b="1" lang="en-US" sz="2800">
                <a:solidFill>
                  <a:srgbClr val="FF0000"/>
                </a:solidFill>
              </a:rPr>
              <a:t>0</a:t>
            </a:r>
            <a:r>
              <a:rPr lang="en-US" sz="2800"/>
              <a:t>  = </a:t>
            </a:r>
            <a:r>
              <a:rPr lang="en-US" sz="2300"/>
              <a:t>Number of Districts whose letter grade would have changed</a:t>
            </a:r>
            <a:endParaRPr/>
          </a:p>
          <a:p>
            <a:pPr indent="0" lvl="0" marL="0" rtl="0" algn="l">
              <a:lnSpc>
                <a:spcPct val="100000"/>
              </a:lnSpc>
              <a:spcBef>
                <a:spcPts val="1200"/>
              </a:spcBef>
              <a:spcAft>
                <a:spcPts val="0"/>
              </a:spcAft>
              <a:buClr>
                <a:srgbClr val="595959"/>
              </a:buClr>
              <a:buSzPts val="2300"/>
              <a:buNone/>
            </a:pPr>
            <a:r>
              <a:t/>
            </a:r>
            <a:endParaRPr sz="2300"/>
          </a:p>
          <a:p>
            <a:pPr indent="0" lvl="0" marL="0" rtl="0" algn="l">
              <a:lnSpc>
                <a:spcPct val="100000"/>
              </a:lnSpc>
              <a:spcBef>
                <a:spcPts val="1200"/>
              </a:spcBef>
              <a:spcAft>
                <a:spcPts val="0"/>
              </a:spcAft>
              <a:buClr>
                <a:srgbClr val="595959"/>
              </a:buClr>
              <a:buSzPts val="2800"/>
              <a:buNone/>
            </a:pPr>
            <a:r>
              <a:rPr lang="en-US"/>
              <a:t>  </a:t>
            </a:r>
            <a:r>
              <a:rPr b="1" lang="en-US">
                <a:solidFill>
                  <a:srgbClr val="FF0000"/>
                </a:solidFill>
              </a:rPr>
              <a:t>0</a:t>
            </a:r>
            <a:r>
              <a:rPr lang="en-US"/>
              <a:t>  = </a:t>
            </a:r>
            <a:r>
              <a:rPr lang="en-US" sz="2300"/>
              <a:t>Number of 700 point schools whose letter grade would have changed</a:t>
            </a:r>
            <a:endParaRPr/>
          </a:p>
          <a:p>
            <a:pPr indent="0" lvl="0" marL="0" rtl="0" algn="l">
              <a:lnSpc>
                <a:spcPct val="100000"/>
              </a:lnSpc>
              <a:spcBef>
                <a:spcPts val="1200"/>
              </a:spcBef>
              <a:spcAft>
                <a:spcPts val="0"/>
              </a:spcAft>
              <a:buClr>
                <a:srgbClr val="595959"/>
              </a:buClr>
              <a:buSzPts val="2300"/>
              <a:buNone/>
            </a:pPr>
            <a:r>
              <a:t/>
            </a:r>
            <a:endParaRPr sz="2300"/>
          </a:p>
          <a:p>
            <a:pPr indent="0" lvl="0" marL="0" rtl="0" algn="l">
              <a:lnSpc>
                <a:spcPct val="100000"/>
              </a:lnSpc>
              <a:spcBef>
                <a:spcPts val="1200"/>
              </a:spcBef>
              <a:spcAft>
                <a:spcPts val="0"/>
              </a:spcAft>
              <a:buClr>
                <a:srgbClr val="FF0000"/>
              </a:buClr>
              <a:buSzPts val="2800"/>
              <a:buNone/>
            </a:pPr>
            <a:r>
              <a:rPr b="1" lang="en-US" sz="2800">
                <a:solidFill>
                  <a:srgbClr val="FF0000"/>
                </a:solidFill>
              </a:rPr>
              <a:t>31</a:t>
            </a:r>
            <a:r>
              <a:rPr lang="en-US" sz="2800"/>
              <a:t>  = </a:t>
            </a:r>
            <a:r>
              <a:rPr lang="en-US" sz="2300"/>
              <a:t>Number of 1000 point schools whose letter grade would have changed</a:t>
            </a:r>
            <a:endParaRPr/>
          </a:p>
          <a:p>
            <a:pPr indent="0" lvl="0" marL="0" rtl="0" algn="l">
              <a:lnSpc>
                <a:spcPct val="100000"/>
              </a:lnSpc>
              <a:spcBef>
                <a:spcPts val="1200"/>
              </a:spcBef>
              <a:spcAft>
                <a:spcPts val="0"/>
              </a:spcAft>
              <a:buClr>
                <a:srgbClr val="595959"/>
              </a:buClr>
              <a:buSzPts val="2800"/>
              <a:buNone/>
            </a:pPr>
            <a:r>
              <a:t/>
            </a:r>
            <a:endParaRPr/>
          </a:p>
          <a:p>
            <a:pPr indent="-50800" lvl="0" marL="228600" rtl="0" algn="l">
              <a:lnSpc>
                <a:spcPct val="100000"/>
              </a:lnSpc>
              <a:spcBef>
                <a:spcPts val="1200"/>
              </a:spcBef>
              <a:spcAft>
                <a:spcPts val="0"/>
              </a:spcAft>
              <a:buClr>
                <a:srgbClr val="595959"/>
              </a:buClr>
              <a:buSzPts val="2800"/>
              <a:buNone/>
            </a:pPr>
            <a:r>
              <a:t/>
            </a:r>
            <a:endParaRPr sz="2800"/>
          </a:p>
          <a:p>
            <a:pPr indent="-50800" lvl="0" marL="228600" rtl="0" algn="l">
              <a:lnSpc>
                <a:spcPct val="100000"/>
              </a:lnSpc>
              <a:spcBef>
                <a:spcPts val="1200"/>
              </a:spcBef>
              <a:spcAft>
                <a:spcPts val="0"/>
              </a:spcAft>
              <a:buClr>
                <a:srgbClr val="595959"/>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91"/>
          <p:cNvSpPr txBox="1"/>
          <p:nvPr>
            <p:ph type="title"/>
          </p:nvPr>
        </p:nvSpPr>
        <p:spPr>
          <a:xfrm>
            <a:off x="412618" y="275585"/>
            <a:ext cx="11211692"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300"/>
              <a:buFont typeface="Arial"/>
              <a:buNone/>
            </a:pPr>
            <a:r>
              <a:rPr lang="en-US" sz="2300"/>
              <a:t>Key Findings</a:t>
            </a:r>
            <a:endParaRPr/>
          </a:p>
        </p:txBody>
      </p:sp>
      <p:sp>
        <p:nvSpPr>
          <p:cNvPr id="851" name="Google Shape;851;p91"/>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FF0000"/>
              </a:buClr>
              <a:buSzPts val="2800"/>
              <a:buNone/>
            </a:pPr>
            <a:r>
              <a:rPr b="1" lang="en-US">
                <a:solidFill>
                  <a:srgbClr val="FF0000"/>
                </a:solidFill>
              </a:rPr>
              <a:t>-0.1</a:t>
            </a:r>
            <a:r>
              <a:rPr lang="en-US" sz="2800"/>
              <a:t>  = </a:t>
            </a:r>
            <a:r>
              <a:rPr lang="en-US" sz="2300"/>
              <a:t>Average change in total points for Districts</a:t>
            </a:r>
            <a:endParaRPr/>
          </a:p>
          <a:p>
            <a:pPr indent="0" lvl="0" marL="0" rtl="0" algn="l">
              <a:lnSpc>
                <a:spcPct val="100000"/>
              </a:lnSpc>
              <a:spcBef>
                <a:spcPts val="1200"/>
              </a:spcBef>
              <a:spcAft>
                <a:spcPts val="0"/>
              </a:spcAft>
              <a:buClr>
                <a:srgbClr val="595959"/>
              </a:buClr>
              <a:buSzPts val="2300"/>
              <a:buNone/>
            </a:pPr>
            <a:r>
              <a:t/>
            </a:r>
            <a:endParaRPr sz="2300"/>
          </a:p>
          <a:p>
            <a:pPr indent="0" lvl="0" marL="0" rtl="0" algn="l">
              <a:lnSpc>
                <a:spcPct val="100000"/>
              </a:lnSpc>
              <a:spcBef>
                <a:spcPts val="1200"/>
              </a:spcBef>
              <a:spcAft>
                <a:spcPts val="0"/>
              </a:spcAft>
              <a:buClr>
                <a:srgbClr val="FF0000"/>
              </a:buClr>
              <a:buSzPts val="2800"/>
              <a:buNone/>
            </a:pPr>
            <a:r>
              <a:rPr b="1" i="0" lang="en-US" sz="2800" u="none" cap="none" strike="noStrike">
                <a:solidFill>
                  <a:srgbClr val="FF0000"/>
                </a:solidFill>
                <a:latin typeface="Arial"/>
                <a:ea typeface="Arial"/>
                <a:cs typeface="Arial"/>
                <a:sym typeface="Arial"/>
              </a:rPr>
              <a:t>-0.2</a:t>
            </a:r>
            <a:r>
              <a:rPr b="0" i="0" lang="en-US" sz="2800" u="none" cap="none" strike="noStrike">
                <a:solidFill>
                  <a:srgbClr val="595959"/>
                </a:solidFill>
                <a:latin typeface="Arial"/>
                <a:ea typeface="Arial"/>
                <a:cs typeface="Arial"/>
                <a:sym typeface="Arial"/>
              </a:rPr>
              <a:t>  = </a:t>
            </a:r>
            <a:r>
              <a:rPr b="0" i="0" lang="en-US" sz="2300" u="none" cap="none" strike="noStrike">
                <a:solidFill>
                  <a:srgbClr val="595959"/>
                </a:solidFill>
                <a:latin typeface="Arial"/>
                <a:ea typeface="Arial"/>
                <a:cs typeface="Arial"/>
                <a:sym typeface="Arial"/>
              </a:rPr>
              <a:t>Average change in total points for 700 point schools</a:t>
            </a:r>
            <a:endParaRPr/>
          </a:p>
          <a:p>
            <a:pPr indent="0" lvl="0" marL="0" rtl="0" algn="l">
              <a:lnSpc>
                <a:spcPct val="100000"/>
              </a:lnSpc>
              <a:spcBef>
                <a:spcPts val="1200"/>
              </a:spcBef>
              <a:spcAft>
                <a:spcPts val="0"/>
              </a:spcAft>
              <a:buClr>
                <a:srgbClr val="595959"/>
              </a:buClr>
              <a:buSzPts val="2300"/>
              <a:buNone/>
            </a:pPr>
            <a:r>
              <a:t/>
            </a:r>
            <a:endParaRPr sz="2300"/>
          </a:p>
          <a:p>
            <a:pPr indent="0" lvl="0" marL="0" rtl="0" algn="l">
              <a:lnSpc>
                <a:spcPct val="100000"/>
              </a:lnSpc>
              <a:spcBef>
                <a:spcPts val="1200"/>
              </a:spcBef>
              <a:spcAft>
                <a:spcPts val="0"/>
              </a:spcAft>
              <a:buClr>
                <a:srgbClr val="FF0000"/>
              </a:buClr>
              <a:buSzPts val="2800"/>
              <a:buNone/>
            </a:pPr>
            <a:r>
              <a:rPr b="1" i="0" lang="en-US" sz="2800" u="none" cap="none" strike="noStrike">
                <a:solidFill>
                  <a:srgbClr val="FF0000"/>
                </a:solidFill>
                <a:latin typeface="Arial"/>
                <a:ea typeface="Arial"/>
                <a:cs typeface="Arial"/>
                <a:sym typeface="Arial"/>
              </a:rPr>
              <a:t>-12.8</a:t>
            </a:r>
            <a:r>
              <a:rPr b="0" i="0" lang="en-US" sz="2800" u="none" cap="none" strike="noStrike">
                <a:solidFill>
                  <a:srgbClr val="595959"/>
                </a:solidFill>
                <a:latin typeface="Arial"/>
                <a:ea typeface="Arial"/>
                <a:cs typeface="Arial"/>
                <a:sym typeface="Arial"/>
              </a:rPr>
              <a:t>  = </a:t>
            </a:r>
            <a:r>
              <a:rPr b="0" i="0" lang="en-US" sz="2300" u="none" cap="none" strike="noStrike">
                <a:solidFill>
                  <a:srgbClr val="595959"/>
                </a:solidFill>
                <a:latin typeface="Arial"/>
                <a:ea typeface="Arial"/>
                <a:cs typeface="Arial"/>
                <a:sym typeface="Arial"/>
              </a:rPr>
              <a:t>Average change in total points for 1000 point schools</a:t>
            </a:r>
            <a:endParaRPr sz="2300"/>
          </a:p>
          <a:p>
            <a:pPr indent="0" lvl="0" marL="0" rtl="0" algn="l">
              <a:lnSpc>
                <a:spcPct val="100000"/>
              </a:lnSpc>
              <a:spcBef>
                <a:spcPts val="1200"/>
              </a:spcBef>
              <a:spcAft>
                <a:spcPts val="0"/>
              </a:spcAft>
              <a:buClr>
                <a:srgbClr val="595959"/>
              </a:buClr>
              <a:buSzPts val="2800"/>
              <a:buNone/>
            </a:pPr>
            <a:r>
              <a:t/>
            </a:r>
            <a:endParaRPr/>
          </a:p>
          <a:p>
            <a:pPr indent="-50800" lvl="0" marL="228600" rtl="0" algn="l">
              <a:lnSpc>
                <a:spcPct val="100000"/>
              </a:lnSpc>
              <a:spcBef>
                <a:spcPts val="1200"/>
              </a:spcBef>
              <a:spcAft>
                <a:spcPts val="0"/>
              </a:spcAft>
              <a:buClr>
                <a:srgbClr val="595959"/>
              </a:buClr>
              <a:buSzPts val="2800"/>
              <a:buNone/>
            </a:pPr>
            <a:r>
              <a:t/>
            </a:r>
            <a:endParaRPr sz="2800"/>
          </a:p>
          <a:p>
            <a:pPr indent="-50800" lvl="0" marL="228600" rtl="0" algn="l">
              <a:lnSpc>
                <a:spcPct val="100000"/>
              </a:lnSpc>
              <a:spcBef>
                <a:spcPts val="1200"/>
              </a:spcBef>
              <a:spcAft>
                <a:spcPts val="0"/>
              </a:spcAft>
              <a:buClr>
                <a:srgbClr val="595959"/>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92"/>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Weighted Components Cap – Impact Data (1000 Point Schools)</a:t>
            </a:r>
            <a:endParaRPr/>
          </a:p>
        </p:txBody>
      </p:sp>
      <p:graphicFrame>
        <p:nvGraphicFramePr>
          <p:cNvPr id="857" name="Google Shape;857;p92"/>
          <p:cNvGraphicFramePr/>
          <p:nvPr/>
        </p:nvGraphicFramePr>
        <p:xfrm>
          <a:off x="1830714" y="845836"/>
          <a:ext cx="3000000" cy="3000000"/>
        </p:xfrm>
        <a:graphic>
          <a:graphicData uri="http://schemas.openxmlformats.org/drawingml/2006/table">
            <a:tbl>
              <a:tblPr>
                <a:noFill/>
                <a:tableStyleId>{73D98B0B-0266-42FA-BE0D-03B91077787A}</a:tableStyleId>
              </a:tblPr>
              <a:tblGrid>
                <a:gridCol w="1180775"/>
                <a:gridCol w="1220725"/>
                <a:gridCol w="1220725"/>
                <a:gridCol w="1220725"/>
                <a:gridCol w="1220725"/>
                <a:gridCol w="1220725"/>
                <a:gridCol w="1220725"/>
              </a:tblGrid>
              <a:tr h="607550">
                <a:tc>
                  <a:txBody>
                    <a:bodyPr/>
                    <a:lstStyle/>
                    <a:p>
                      <a:pPr indent="0" lvl="0" marL="0" marR="0" rtl="0" algn="ctr">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6">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2023 Grade – w/ Weighted Cap</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r>
              <a:tr h="607550">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2023 Grade</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A</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B</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C</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D</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F</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Total</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7550">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A</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87</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9</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96</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7550">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B</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87</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17</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104</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7550">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C</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22</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5</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27</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7550">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D</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3</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3</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7550">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F</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t/>
                      </a:r>
                      <a:endParaRPr b="0" i="0" sz="1800" u="none" cap="none" strike="noStrike">
                        <a:solidFill>
                          <a:srgbClr val="333333"/>
                        </a:solidFill>
                        <a:latin typeface="Arial"/>
                        <a:ea typeface="Arial"/>
                        <a:cs typeface="Arial"/>
                        <a:sym typeface="Arial"/>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7550">
                <a:tc>
                  <a:txBody>
                    <a:bodyPr/>
                    <a:lstStyle/>
                    <a:p>
                      <a:pPr indent="0" lvl="0" marL="0" marR="0" rtl="0" algn="ctr">
                        <a:spcBef>
                          <a:spcPts val="0"/>
                        </a:spcBef>
                        <a:spcAft>
                          <a:spcPts val="0"/>
                        </a:spcAft>
                        <a:buNone/>
                      </a:pPr>
                      <a:r>
                        <a:rPr b="0" i="0" lang="en-US" sz="1800" u="none" cap="none" strike="noStrike">
                          <a:solidFill>
                            <a:srgbClr val="666666"/>
                          </a:solidFill>
                          <a:latin typeface="Arial"/>
                          <a:ea typeface="Arial"/>
                          <a:cs typeface="Arial"/>
                          <a:sym typeface="Arial"/>
                        </a:rPr>
                        <a:t>Total</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000000"/>
                          </a:solidFill>
                          <a:latin typeface="Arial"/>
                          <a:ea typeface="Arial"/>
                          <a:cs typeface="Arial"/>
                          <a:sym typeface="Arial"/>
                        </a:rPr>
                        <a:t>87</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96</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39</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8</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800" u="none" cap="none" strike="noStrike">
                          <a:solidFill>
                            <a:srgbClr val="333333"/>
                          </a:solidFill>
                          <a:latin typeface="Arial"/>
                          <a:ea typeface="Arial"/>
                          <a:cs typeface="Arial"/>
                          <a:sym typeface="Arial"/>
                        </a:rPr>
                        <a:t>232</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58" name="Google Shape;858;p92"/>
          <p:cNvSpPr/>
          <p:nvPr/>
        </p:nvSpPr>
        <p:spPr>
          <a:xfrm>
            <a:off x="10479640" y="2640458"/>
            <a:ext cx="184935" cy="215758"/>
          </a:xfrm>
          <a:prstGeom prst="rect">
            <a:avLst/>
          </a:prstGeom>
          <a:solidFill>
            <a:srgbClr val="E2EFDA"/>
          </a:solidFill>
          <a:ln cap="flat" cmpd="sng" w="12700">
            <a:solidFill>
              <a:srgbClr val="7935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9" name="Google Shape;859;p92"/>
          <p:cNvSpPr/>
          <p:nvPr/>
        </p:nvSpPr>
        <p:spPr>
          <a:xfrm>
            <a:off x="10479640" y="3018033"/>
            <a:ext cx="184935" cy="215758"/>
          </a:xfrm>
          <a:prstGeom prst="rect">
            <a:avLst/>
          </a:prstGeom>
          <a:solidFill>
            <a:srgbClr val="E7E6E6"/>
          </a:solidFill>
          <a:ln cap="flat" cmpd="sng" w="12700">
            <a:solidFill>
              <a:srgbClr val="7935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0" name="Google Shape;860;p92"/>
          <p:cNvSpPr/>
          <p:nvPr/>
        </p:nvSpPr>
        <p:spPr>
          <a:xfrm>
            <a:off x="10479640" y="3395608"/>
            <a:ext cx="184935" cy="215758"/>
          </a:xfrm>
          <a:prstGeom prst="rect">
            <a:avLst/>
          </a:prstGeom>
          <a:solidFill>
            <a:srgbClr val="FFF2CC"/>
          </a:solidFill>
          <a:ln cap="flat" cmpd="sng" w="12700">
            <a:solidFill>
              <a:srgbClr val="7935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1" name="Google Shape;861;p92"/>
          <p:cNvSpPr txBox="1"/>
          <p:nvPr/>
        </p:nvSpPr>
        <p:spPr>
          <a:xfrm>
            <a:off x="10808413" y="2404153"/>
            <a:ext cx="1099335" cy="142810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3B71"/>
              </a:buClr>
              <a:buSzPts val="1200"/>
              <a:buFont typeface="Arial"/>
              <a:buNone/>
            </a:pPr>
            <a:r>
              <a:rPr b="1" i="0" lang="en-US" sz="1200" u="none" cap="none" strike="noStrike">
                <a:solidFill>
                  <a:srgbClr val="003B71"/>
                </a:solidFill>
                <a:latin typeface="Arial"/>
                <a:ea typeface="Arial"/>
                <a:cs typeface="Arial"/>
                <a:sym typeface="Arial"/>
              </a:rPr>
              <a:t>Increased</a:t>
            </a:r>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3B71"/>
              </a:solidFill>
              <a:latin typeface="Arial"/>
              <a:ea typeface="Arial"/>
              <a:cs typeface="Arial"/>
              <a:sym typeface="Arial"/>
            </a:endParaRPr>
          </a:p>
          <a:p>
            <a:pPr indent="0" lvl="0" marL="0" marR="0" rtl="0" algn="l">
              <a:lnSpc>
                <a:spcPct val="100000"/>
              </a:lnSpc>
              <a:spcBef>
                <a:spcPts val="0"/>
              </a:spcBef>
              <a:spcAft>
                <a:spcPts val="0"/>
              </a:spcAft>
              <a:buClr>
                <a:srgbClr val="003B71"/>
              </a:buClr>
              <a:buSzPts val="1200"/>
              <a:buFont typeface="Arial"/>
              <a:buNone/>
            </a:pPr>
            <a:r>
              <a:rPr b="1" i="0" lang="en-US" sz="1200" u="none" cap="none" strike="noStrike">
                <a:solidFill>
                  <a:srgbClr val="003B71"/>
                </a:solidFill>
                <a:latin typeface="Arial"/>
                <a:ea typeface="Arial"/>
                <a:cs typeface="Arial"/>
                <a:sym typeface="Arial"/>
              </a:rPr>
              <a:t>Same</a:t>
            </a:r>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3B71"/>
              </a:solidFill>
              <a:latin typeface="Arial"/>
              <a:ea typeface="Arial"/>
              <a:cs typeface="Arial"/>
              <a:sym typeface="Arial"/>
            </a:endParaRPr>
          </a:p>
          <a:p>
            <a:pPr indent="0" lvl="0" marL="0" marR="0" rtl="0" algn="l">
              <a:lnSpc>
                <a:spcPct val="100000"/>
              </a:lnSpc>
              <a:spcBef>
                <a:spcPts val="0"/>
              </a:spcBef>
              <a:spcAft>
                <a:spcPts val="0"/>
              </a:spcAft>
              <a:buClr>
                <a:srgbClr val="003B71"/>
              </a:buClr>
              <a:buSzPts val="1200"/>
              <a:buFont typeface="Arial"/>
              <a:buNone/>
            </a:pPr>
            <a:r>
              <a:rPr b="1" i="0" lang="en-US" sz="1200" u="none" cap="none" strike="noStrike">
                <a:solidFill>
                  <a:srgbClr val="003B71"/>
                </a:solidFill>
                <a:latin typeface="Arial"/>
                <a:ea typeface="Arial"/>
                <a:cs typeface="Arial"/>
                <a:sym typeface="Arial"/>
              </a:rPr>
              <a:t>Decreased</a:t>
            </a:r>
            <a:endParaRPr/>
          </a:p>
        </p:txBody>
      </p:sp>
      <p:sp>
        <p:nvSpPr>
          <p:cNvPr id="862" name="Google Shape;862;p92"/>
          <p:cNvSpPr txBox="1"/>
          <p:nvPr/>
        </p:nvSpPr>
        <p:spPr>
          <a:xfrm>
            <a:off x="1830714" y="5706212"/>
            <a:ext cx="8197361" cy="2976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3B7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9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Primarily High School Math Impact</a:t>
            </a:r>
            <a:endParaRPr/>
          </a:p>
        </p:txBody>
      </p:sp>
      <p:sp>
        <p:nvSpPr>
          <p:cNvPr id="869" name="Google Shape;869;p93"/>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fontScale="40000" lnSpcReduction="10000"/>
          </a:bodyPr>
          <a:lstStyle/>
          <a:p>
            <a:pPr indent="0" lvl="0" marL="0" rtl="0" algn="l">
              <a:lnSpc>
                <a:spcPct val="115000"/>
              </a:lnSpc>
              <a:spcBef>
                <a:spcPts val="1200"/>
              </a:spcBef>
              <a:spcAft>
                <a:spcPts val="0"/>
              </a:spcAft>
              <a:buNone/>
            </a:pPr>
            <a:r>
              <a:rPr b="1" lang="en-US" sz="6400">
                <a:solidFill>
                  <a:schemeClr val="dk1"/>
                </a:solidFill>
              </a:rPr>
              <a:t>5</a:t>
            </a:r>
            <a:r>
              <a:rPr lang="en-US" sz="6400">
                <a:solidFill>
                  <a:schemeClr val="dk1"/>
                </a:solidFill>
              </a:rPr>
              <a:t> schools had an average change of </a:t>
            </a:r>
            <a:r>
              <a:rPr b="1" lang="en-US" sz="6400">
                <a:solidFill>
                  <a:schemeClr val="dk1"/>
                </a:solidFill>
              </a:rPr>
              <a:t>-4.1</a:t>
            </a:r>
            <a:r>
              <a:rPr lang="en-US" sz="6400">
                <a:solidFill>
                  <a:schemeClr val="dk1"/>
                </a:solidFill>
              </a:rPr>
              <a:t> points in acceleration </a:t>
            </a:r>
            <a:endParaRPr b="1" sz="6400">
              <a:solidFill>
                <a:schemeClr val="dk1"/>
              </a:solidFill>
            </a:endParaRPr>
          </a:p>
          <a:p>
            <a:pPr indent="0" lvl="0" marL="0" rtl="0" algn="l">
              <a:lnSpc>
                <a:spcPct val="115000"/>
              </a:lnSpc>
              <a:spcBef>
                <a:spcPts val="1200"/>
              </a:spcBef>
              <a:spcAft>
                <a:spcPts val="0"/>
              </a:spcAft>
              <a:buClr>
                <a:schemeClr val="dk1"/>
              </a:buClr>
              <a:buSzPts val="440"/>
              <a:buFont typeface="Arial"/>
              <a:buNone/>
            </a:pPr>
            <a:r>
              <a:rPr lang="en-US" sz="6400">
                <a:solidFill>
                  <a:schemeClr val="dk1"/>
                </a:solidFill>
              </a:rPr>
              <a:t>  </a:t>
            </a:r>
            <a:endParaRPr sz="6400">
              <a:solidFill>
                <a:schemeClr val="dk1"/>
              </a:solidFill>
            </a:endParaRPr>
          </a:p>
          <a:p>
            <a:pPr indent="0" lvl="0" marL="0" rtl="0" algn="l">
              <a:lnSpc>
                <a:spcPct val="115000"/>
              </a:lnSpc>
              <a:spcBef>
                <a:spcPts val="1200"/>
              </a:spcBef>
              <a:spcAft>
                <a:spcPts val="0"/>
              </a:spcAft>
              <a:buClr>
                <a:schemeClr val="dk1"/>
              </a:buClr>
              <a:buSzPts val="440"/>
              <a:buFont typeface="Arial"/>
              <a:buNone/>
            </a:pPr>
            <a:r>
              <a:rPr b="1" lang="en-US" sz="6400">
                <a:solidFill>
                  <a:schemeClr val="dk1"/>
                </a:solidFill>
              </a:rPr>
              <a:t>1</a:t>
            </a:r>
            <a:r>
              <a:rPr lang="en-US" sz="6400">
                <a:solidFill>
                  <a:schemeClr val="dk1"/>
                </a:solidFill>
              </a:rPr>
              <a:t> high school had a change in Reading all growth</a:t>
            </a:r>
            <a:endParaRPr sz="6400">
              <a:solidFill>
                <a:schemeClr val="dk1"/>
              </a:solidFill>
            </a:endParaRPr>
          </a:p>
          <a:p>
            <a:pPr indent="0" lvl="0" marL="0" rtl="0" algn="l">
              <a:lnSpc>
                <a:spcPct val="115000"/>
              </a:lnSpc>
              <a:spcBef>
                <a:spcPts val="1200"/>
              </a:spcBef>
              <a:spcAft>
                <a:spcPts val="0"/>
              </a:spcAft>
              <a:buClr>
                <a:schemeClr val="dk1"/>
              </a:buClr>
              <a:buSzPts val="440"/>
              <a:buFont typeface="Arial"/>
              <a:buNone/>
            </a:pPr>
            <a:r>
              <a:rPr b="1" lang="en-US" sz="6400">
                <a:solidFill>
                  <a:schemeClr val="dk1"/>
                </a:solidFill>
              </a:rPr>
              <a:t>1</a:t>
            </a:r>
            <a:r>
              <a:rPr lang="en-US" sz="6400">
                <a:solidFill>
                  <a:schemeClr val="dk1"/>
                </a:solidFill>
              </a:rPr>
              <a:t> high school had a change in Reading low growth</a:t>
            </a:r>
            <a:endParaRPr sz="6400">
              <a:solidFill>
                <a:schemeClr val="dk1"/>
              </a:solidFill>
            </a:endParaRPr>
          </a:p>
          <a:p>
            <a:pPr indent="0" lvl="0" marL="0" rtl="0" algn="l">
              <a:lnSpc>
                <a:spcPct val="115000"/>
              </a:lnSpc>
              <a:spcBef>
                <a:spcPts val="1200"/>
              </a:spcBef>
              <a:spcAft>
                <a:spcPts val="0"/>
              </a:spcAft>
              <a:buClr>
                <a:schemeClr val="dk1"/>
              </a:buClr>
              <a:buSzPts val="440"/>
              <a:buFont typeface="Arial"/>
              <a:buNone/>
            </a:pPr>
            <a:r>
              <a:rPr lang="en-US" sz="6400">
                <a:solidFill>
                  <a:schemeClr val="dk1"/>
                </a:solidFill>
              </a:rPr>
              <a:t>  </a:t>
            </a:r>
            <a:endParaRPr sz="6400">
              <a:solidFill>
                <a:schemeClr val="dk1"/>
              </a:solidFill>
            </a:endParaRPr>
          </a:p>
          <a:p>
            <a:pPr indent="0" lvl="0" marL="0" rtl="0" algn="l">
              <a:lnSpc>
                <a:spcPct val="115000"/>
              </a:lnSpc>
              <a:spcBef>
                <a:spcPts val="1200"/>
              </a:spcBef>
              <a:spcAft>
                <a:spcPts val="0"/>
              </a:spcAft>
              <a:buClr>
                <a:schemeClr val="dk1"/>
              </a:buClr>
              <a:buSzPts val="440"/>
              <a:buFont typeface="Arial"/>
              <a:buNone/>
            </a:pPr>
            <a:r>
              <a:rPr b="1" lang="en-US" sz="6400">
                <a:solidFill>
                  <a:schemeClr val="dk1"/>
                </a:solidFill>
              </a:rPr>
              <a:t>84</a:t>
            </a:r>
            <a:r>
              <a:rPr lang="en-US" sz="6400">
                <a:solidFill>
                  <a:schemeClr val="dk1"/>
                </a:solidFill>
              </a:rPr>
              <a:t> high schools had a change in Math all growth (Avg =</a:t>
            </a:r>
            <a:r>
              <a:rPr b="1" lang="en-US" sz="6400">
                <a:solidFill>
                  <a:schemeClr val="dk1"/>
                </a:solidFill>
              </a:rPr>
              <a:t> -7.5</a:t>
            </a:r>
            <a:r>
              <a:rPr lang="en-US" sz="6400">
                <a:solidFill>
                  <a:schemeClr val="dk1"/>
                </a:solidFill>
              </a:rPr>
              <a:t> points)  </a:t>
            </a:r>
            <a:endParaRPr sz="6400">
              <a:solidFill>
                <a:schemeClr val="dk1"/>
              </a:solidFill>
            </a:endParaRPr>
          </a:p>
          <a:p>
            <a:pPr indent="0" lvl="0" marL="0" rtl="0" algn="l">
              <a:lnSpc>
                <a:spcPct val="115000"/>
              </a:lnSpc>
              <a:spcBef>
                <a:spcPts val="1200"/>
              </a:spcBef>
              <a:spcAft>
                <a:spcPts val="0"/>
              </a:spcAft>
              <a:buClr>
                <a:schemeClr val="dk1"/>
              </a:buClr>
              <a:buSzPts val="440"/>
              <a:buFont typeface="Arial"/>
              <a:buNone/>
            </a:pPr>
            <a:r>
              <a:rPr b="1" lang="en-US" sz="6400">
                <a:solidFill>
                  <a:schemeClr val="dk1"/>
                </a:solidFill>
              </a:rPr>
              <a:t>134</a:t>
            </a:r>
            <a:r>
              <a:rPr lang="en-US" sz="6400">
                <a:solidFill>
                  <a:schemeClr val="dk1"/>
                </a:solidFill>
              </a:rPr>
              <a:t> high schools had a change in Math low growth (Avg = </a:t>
            </a:r>
            <a:r>
              <a:rPr b="1" lang="en-US" sz="6400">
                <a:solidFill>
                  <a:schemeClr val="dk1"/>
                </a:solidFill>
              </a:rPr>
              <a:t>-13.9</a:t>
            </a:r>
            <a:r>
              <a:rPr lang="en-US" sz="6400">
                <a:solidFill>
                  <a:schemeClr val="dk1"/>
                </a:solidFill>
              </a:rPr>
              <a:t> points)</a:t>
            </a:r>
            <a:endParaRPr sz="6400">
              <a:solidFill>
                <a:schemeClr val="dk1"/>
              </a:solidFill>
            </a:endParaRPr>
          </a:p>
          <a:p>
            <a:pPr indent="0" lvl="0" marL="0" rtl="0" algn="l">
              <a:spcBef>
                <a:spcPts val="1200"/>
              </a:spcBef>
              <a:spcAft>
                <a:spcPts val="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76"/>
          <p:cNvSpPr txBox="1"/>
          <p:nvPr>
            <p:ph type="title"/>
          </p:nvPr>
        </p:nvSpPr>
        <p:spPr>
          <a:xfrm>
            <a:off x="396853" y="295851"/>
            <a:ext cx="10574358" cy="3713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Mississippi Department of Education</a:t>
            </a:r>
            <a:endParaRPr/>
          </a:p>
        </p:txBody>
      </p:sp>
      <p:sp>
        <p:nvSpPr>
          <p:cNvPr id="732" name="Google Shape;732;p76"/>
          <p:cNvSpPr txBox="1"/>
          <p:nvPr>
            <p:ph idx="12" type="sldNum"/>
          </p:nvPr>
        </p:nvSpPr>
        <p:spPr>
          <a:xfrm>
            <a:off x="11034273" y="302063"/>
            <a:ext cx="729343" cy="38029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94"/>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Impact to Acceleration</a:t>
            </a:r>
            <a:endParaRPr/>
          </a:p>
        </p:txBody>
      </p:sp>
      <p:pic>
        <p:nvPicPr>
          <p:cNvPr id="876" name="Google Shape;876;p94"/>
          <p:cNvPicPr preferRelativeResize="0"/>
          <p:nvPr/>
        </p:nvPicPr>
        <p:blipFill>
          <a:blip r:embed="rId3">
            <a:alphaModFix/>
          </a:blip>
          <a:stretch>
            <a:fillRect/>
          </a:stretch>
        </p:blipFill>
        <p:spPr>
          <a:xfrm>
            <a:off x="6389000" y="1765399"/>
            <a:ext cx="5604525" cy="3658650"/>
          </a:xfrm>
          <a:prstGeom prst="rect">
            <a:avLst/>
          </a:prstGeom>
          <a:noFill/>
          <a:ln>
            <a:noFill/>
          </a:ln>
        </p:spPr>
      </p:pic>
      <p:pic>
        <p:nvPicPr>
          <p:cNvPr id="877" name="Google Shape;877;p94"/>
          <p:cNvPicPr preferRelativeResize="0"/>
          <p:nvPr/>
        </p:nvPicPr>
        <p:blipFill>
          <a:blip r:embed="rId4">
            <a:alphaModFix/>
          </a:blip>
          <a:stretch>
            <a:fillRect/>
          </a:stretch>
        </p:blipFill>
        <p:spPr>
          <a:xfrm>
            <a:off x="152400" y="1765410"/>
            <a:ext cx="6084201" cy="36586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95"/>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Acceleration Impact - All Doubled</a:t>
            </a:r>
            <a:endParaRPr/>
          </a:p>
        </p:txBody>
      </p:sp>
      <p:pic>
        <p:nvPicPr>
          <p:cNvPr id="884" name="Google Shape;884;p95"/>
          <p:cNvPicPr preferRelativeResize="0"/>
          <p:nvPr/>
        </p:nvPicPr>
        <p:blipFill>
          <a:blip r:embed="rId3">
            <a:alphaModFix/>
          </a:blip>
          <a:stretch>
            <a:fillRect/>
          </a:stretch>
        </p:blipFill>
        <p:spPr>
          <a:xfrm>
            <a:off x="2519363" y="1281122"/>
            <a:ext cx="7153275" cy="4295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96"/>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891" name="Google Shape;891;p96"/>
          <p:cNvGraphicFramePr/>
          <p:nvPr/>
        </p:nvGraphicFramePr>
        <p:xfrm>
          <a:off x="2445575" y="1002725"/>
          <a:ext cx="3000000" cy="3000000"/>
        </p:xfrm>
        <a:graphic>
          <a:graphicData uri="http://schemas.openxmlformats.org/drawingml/2006/table">
            <a:tbl>
              <a:tblPr>
                <a:noFill/>
                <a:tableStyleId>{73D98B0B-0266-42FA-BE0D-03B91077787A}</a:tableStyleId>
              </a:tblPr>
              <a:tblGrid>
                <a:gridCol w="2214275"/>
                <a:gridCol w="1312875"/>
                <a:gridCol w="1312875"/>
                <a:gridCol w="1312875"/>
              </a:tblGrid>
              <a:tr h="8751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sz="2800"/>
                        <a:t>Actual</a:t>
                      </a:r>
                      <a:endParaRPr sz="2800"/>
                    </a:p>
                  </a:txBody>
                  <a:tcPr marT="91425" marB="91425" marR="91425" marL="91425"/>
                </a:tc>
                <a:tc>
                  <a:txBody>
                    <a:bodyPr/>
                    <a:lstStyle/>
                    <a:p>
                      <a:pPr indent="0" lvl="0" marL="0" rtl="0" algn="l">
                        <a:spcBef>
                          <a:spcPts val="0"/>
                        </a:spcBef>
                        <a:spcAft>
                          <a:spcPts val="0"/>
                        </a:spcAft>
                        <a:buNone/>
                      </a:pPr>
                      <a:r>
                        <a:rPr lang="en-US" sz="2800"/>
                        <a:t>Single </a:t>
                      </a:r>
                      <a:endParaRPr sz="2800"/>
                    </a:p>
                  </a:txBody>
                  <a:tcPr marT="91425" marB="91425" marR="91425" marL="91425"/>
                </a:tc>
                <a:tc>
                  <a:txBody>
                    <a:bodyPr/>
                    <a:lstStyle/>
                    <a:p>
                      <a:pPr indent="0" lvl="0" marL="0" rtl="0" algn="l">
                        <a:spcBef>
                          <a:spcPts val="0"/>
                        </a:spcBef>
                        <a:spcAft>
                          <a:spcPts val="0"/>
                        </a:spcAft>
                        <a:buNone/>
                      </a:pPr>
                      <a:r>
                        <a:rPr lang="en-US" sz="2800"/>
                        <a:t>Double</a:t>
                      </a:r>
                      <a:endParaRPr sz="2800"/>
                    </a:p>
                  </a:txBody>
                  <a:tcPr marT="91425" marB="91425" marR="91425" marL="91425"/>
                </a:tc>
              </a:tr>
              <a:tr h="1289475">
                <a:tc>
                  <a:txBody>
                    <a:bodyPr/>
                    <a:lstStyle/>
                    <a:p>
                      <a:pPr indent="0" lvl="0" marL="0" rtl="0" algn="l">
                        <a:spcBef>
                          <a:spcPts val="0"/>
                        </a:spcBef>
                        <a:spcAft>
                          <a:spcPts val="0"/>
                        </a:spcAft>
                        <a:buNone/>
                      </a:pPr>
                      <a:r>
                        <a:rPr lang="en-US" sz="2800"/>
                        <a:t>Mean</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68.8</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61.4</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96.4</a:t>
                      </a:r>
                      <a:endParaRPr sz="2800"/>
                    </a:p>
                  </a:txBody>
                  <a:tcPr marT="91425" marB="91425" marR="91425" marL="91425"/>
                </a:tc>
              </a:tr>
              <a:tr h="994350">
                <a:tc>
                  <a:txBody>
                    <a:bodyPr/>
                    <a:lstStyle/>
                    <a:p>
                      <a:pPr indent="0" lvl="0" marL="0" rtl="0" algn="l">
                        <a:spcBef>
                          <a:spcPts val="0"/>
                        </a:spcBef>
                        <a:spcAft>
                          <a:spcPts val="0"/>
                        </a:spcAft>
                        <a:buNone/>
                      </a:pPr>
                      <a:r>
                        <a:rPr lang="en-US" sz="2800"/>
                        <a:t>Median</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72</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63.7</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102.7</a:t>
                      </a:r>
                      <a:endParaRPr sz="2800"/>
                    </a:p>
                  </a:txBody>
                  <a:tcPr marT="91425" marB="91425" marR="91425" marL="91425"/>
                </a:tc>
              </a:tr>
              <a:tr h="699225">
                <a:tc>
                  <a:txBody>
                    <a:bodyPr/>
                    <a:lstStyle/>
                    <a:p>
                      <a:pPr indent="0" lvl="0" marL="0" rtl="0" algn="l">
                        <a:spcBef>
                          <a:spcPts val="0"/>
                        </a:spcBef>
                        <a:spcAft>
                          <a:spcPts val="0"/>
                        </a:spcAft>
                        <a:buNone/>
                      </a:pPr>
                      <a:r>
                        <a:rPr lang="en-US" sz="2800"/>
                        <a:t>Minimum</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9.8</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9.8</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9.8</a:t>
                      </a:r>
                      <a:endParaRPr sz="2800"/>
                    </a:p>
                  </a:txBody>
                  <a:tcPr marT="91425" marB="91425" marR="91425" marL="91425"/>
                </a:tc>
              </a:tr>
              <a:tr h="994350">
                <a:tc>
                  <a:txBody>
                    <a:bodyPr/>
                    <a:lstStyle/>
                    <a:p>
                      <a:pPr indent="0" lvl="0" marL="0" rtl="0" algn="l">
                        <a:spcBef>
                          <a:spcPts val="0"/>
                        </a:spcBef>
                        <a:spcAft>
                          <a:spcPts val="0"/>
                        </a:spcAft>
                        <a:buNone/>
                      </a:pPr>
                      <a:r>
                        <a:rPr lang="en-US" sz="2800"/>
                        <a:t>Maximum</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111</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95.3</a:t>
                      </a:r>
                      <a:endParaRPr sz="2800"/>
                    </a:p>
                  </a:txBody>
                  <a:tcPr marT="91425" marB="91425" marR="91425" marL="91425"/>
                </a:tc>
                <a:tc>
                  <a:txBody>
                    <a:bodyPr/>
                    <a:lstStyle/>
                    <a:p>
                      <a:pPr indent="0" lvl="0" marL="0" rtl="0" algn="r">
                        <a:lnSpc>
                          <a:spcPct val="115000"/>
                        </a:lnSpc>
                        <a:spcBef>
                          <a:spcPts val="0"/>
                        </a:spcBef>
                        <a:spcAft>
                          <a:spcPts val="0"/>
                        </a:spcAft>
                        <a:buNone/>
                      </a:pPr>
                      <a:r>
                        <a:rPr lang="en-US" sz="2800"/>
                        <a:t>137.8</a:t>
                      </a:r>
                      <a:endParaRPr sz="2800"/>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7" name="Google Shape;897;p97"/>
          <p:cNvSpPr txBox="1"/>
          <p:nvPr>
            <p:ph type="ctrTitle"/>
          </p:nvPr>
        </p:nvSpPr>
        <p:spPr>
          <a:xfrm>
            <a:off x="838200" y="835575"/>
            <a:ext cx="10850100" cy="21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3A51E"/>
              </a:buClr>
              <a:buSzPts val="4800"/>
              <a:buFont typeface="Arial"/>
              <a:buNone/>
            </a:pPr>
            <a:r>
              <a:rPr lang="en-US" sz="4800"/>
              <a:t>Accountability Performance Standards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98"/>
          <p:cNvSpPr txBox="1"/>
          <p:nvPr>
            <p:ph type="title"/>
          </p:nvPr>
        </p:nvSpPr>
        <p:spPr>
          <a:xfrm>
            <a:off x="747918" y="258010"/>
            <a:ext cx="10605900" cy="38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800"/>
              <a:buFont typeface="Arial"/>
              <a:buNone/>
            </a:pPr>
            <a:r>
              <a:rPr lang="en-US" sz="2800"/>
              <a:t>Legislative Requirements </a:t>
            </a:r>
            <a:endParaRPr/>
          </a:p>
        </p:txBody>
      </p:sp>
      <p:sp>
        <p:nvSpPr>
          <p:cNvPr id="903" name="Google Shape;903;p98"/>
          <p:cNvSpPr txBox="1"/>
          <p:nvPr>
            <p:ph idx="1" type="body"/>
          </p:nvPr>
        </p:nvSpPr>
        <p:spPr>
          <a:xfrm>
            <a:off x="838200" y="876612"/>
            <a:ext cx="10515600" cy="2396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1200"/>
              </a:spcBef>
              <a:spcAft>
                <a:spcPts val="0"/>
              </a:spcAft>
              <a:buNone/>
            </a:pPr>
            <a:r>
              <a:rPr i="1" lang="en-US" sz="2600"/>
              <a:t>Standards for student, school, and school district performance will be increased when student proficiency is at seventy-five percent (75%) and/or when sixty-five percent (65%) of the schools and/or school districts are earning a grade of “B” or higher, in order to raise the standard on performance after targets are met.  </a:t>
            </a:r>
            <a:endParaRPr i="1" sz="2600"/>
          </a:p>
          <a:p>
            <a:pPr indent="0" lvl="0" marL="0" rtl="0" algn="l">
              <a:lnSpc>
                <a:spcPct val="100000"/>
              </a:lnSpc>
              <a:spcBef>
                <a:spcPts val="1200"/>
              </a:spcBef>
              <a:spcAft>
                <a:spcPts val="0"/>
              </a:spcAft>
              <a:buNone/>
            </a:pPr>
            <a:r>
              <a:t/>
            </a:r>
            <a:endParaRPr sz="2600"/>
          </a:p>
        </p:txBody>
      </p:sp>
      <p:graphicFrame>
        <p:nvGraphicFramePr>
          <p:cNvPr id="904" name="Google Shape;904;p98"/>
          <p:cNvGraphicFramePr/>
          <p:nvPr/>
        </p:nvGraphicFramePr>
        <p:xfrm>
          <a:off x="838200" y="3125663"/>
          <a:ext cx="3000000" cy="3000000"/>
        </p:xfrm>
        <a:graphic>
          <a:graphicData uri="http://schemas.openxmlformats.org/drawingml/2006/table">
            <a:tbl>
              <a:tblPr>
                <a:noFill/>
                <a:tableStyleId>{73D98B0B-0266-42FA-BE0D-03B91077787A}</a:tableStyleId>
              </a:tblPr>
              <a:tblGrid>
                <a:gridCol w="1366625"/>
                <a:gridCol w="1366625"/>
                <a:gridCol w="1366625"/>
              </a:tblGrid>
              <a:tr h="683150">
                <a:tc gridSpan="3">
                  <a:txBody>
                    <a:bodyPr/>
                    <a:lstStyle/>
                    <a:p>
                      <a:pPr indent="0" lvl="0" marL="0" rtl="0" algn="ctr">
                        <a:lnSpc>
                          <a:spcPct val="115000"/>
                        </a:lnSpc>
                        <a:spcBef>
                          <a:spcPts val="0"/>
                        </a:spcBef>
                        <a:spcAft>
                          <a:spcPts val="0"/>
                        </a:spcAft>
                        <a:buNone/>
                      </a:pPr>
                      <a:r>
                        <a:rPr b="1" lang="en-US" sz="2800">
                          <a:latin typeface="Calibri"/>
                          <a:ea typeface="Calibri"/>
                          <a:cs typeface="Calibri"/>
                          <a:sym typeface="Calibri"/>
                        </a:rPr>
                        <a:t>Districts</a:t>
                      </a:r>
                      <a:endParaRPr b="1" sz="28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r>
              <a:tr h="683150">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2019</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2022</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2023</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83150">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45.5%</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55.9%</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71.2%</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905" name="Google Shape;905;p98"/>
          <p:cNvGraphicFramePr/>
          <p:nvPr/>
        </p:nvGraphicFramePr>
        <p:xfrm>
          <a:off x="6576025" y="3125675"/>
          <a:ext cx="3000000" cy="3000000"/>
        </p:xfrm>
        <a:graphic>
          <a:graphicData uri="http://schemas.openxmlformats.org/drawingml/2006/table">
            <a:tbl>
              <a:tblPr>
                <a:noFill/>
                <a:tableStyleId>{73D98B0B-0266-42FA-BE0D-03B91077787A}</a:tableStyleId>
              </a:tblPr>
              <a:tblGrid>
                <a:gridCol w="1366625"/>
                <a:gridCol w="1366625"/>
                <a:gridCol w="1366625"/>
              </a:tblGrid>
              <a:tr h="683150">
                <a:tc gridSpan="3">
                  <a:txBody>
                    <a:bodyPr/>
                    <a:lstStyle/>
                    <a:p>
                      <a:pPr indent="0" lvl="0" marL="0" rtl="0" algn="ctr">
                        <a:lnSpc>
                          <a:spcPct val="115000"/>
                        </a:lnSpc>
                        <a:spcBef>
                          <a:spcPts val="0"/>
                        </a:spcBef>
                        <a:spcAft>
                          <a:spcPts val="0"/>
                        </a:spcAft>
                        <a:buNone/>
                      </a:pPr>
                      <a:r>
                        <a:rPr b="1" lang="en-US" sz="2800">
                          <a:latin typeface="Calibri"/>
                          <a:ea typeface="Calibri"/>
                          <a:cs typeface="Calibri"/>
                          <a:sym typeface="Calibri"/>
                        </a:rPr>
                        <a:t>Schools</a:t>
                      </a:r>
                      <a:endParaRPr b="1"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r>
              <a:tr h="683150">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2019</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2022</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2023</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83150">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54.3%</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61.2%</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800">
                          <a:latin typeface="Calibri"/>
                          <a:ea typeface="Calibri"/>
                          <a:cs typeface="Calibri"/>
                          <a:sym typeface="Calibri"/>
                        </a:rPr>
                        <a:t>73.8%</a:t>
                      </a:r>
                      <a:endParaRPr sz="28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99"/>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t>Key Questions</a:t>
            </a:r>
            <a:endParaRPr sz="3200"/>
          </a:p>
        </p:txBody>
      </p:sp>
      <p:sp>
        <p:nvSpPr>
          <p:cNvPr id="912" name="Google Shape;912;p99"/>
          <p:cNvSpPr txBox="1"/>
          <p:nvPr>
            <p:ph idx="1" type="body"/>
          </p:nvPr>
        </p:nvSpPr>
        <p:spPr>
          <a:xfrm>
            <a:off x="502925" y="973224"/>
            <a:ext cx="10515600" cy="4382700"/>
          </a:xfrm>
          <a:prstGeom prst="rect">
            <a:avLst/>
          </a:prstGeom>
        </p:spPr>
        <p:txBody>
          <a:bodyPr anchorCtr="0" anchor="t" bIns="45700" lIns="91425" spcFirstLastPara="1" rIns="91425" wrap="square" tIns="45700">
            <a:normAutofit lnSpcReduction="10000"/>
          </a:bodyPr>
          <a:lstStyle/>
          <a:p>
            <a:pPr indent="0" lvl="0" marL="0" rtl="0" algn="l">
              <a:spcBef>
                <a:spcPts val="600"/>
              </a:spcBef>
              <a:spcAft>
                <a:spcPts val="0"/>
              </a:spcAft>
              <a:buNone/>
            </a:pPr>
            <a:r>
              <a:rPr lang="en-US"/>
              <a:t>What general approach does the task force recommend for establishing performance standards?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What factors should be most influential?</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Should the MDE consider different approaches for weighting or combining indicators? </a:t>
            </a:r>
            <a:endParaRPr/>
          </a:p>
          <a:p>
            <a:pPr indent="0" lvl="0" marL="0" rtl="0" algn="l">
              <a:spcBef>
                <a:spcPts val="600"/>
              </a:spcBef>
              <a:spcAft>
                <a:spcPts val="0"/>
              </a:spcAft>
              <a:buNone/>
            </a:pPr>
            <a:r>
              <a:t/>
            </a:r>
            <a:endParaRPr/>
          </a:p>
          <a:p>
            <a:pPr indent="0" lvl="0" marL="0" rtl="0" algn="l">
              <a:spcBef>
                <a:spcPts val="600"/>
              </a:spcBef>
              <a:spcAft>
                <a:spcPts val="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00"/>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What are performance standards?</a:t>
            </a:r>
            <a:endParaRPr sz="4000"/>
          </a:p>
        </p:txBody>
      </p:sp>
      <p:sp>
        <p:nvSpPr>
          <p:cNvPr id="919" name="Google Shape;919;p100"/>
          <p:cNvSpPr txBox="1"/>
          <p:nvPr>
            <p:ph idx="1" type="body"/>
          </p:nvPr>
        </p:nvSpPr>
        <p:spPr>
          <a:xfrm>
            <a:off x="502925" y="973224"/>
            <a:ext cx="10515600" cy="4382700"/>
          </a:xfrm>
          <a:prstGeom prst="rect">
            <a:avLst/>
          </a:prstGeom>
        </p:spPr>
        <p:txBody>
          <a:bodyPr anchorCtr="0" anchor="t" bIns="45700" lIns="91425" spcFirstLastPara="1" rIns="91425" wrap="square" tIns="45700">
            <a:normAutofit/>
          </a:bodyPr>
          <a:lstStyle/>
          <a:p>
            <a:pPr indent="-431800" lvl="0" marL="457200" rtl="0" algn="l">
              <a:spcBef>
                <a:spcPts val="600"/>
              </a:spcBef>
              <a:spcAft>
                <a:spcPts val="0"/>
              </a:spcAft>
              <a:buSzPts val="3200"/>
              <a:buChar char="•"/>
            </a:pPr>
            <a:r>
              <a:rPr lang="en-US" sz="3200"/>
              <a:t>Performance standards answer the question, “What’s ‘good enough’ to achieve a designated score or rating?” </a:t>
            </a:r>
            <a:endParaRPr sz="3200"/>
          </a:p>
          <a:p>
            <a:pPr indent="-431800" lvl="0" marL="457200" rtl="0" algn="l">
              <a:spcBef>
                <a:spcPts val="0"/>
              </a:spcBef>
              <a:spcAft>
                <a:spcPts val="0"/>
              </a:spcAft>
              <a:buSzPts val="3200"/>
              <a:buChar char="•"/>
            </a:pPr>
            <a:r>
              <a:rPr lang="en-US" sz="3200"/>
              <a:t>Performance standards should be operationalized as a cut-score or set of decision rules to define what is minimally acceptable.  </a:t>
            </a:r>
            <a:endParaRPr sz="3200"/>
          </a:p>
          <a:p>
            <a:pPr indent="-431800" lvl="0" marL="457200" rtl="0" algn="l">
              <a:spcBef>
                <a:spcPts val="0"/>
              </a:spcBef>
              <a:spcAft>
                <a:spcPts val="0"/>
              </a:spcAft>
              <a:buSzPts val="3200"/>
              <a:buChar char="•"/>
            </a:pPr>
            <a:r>
              <a:rPr lang="en-US" sz="3200"/>
              <a:t>Applies to indicators and overall performance.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01"/>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General Approaches</a:t>
            </a:r>
            <a:endParaRPr sz="4000"/>
          </a:p>
        </p:txBody>
      </p:sp>
      <p:sp>
        <p:nvSpPr>
          <p:cNvPr id="926" name="Google Shape;926;p101"/>
          <p:cNvSpPr txBox="1"/>
          <p:nvPr>
            <p:ph idx="1" type="body"/>
          </p:nvPr>
        </p:nvSpPr>
        <p:spPr>
          <a:xfrm>
            <a:off x="502925" y="973225"/>
            <a:ext cx="10860300" cy="4629300"/>
          </a:xfrm>
          <a:prstGeom prst="rect">
            <a:avLst/>
          </a:prstGeom>
        </p:spPr>
        <p:txBody>
          <a:bodyPr anchorCtr="0" anchor="t" bIns="45700" lIns="91425" spcFirstLastPara="1" rIns="91425" wrap="square" tIns="45700">
            <a:normAutofit fontScale="62500" lnSpcReduction="10000"/>
          </a:bodyPr>
          <a:lstStyle/>
          <a:p>
            <a:pPr indent="-355600" lvl="0" marL="457200" rtl="0" algn="l">
              <a:spcBef>
                <a:spcPts val="600"/>
              </a:spcBef>
              <a:spcAft>
                <a:spcPts val="0"/>
              </a:spcAft>
              <a:buSzPct val="100000"/>
              <a:buChar char="•"/>
            </a:pPr>
            <a:r>
              <a:rPr b="1" lang="en-US" sz="3200"/>
              <a:t>Norm-referenced</a:t>
            </a:r>
            <a:endParaRPr b="1" sz="3200"/>
          </a:p>
          <a:p>
            <a:pPr indent="-355600" lvl="1" marL="914400" rtl="0" algn="l">
              <a:spcBef>
                <a:spcPts val="0"/>
              </a:spcBef>
              <a:spcAft>
                <a:spcPts val="0"/>
              </a:spcAft>
              <a:buSzPct val="100000"/>
              <a:buChar char="•"/>
            </a:pPr>
            <a:r>
              <a:rPr lang="en-US" sz="3200"/>
              <a:t>Standards are based on the desired distribution of performance for schools or districts</a:t>
            </a:r>
            <a:endParaRPr sz="3200"/>
          </a:p>
          <a:p>
            <a:pPr indent="-355600" lvl="1" marL="914400" rtl="0" algn="l">
              <a:spcBef>
                <a:spcPts val="0"/>
              </a:spcBef>
              <a:spcAft>
                <a:spcPts val="0"/>
              </a:spcAft>
              <a:buSzPct val="100000"/>
              <a:buChar char="•"/>
            </a:pPr>
            <a:r>
              <a:rPr lang="en-US" sz="3200"/>
              <a:t>For example: Only 10% of schools should get an “A”</a:t>
            </a:r>
            <a:endParaRPr sz="3200"/>
          </a:p>
          <a:p>
            <a:pPr indent="0" lvl="0" marL="914400" rtl="0" algn="l">
              <a:spcBef>
                <a:spcPts val="600"/>
              </a:spcBef>
              <a:spcAft>
                <a:spcPts val="0"/>
              </a:spcAft>
              <a:buNone/>
            </a:pPr>
            <a:r>
              <a:t/>
            </a:r>
            <a:endParaRPr sz="3200"/>
          </a:p>
          <a:p>
            <a:pPr indent="-355600" lvl="0" marL="457200" rtl="0" algn="l">
              <a:spcBef>
                <a:spcPts val="600"/>
              </a:spcBef>
              <a:spcAft>
                <a:spcPts val="0"/>
              </a:spcAft>
              <a:buSzPct val="100000"/>
              <a:buChar char="•"/>
            </a:pPr>
            <a:r>
              <a:rPr b="1" lang="en-US" sz="3200"/>
              <a:t>Criterion-referenced</a:t>
            </a:r>
            <a:endParaRPr b="1" sz="3200"/>
          </a:p>
          <a:p>
            <a:pPr indent="-355600" lvl="1" marL="914400" rtl="0" algn="l">
              <a:spcBef>
                <a:spcPts val="0"/>
              </a:spcBef>
              <a:spcAft>
                <a:spcPts val="0"/>
              </a:spcAft>
              <a:buSzPct val="100000"/>
              <a:buChar char="•"/>
            </a:pPr>
            <a:r>
              <a:rPr lang="en-US" sz="3200"/>
              <a:t>Standards are based on a performance </a:t>
            </a:r>
            <a:r>
              <a:rPr lang="en-US" sz="3200"/>
              <a:t>definition</a:t>
            </a:r>
            <a:r>
              <a:rPr lang="en-US" sz="3200"/>
              <a:t> or profile</a:t>
            </a:r>
            <a:endParaRPr sz="3200"/>
          </a:p>
          <a:p>
            <a:pPr indent="-355600" lvl="1" marL="914400" rtl="0" algn="l">
              <a:spcBef>
                <a:spcPts val="0"/>
              </a:spcBef>
              <a:spcAft>
                <a:spcPts val="0"/>
              </a:spcAft>
              <a:buSzPct val="100000"/>
              <a:buChar char="•"/>
            </a:pPr>
            <a:r>
              <a:rPr lang="en-US" sz="3200"/>
              <a:t>For example: to get an “A,” 90% of students must be proficient or meet growth targets.</a:t>
            </a:r>
            <a:endParaRPr sz="3200"/>
          </a:p>
          <a:p>
            <a:pPr indent="0" lvl="0" marL="914400" rtl="0" algn="l">
              <a:spcBef>
                <a:spcPts val="600"/>
              </a:spcBef>
              <a:spcAft>
                <a:spcPts val="0"/>
              </a:spcAft>
              <a:buNone/>
            </a:pPr>
            <a:r>
              <a:rPr lang="en-US" sz="3200"/>
              <a:t>  </a:t>
            </a:r>
            <a:endParaRPr sz="3200"/>
          </a:p>
          <a:p>
            <a:pPr indent="-355600" lvl="0" marL="457200" rtl="0" algn="l">
              <a:spcBef>
                <a:spcPts val="600"/>
              </a:spcBef>
              <a:spcAft>
                <a:spcPts val="0"/>
              </a:spcAft>
              <a:buSzPct val="100000"/>
              <a:buChar char="•"/>
            </a:pPr>
            <a:r>
              <a:rPr b="1" lang="en-US" sz="3200"/>
              <a:t>Hybrid</a:t>
            </a:r>
            <a:endParaRPr b="1" sz="3200"/>
          </a:p>
          <a:p>
            <a:pPr indent="-355600" lvl="1" marL="914400" rtl="0" algn="l">
              <a:spcBef>
                <a:spcPts val="0"/>
              </a:spcBef>
              <a:spcAft>
                <a:spcPts val="0"/>
              </a:spcAft>
              <a:buSzPct val="100000"/>
              <a:buChar char="•"/>
            </a:pPr>
            <a:r>
              <a:rPr lang="en-US" sz="3200"/>
              <a:t>Combines elements of both norm and criterion-referenced approaches</a:t>
            </a:r>
            <a:endParaRPr sz="3200"/>
          </a:p>
          <a:p>
            <a:pPr indent="-355600" lvl="1" marL="914400" rtl="0" algn="l">
              <a:spcBef>
                <a:spcPts val="0"/>
              </a:spcBef>
              <a:spcAft>
                <a:spcPts val="0"/>
              </a:spcAft>
              <a:buSzPct val="100000"/>
              <a:buChar char="•"/>
            </a:pPr>
            <a:r>
              <a:rPr lang="en-US" sz="3200"/>
              <a:t>The federal requirements to determine the threshold for CSI is an example of a hybrid approach.</a:t>
            </a:r>
            <a:endParaRPr sz="3200"/>
          </a:p>
          <a:p>
            <a:pPr indent="-355600" lvl="2" marL="1371600" rtl="0" algn="l">
              <a:spcBef>
                <a:spcPts val="0"/>
              </a:spcBef>
              <a:spcAft>
                <a:spcPts val="0"/>
              </a:spcAft>
              <a:buSzPct val="100000"/>
              <a:buChar char="•"/>
            </a:pPr>
            <a:r>
              <a:rPr lang="en-US" sz="3200"/>
              <a:t>Must include all high schools with graduation rates less than 67% (criterion)</a:t>
            </a:r>
            <a:endParaRPr sz="3200"/>
          </a:p>
          <a:p>
            <a:pPr indent="-355600" lvl="2" marL="1371600" rtl="0" algn="l">
              <a:spcBef>
                <a:spcPts val="0"/>
              </a:spcBef>
              <a:spcAft>
                <a:spcPts val="0"/>
              </a:spcAft>
              <a:buSzPct val="100000"/>
              <a:buChar char="•"/>
            </a:pPr>
            <a:r>
              <a:rPr lang="en-US" sz="3200"/>
              <a:t>Must be at least 5% (normative)</a:t>
            </a:r>
            <a:endParaRPr sz="3200"/>
          </a:p>
          <a:p>
            <a:pPr indent="0" lvl="0" marL="0" rtl="0" algn="l">
              <a:spcBef>
                <a:spcPts val="600"/>
              </a:spcBef>
              <a:spcAft>
                <a:spcPts val="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02"/>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Considerations</a:t>
            </a:r>
            <a:endParaRPr sz="4000"/>
          </a:p>
        </p:txBody>
      </p:sp>
      <p:graphicFrame>
        <p:nvGraphicFramePr>
          <p:cNvPr id="933" name="Google Shape;933;p102"/>
          <p:cNvGraphicFramePr/>
          <p:nvPr/>
        </p:nvGraphicFramePr>
        <p:xfrm>
          <a:off x="871000" y="1380375"/>
          <a:ext cx="3000000" cy="3000000"/>
        </p:xfrm>
        <a:graphic>
          <a:graphicData uri="http://schemas.openxmlformats.org/drawingml/2006/table">
            <a:tbl>
              <a:tblPr>
                <a:noFill/>
                <a:tableStyleId>{903AC08E-DFC9-4348-A814-A9FBFD87152B}</a:tableStyleId>
              </a:tblPr>
              <a:tblGrid>
                <a:gridCol w="2847375"/>
                <a:gridCol w="7389775"/>
              </a:tblGrid>
              <a:tr h="801550">
                <a:tc>
                  <a:txBody>
                    <a:bodyPr/>
                    <a:lstStyle/>
                    <a:p>
                      <a:pPr indent="0" lvl="0" marL="0" rtl="0" algn="l">
                        <a:spcBef>
                          <a:spcPts val="0"/>
                        </a:spcBef>
                        <a:spcAft>
                          <a:spcPts val="0"/>
                        </a:spcAft>
                        <a:buNone/>
                      </a:pPr>
                      <a:r>
                        <a:rPr lang="en-US" sz="2900"/>
                        <a:t>Method</a:t>
                      </a:r>
                      <a:endParaRPr sz="2900"/>
                    </a:p>
                  </a:txBody>
                  <a:tcPr marT="91425" marB="91425" marR="91425" marL="91425"/>
                </a:tc>
                <a:tc>
                  <a:txBody>
                    <a:bodyPr/>
                    <a:lstStyle/>
                    <a:p>
                      <a:pPr indent="0" lvl="0" marL="0" rtl="0" algn="l">
                        <a:spcBef>
                          <a:spcPts val="0"/>
                        </a:spcBef>
                        <a:spcAft>
                          <a:spcPts val="0"/>
                        </a:spcAft>
                        <a:buNone/>
                      </a:pPr>
                      <a:r>
                        <a:rPr lang="en-US" sz="2900"/>
                        <a:t>Advantages</a:t>
                      </a:r>
                      <a:endParaRPr sz="2900"/>
                    </a:p>
                  </a:txBody>
                  <a:tcPr marT="91425" marB="91425" marR="91425" marL="91425"/>
                </a:tc>
              </a:tr>
              <a:tr h="1621700">
                <a:tc>
                  <a:txBody>
                    <a:bodyPr/>
                    <a:lstStyle/>
                    <a:p>
                      <a:pPr indent="0" lvl="0" marL="0" rtl="0" algn="l">
                        <a:spcBef>
                          <a:spcPts val="0"/>
                        </a:spcBef>
                        <a:spcAft>
                          <a:spcPts val="0"/>
                        </a:spcAft>
                        <a:buNone/>
                      </a:pPr>
                      <a:r>
                        <a:rPr lang="en-US" sz="2300"/>
                        <a:t>Norm-referenced</a:t>
                      </a:r>
                      <a:endParaRPr sz="2300"/>
                    </a:p>
                  </a:txBody>
                  <a:tcPr marT="91425" marB="91425" marR="91425" marL="91425"/>
                </a:tc>
                <a:tc>
                  <a:txBody>
                    <a:bodyPr/>
                    <a:lstStyle/>
                    <a:p>
                      <a:pPr indent="-349250" lvl="0" marL="457200" rtl="0" algn="l">
                        <a:spcBef>
                          <a:spcPts val="0"/>
                        </a:spcBef>
                        <a:spcAft>
                          <a:spcPts val="0"/>
                        </a:spcAft>
                        <a:buSzPts val="1900"/>
                        <a:buChar char="●"/>
                      </a:pPr>
                      <a:r>
                        <a:rPr lang="en-US" sz="1900"/>
                        <a:t>Easy to understand and implement </a:t>
                      </a:r>
                      <a:endParaRPr sz="1900"/>
                    </a:p>
                    <a:p>
                      <a:pPr indent="-349250" lvl="0" marL="457200" rtl="0" algn="l">
                        <a:spcBef>
                          <a:spcPts val="0"/>
                        </a:spcBef>
                        <a:spcAft>
                          <a:spcPts val="0"/>
                        </a:spcAft>
                        <a:buSzPts val="1900"/>
                        <a:buChar char="●"/>
                      </a:pPr>
                      <a:r>
                        <a:rPr lang="en-US" sz="1900"/>
                        <a:t>If a target distribution is known a norm-referenced approach ensures that result will be achieved</a:t>
                      </a:r>
                      <a:endParaRPr sz="1900"/>
                    </a:p>
                    <a:p>
                      <a:pPr indent="-349250" lvl="0" marL="457200" rtl="0" algn="l">
                        <a:spcBef>
                          <a:spcPts val="0"/>
                        </a:spcBef>
                        <a:spcAft>
                          <a:spcPts val="0"/>
                        </a:spcAft>
                        <a:buSzPts val="1900"/>
                        <a:buChar char="●"/>
                      </a:pPr>
                      <a:r>
                        <a:rPr lang="en-US" sz="1900"/>
                        <a:t>Can fluctuate or be fixed over time by setting a baseline</a:t>
                      </a:r>
                      <a:endParaRPr sz="1900"/>
                    </a:p>
                  </a:txBody>
                  <a:tcPr marT="91425" marB="91425" marR="91425" marL="91425"/>
                </a:tc>
              </a:tr>
              <a:tr h="1346750">
                <a:tc>
                  <a:txBody>
                    <a:bodyPr/>
                    <a:lstStyle/>
                    <a:p>
                      <a:pPr indent="0" lvl="0" marL="0" rtl="0" algn="l">
                        <a:spcBef>
                          <a:spcPts val="0"/>
                        </a:spcBef>
                        <a:spcAft>
                          <a:spcPts val="0"/>
                        </a:spcAft>
                        <a:buNone/>
                      </a:pPr>
                      <a:r>
                        <a:rPr lang="en-US" sz="2300"/>
                        <a:t>Criterion-referenced</a:t>
                      </a:r>
                      <a:endParaRPr sz="2300"/>
                    </a:p>
                  </a:txBody>
                  <a:tcPr marT="91425" marB="91425" marR="91425" marL="91425"/>
                </a:tc>
                <a:tc>
                  <a:txBody>
                    <a:bodyPr/>
                    <a:lstStyle/>
                    <a:p>
                      <a:pPr indent="-349250" lvl="0" marL="457200" rtl="0" algn="l">
                        <a:spcBef>
                          <a:spcPts val="0"/>
                        </a:spcBef>
                        <a:spcAft>
                          <a:spcPts val="0"/>
                        </a:spcAft>
                        <a:buSzPts val="1900"/>
                        <a:buChar char="●"/>
                      </a:pPr>
                      <a:r>
                        <a:rPr lang="en-US" sz="1900"/>
                        <a:t>Provides clear </a:t>
                      </a:r>
                      <a:r>
                        <a:rPr lang="en-US" sz="1900"/>
                        <a:t>definition</a:t>
                      </a:r>
                      <a:r>
                        <a:rPr lang="en-US" sz="1900"/>
                        <a:t> of expectations for each letter grade</a:t>
                      </a:r>
                      <a:endParaRPr sz="1900"/>
                    </a:p>
                    <a:p>
                      <a:pPr indent="-349250" lvl="0" marL="457200" rtl="0" algn="l">
                        <a:spcBef>
                          <a:spcPts val="0"/>
                        </a:spcBef>
                        <a:spcAft>
                          <a:spcPts val="0"/>
                        </a:spcAft>
                        <a:buSzPts val="1900"/>
                        <a:buChar char="●"/>
                      </a:pPr>
                      <a:r>
                        <a:rPr lang="en-US" sz="1900"/>
                        <a:t>It doesn’t enforce a certain distribution </a:t>
                      </a:r>
                      <a:endParaRPr sz="1900"/>
                    </a:p>
                    <a:p>
                      <a:pPr indent="-349250" lvl="0" marL="457200" rtl="0" algn="l">
                        <a:spcBef>
                          <a:spcPts val="0"/>
                        </a:spcBef>
                        <a:spcAft>
                          <a:spcPts val="0"/>
                        </a:spcAft>
                        <a:buSzPts val="1900"/>
                        <a:buChar char="●"/>
                      </a:pPr>
                      <a:r>
                        <a:rPr lang="en-US" sz="1900"/>
                        <a:t>Is fixed over time, until/unless the criteria are changed</a:t>
                      </a:r>
                      <a:endParaRPr sz="1900"/>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0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How do you set standards? </a:t>
            </a:r>
            <a:endParaRPr sz="4000"/>
          </a:p>
        </p:txBody>
      </p:sp>
      <p:sp>
        <p:nvSpPr>
          <p:cNvPr id="940" name="Google Shape;940;p103"/>
          <p:cNvSpPr txBox="1"/>
          <p:nvPr>
            <p:ph idx="1" type="body"/>
          </p:nvPr>
        </p:nvSpPr>
        <p:spPr>
          <a:xfrm>
            <a:off x="502925" y="973224"/>
            <a:ext cx="10515600" cy="4382700"/>
          </a:xfrm>
          <a:prstGeom prst="rect">
            <a:avLst/>
          </a:prstGeom>
        </p:spPr>
        <p:txBody>
          <a:bodyPr anchorCtr="0" anchor="t" bIns="45700" lIns="91425" spcFirstLastPara="1" rIns="91425" wrap="square" tIns="45700">
            <a:normAutofit lnSpcReduction="10000"/>
          </a:bodyPr>
          <a:lstStyle/>
          <a:p>
            <a:pPr indent="-431800" lvl="0" marL="457200" rtl="0" algn="l">
              <a:spcBef>
                <a:spcPts val="600"/>
              </a:spcBef>
              <a:spcAft>
                <a:spcPts val="0"/>
              </a:spcAft>
              <a:buSzPts val="3200"/>
              <a:buChar char="•"/>
            </a:pPr>
            <a:r>
              <a:rPr lang="en-US" sz="3200"/>
              <a:t>There is a strong tradition of setting standards for assessment that can be applied to accountability systems.</a:t>
            </a:r>
            <a:endParaRPr sz="3200"/>
          </a:p>
          <a:p>
            <a:pPr indent="-431800" lvl="0" marL="457200" rtl="0" algn="l">
              <a:spcBef>
                <a:spcPts val="0"/>
              </a:spcBef>
              <a:spcAft>
                <a:spcPts val="0"/>
              </a:spcAft>
              <a:buSzPts val="3200"/>
              <a:buChar char="•"/>
            </a:pPr>
            <a:r>
              <a:rPr lang="en-US" sz="3200"/>
              <a:t>Strong approaches:</a:t>
            </a:r>
            <a:endParaRPr sz="3200"/>
          </a:p>
          <a:p>
            <a:pPr indent="-431800" lvl="1" marL="914400" rtl="0" algn="l">
              <a:spcBef>
                <a:spcPts val="0"/>
              </a:spcBef>
              <a:spcAft>
                <a:spcPts val="0"/>
              </a:spcAft>
              <a:buSzPts val="3200"/>
              <a:buChar char="•"/>
            </a:pPr>
            <a:r>
              <a:rPr lang="en-US"/>
              <a:t>are designed to reflect policy priorities</a:t>
            </a:r>
            <a:endParaRPr/>
          </a:p>
          <a:p>
            <a:pPr indent="-431800" lvl="1" marL="914400" rtl="0" algn="l">
              <a:spcBef>
                <a:spcPts val="0"/>
              </a:spcBef>
              <a:spcAft>
                <a:spcPts val="0"/>
              </a:spcAft>
              <a:buSzPts val="3200"/>
              <a:buChar char="•"/>
            </a:pPr>
            <a:r>
              <a:rPr lang="en-US"/>
              <a:t>are informed by the judgements of broad-based group of experts and </a:t>
            </a:r>
            <a:r>
              <a:rPr lang="en-US"/>
              <a:t>stakeholders</a:t>
            </a:r>
            <a:r>
              <a:rPr lang="en-US"/>
              <a:t> guided by relevant information, including consequences </a:t>
            </a:r>
            <a:endParaRPr/>
          </a:p>
          <a:p>
            <a:pPr indent="-431800" lvl="1" marL="914400" rtl="0" algn="l">
              <a:spcBef>
                <a:spcPts val="0"/>
              </a:spcBef>
              <a:spcAft>
                <a:spcPts val="0"/>
              </a:spcAft>
              <a:buSzPts val="3200"/>
              <a:buChar char="•"/>
            </a:pPr>
            <a:r>
              <a:rPr lang="en-US"/>
              <a:t>are transparent and well documented</a:t>
            </a:r>
            <a:endParaRPr/>
          </a:p>
          <a:p>
            <a:pPr indent="-406400" lvl="0" marL="457200" rtl="0" algn="l">
              <a:spcBef>
                <a:spcPts val="0"/>
              </a:spcBef>
              <a:spcAft>
                <a:spcPts val="0"/>
              </a:spcAft>
              <a:buSzPts val="2800"/>
              <a:buChar char="•"/>
            </a:pPr>
            <a:r>
              <a:rPr lang="en-US"/>
              <a:t>The defensibility of performance standards are strongly linked to the </a:t>
            </a:r>
            <a:r>
              <a:rPr lang="en-US" u="sng"/>
              <a:t>process</a:t>
            </a:r>
            <a:endParaRPr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77"/>
          <p:cNvSpPr txBox="1"/>
          <p:nvPr>
            <p:ph idx="12" type="sldNum"/>
          </p:nvPr>
        </p:nvSpPr>
        <p:spPr>
          <a:xfrm>
            <a:off x="9066748" y="260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38" name="Google Shape;738;p77"/>
          <p:cNvSpPr txBox="1"/>
          <p:nvPr>
            <p:ph idx="4294967295" type="title"/>
          </p:nvPr>
        </p:nvSpPr>
        <p:spPr>
          <a:xfrm>
            <a:off x="413295" y="291882"/>
            <a:ext cx="10515600" cy="3651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3B71"/>
              </a:buClr>
              <a:buSzPct val="100000"/>
              <a:buFont typeface="Arial"/>
              <a:buNone/>
            </a:pPr>
            <a:r>
              <a:rPr b="1" lang="en-US" sz="2700">
                <a:solidFill>
                  <a:srgbClr val="003B71"/>
                </a:solidFill>
                <a:latin typeface="Arial"/>
                <a:ea typeface="Arial"/>
                <a:cs typeface="Arial"/>
                <a:sym typeface="Arial"/>
              </a:rPr>
              <a:t>State Board of Education  </a:t>
            </a:r>
            <a:r>
              <a:rPr lang="en-US" sz="2000">
                <a:solidFill>
                  <a:srgbClr val="003B71"/>
                </a:solidFill>
                <a:latin typeface="Arial Narrow"/>
                <a:ea typeface="Arial Narrow"/>
                <a:cs typeface="Arial Narrow"/>
                <a:sym typeface="Arial Narrow"/>
              </a:rPr>
              <a:t>STRATEGIC PLAN GOALS</a:t>
            </a:r>
            <a:endParaRPr sz="2000">
              <a:solidFill>
                <a:srgbClr val="003B71"/>
              </a:solidFill>
              <a:latin typeface="Arial Narrow"/>
              <a:ea typeface="Arial Narrow"/>
              <a:cs typeface="Arial Narrow"/>
              <a:sym typeface="Arial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04"/>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What factors are most influential? </a:t>
            </a:r>
            <a:endParaRPr sz="4000"/>
          </a:p>
        </p:txBody>
      </p:sp>
      <p:sp>
        <p:nvSpPr>
          <p:cNvPr id="947" name="Google Shape;947;p104"/>
          <p:cNvSpPr txBox="1"/>
          <p:nvPr>
            <p:ph idx="1" type="body"/>
          </p:nvPr>
        </p:nvSpPr>
        <p:spPr>
          <a:xfrm>
            <a:off x="502925" y="973224"/>
            <a:ext cx="10515600" cy="4382700"/>
          </a:xfrm>
          <a:prstGeom prst="rect">
            <a:avLst/>
          </a:prstGeom>
        </p:spPr>
        <p:txBody>
          <a:bodyPr anchorCtr="0" anchor="t" bIns="45700" lIns="91425" spcFirstLastPara="1" rIns="91425" wrap="square" tIns="45700">
            <a:normAutofit lnSpcReduction="10000"/>
          </a:bodyPr>
          <a:lstStyle/>
          <a:p>
            <a:pPr indent="-431800" lvl="0" marL="457200" rtl="0" algn="l">
              <a:spcBef>
                <a:spcPts val="600"/>
              </a:spcBef>
              <a:spcAft>
                <a:spcPts val="0"/>
              </a:spcAft>
              <a:buSzPts val="3200"/>
              <a:buChar char="•"/>
            </a:pPr>
            <a:r>
              <a:rPr lang="en-US" sz="3200"/>
              <a:t>In a strictly norm-referenced approach, the resulting distribution is most </a:t>
            </a:r>
            <a:r>
              <a:rPr lang="en-US" sz="3200"/>
              <a:t>influential</a:t>
            </a:r>
            <a:r>
              <a:rPr lang="en-US" sz="3200"/>
              <a:t>. </a:t>
            </a:r>
            <a:endParaRPr sz="3200"/>
          </a:p>
          <a:p>
            <a:pPr indent="-381000" lvl="1" marL="914400" rtl="0" algn="l">
              <a:spcBef>
                <a:spcPts val="0"/>
              </a:spcBef>
              <a:spcAft>
                <a:spcPts val="0"/>
              </a:spcAft>
              <a:buSzPts val="2400"/>
              <a:buChar char="•"/>
            </a:pPr>
            <a:r>
              <a:rPr lang="en-US"/>
              <a:t>Norm-referenced approaches can differently weight internal factors or be informed by external factors (e.g., NAEP results). </a:t>
            </a:r>
            <a:endParaRPr/>
          </a:p>
          <a:p>
            <a:pPr indent="0" lvl="0" marL="914400" rtl="0" algn="l">
              <a:spcBef>
                <a:spcPts val="600"/>
              </a:spcBef>
              <a:spcAft>
                <a:spcPts val="0"/>
              </a:spcAft>
              <a:buNone/>
            </a:pPr>
            <a:r>
              <a:t/>
            </a:r>
            <a:endParaRPr/>
          </a:p>
          <a:p>
            <a:pPr indent="-431800" lvl="0" marL="457200" rtl="0" algn="l">
              <a:spcBef>
                <a:spcPts val="600"/>
              </a:spcBef>
              <a:spcAft>
                <a:spcPts val="0"/>
              </a:spcAft>
              <a:buSzPts val="3200"/>
              <a:buChar char="•"/>
            </a:pPr>
            <a:r>
              <a:rPr lang="en-US" sz="3200"/>
              <a:t>In a criterion-referenced referenced approach it’s important to create school and district performance level descriptor(s) to define the target performance.</a:t>
            </a:r>
            <a:endParaRPr sz="3200"/>
          </a:p>
          <a:p>
            <a:pPr indent="-431800" lvl="1" marL="914400" rtl="0" algn="l">
              <a:spcBef>
                <a:spcPts val="0"/>
              </a:spcBef>
              <a:spcAft>
                <a:spcPts val="0"/>
              </a:spcAft>
              <a:buSzPts val="3200"/>
              <a:buChar char="•"/>
            </a:pPr>
            <a:r>
              <a:rPr lang="en-US"/>
              <a:t>These descriptors function as a ‘rubric’ to guide judgements about school quality.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05"/>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Example of a School Performance Level Descriptor (SPLD)</a:t>
            </a:r>
            <a:endParaRPr/>
          </a:p>
        </p:txBody>
      </p:sp>
      <p:pic>
        <p:nvPicPr>
          <p:cNvPr id="954" name="Google Shape;954;p105"/>
          <p:cNvPicPr preferRelativeResize="0"/>
          <p:nvPr/>
        </p:nvPicPr>
        <p:blipFill>
          <a:blip r:embed="rId3">
            <a:alphaModFix/>
          </a:blip>
          <a:stretch>
            <a:fillRect/>
          </a:stretch>
        </p:blipFill>
        <p:spPr>
          <a:xfrm>
            <a:off x="412625" y="917976"/>
            <a:ext cx="7746601" cy="5022051"/>
          </a:xfrm>
          <a:prstGeom prst="rect">
            <a:avLst/>
          </a:prstGeom>
          <a:noFill/>
          <a:ln>
            <a:noFill/>
          </a:ln>
        </p:spPr>
      </p:pic>
      <p:sp>
        <p:nvSpPr>
          <p:cNvPr id="955" name="Google Shape;955;p105"/>
          <p:cNvSpPr txBox="1"/>
          <p:nvPr/>
        </p:nvSpPr>
        <p:spPr>
          <a:xfrm>
            <a:off x="8461675" y="4055000"/>
            <a:ext cx="3341100" cy="1389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31F20"/>
                </a:solidFill>
                <a:highlight>
                  <a:srgbClr val="FFFFFF"/>
                </a:highlight>
                <a:latin typeface="Open Sans"/>
                <a:ea typeface="Open Sans"/>
                <a:cs typeface="Open Sans"/>
                <a:sym typeface="Open Sans"/>
              </a:rPr>
              <a:t>Example from: Domaleski, C., D'Brot, J., Keng, L., Keglovits, R., Neal, A., (2018). </a:t>
            </a:r>
            <a:r>
              <a:rPr lang="en-US" sz="1200">
                <a:solidFill>
                  <a:srgbClr val="00A84F"/>
                </a:solidFill>
                <a:uFill>
                  <a:noFill/>
                </a:uFill>
                <a:latin typeface="Open Sans"/>
                <a:ea typeface="Open Sans"/>
                <a:cs typeface="Open Sans"/>
                <a:sym typeface="Open Sans"/>
                <a:hlinkClick r:id="rId4">
                  <a:extLst>
                    <a:ext uri="{A12FA001-AC4F-418D-AE19-62706E023703}">
                      <ahyp:hlinkClr val="tx"/>
                    </a:ext>
                  </a:extLst>
                </a:hlinkClick>
              </a:rPr>
              <a:t>Establishing Performance Standards for School Accountability Systems.</a:t>
            </a:r>
            <a:r>
              <a:rPr lang="en-US" sz="1200">
                <a:solidFill>
                  <a:srgbClr val="231F20"/>
                </a:solidFill>
                <a:highlight>
                  <a:srgbClr val="FFFFFF"/>
                </a:highlight>
                <a:latin typeface="Open Sans"/>
                <a:ea typeface="Open Sans"/>
                <a:cs typeface="Open Sans"/>
                <a:sym typeface="Open Sans"/>
              </a:rPr>
              <a:t> Council of Chief State School Officers, Washington, D.C.</a:t>
            </a:r>
            <a:endParaRPr sz="16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06"/>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900"/>
              <a:t>Combining Indicators</a:t>
            </a:r>
            <a:endParaRPr sz="2900"/>
          </a:p>
        </p:txBody>
      </p:sp>
      <p:sp>
        <p:nvSpPr>
          <p:cNvPr id="962" name="Google Shape;962;p106"/>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a:solidFill>
                  <a:schemeClr val="dk1"/>
                </a:solidFill>
              </a:rPr>
              <a:t>ESSA requirements:</a:t>
            </a:r>
            <a:endParaRPr>
              <a:solidFill>
                <a:schemeClr val="dk1"/>
              </a:solidFill>
            </a:endParaRPr>
          </a:p>
          <a:p>
            <a:pPr indent="0" lvl="0" marL="457200" rtl="0" algn="l">
              <a:lnSpc>
                <a:spcPct val="115000"/>
              </a:lnSpc>
              <a:spcBef>
                <a:spcPts val="1000"/>
              </a:spcBef>
              <a:spcAft>
                <a:spcPts val="0"/>
              </a:spcAft>
              <a:buClr>
                <a:schemeClr val="dk1"/>
              </a:buClr>
              <a:buSzPts val="1100"/>
              <a:buFont typeface="Arial"/>
              <a:buNone/>
            </a:pPr>
            <a:r>
              <a:rPr lang="en-US">
                <a:solidFill>
                  <a:schemeClr val="dk1"/>
                </a:solidFill>
              </a:rPr>
              <a:t>With respect to the academic achievement, growth, progress in English language proficiency, and grad rate indicators, afford “</a:t>
            </a:r>
            <a:r>
              <a:rPr i="1" lang="en-US">
                <a:solidFill>
                  <a:schemeClr val="dk1"/>
                </a:solidFill>
              </a:rPr>
              <a:t>substantial weight to each such indicator; and in the aggregate, much greater weight than is afforded to the indicator[s] [for school quality and student success].”</a:t>
            </a:r>
            <a:endParaRPr/>
          </a:p>
          <a:p>
            <a:pPr indent="0" lvl="0" marL="0" rtl="0" algn="l">
              <a:spcBef>
                <a:spcPts val="600"/>
              </a:spcBef>
              <a:spcAft>
                <a:spcPts val="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07"/>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Approaches for Combining Indicators</a:t>
            </a:r>
            <a:endParaRPr/>
          </a:p>
        </p:txBody>
      </p:sp>
      <p:graphicFrame>
        <p:nvGraphicFramePr>
          <p:cNvPr id="969" name="Google Shape;969;p107"/>
          <p:cNvGraphicFramePr/>
          <p:nvPr/>
        </p:nvGraphicFramePr>
        <p:xfrm>
          <a:off x="412625" y="1230650"/>
          <a:ext cx="3000000" cy="3000000"/>
        </p:xfrm>
        <a:graphic>
          <a:graphicData uri="http://schemas.openxmlformats.org/drawingml/2006/table">
            <a:tbl>
              <a:tblPr>
                <a:noFill/>
                <a:tableStyleId>{903AC08E-DFC9-4348-A814-A9FBFD87152B}</a:tableStyleId>
              </a:tblPr>
              <a:tblGrid>
                <a:gridCol w="1845625"/>
                <a:gridCol w="4527500"/>
                <a:gridCol w="5337600"/>
              </a:tblGrid>
              <a:tr h="370125">
                <a:tc>
                  <a:txBody>
                    <a:bodyPr/>
                    <a:lstStyle/>
                    <a:p>
                      <a:pPr indent="0" lvl="0" marL="0" rtl="0" algn="l">
                        <a:spcBef>
                          <a:spcPts val="0"/>
                        </a:spcBef>
                        <a:spcAft>
                          <a:spcPts val="0"/>
                        </a:spcAft>
                        <a:buNone/>
                      </a:pPr>
                      <a:r>
                        <a:rPr b="1" lang="en-US" sz="1900">
                          <a:solidFill>
                            <a:srgbClr val="FFFFFF"/>
                          </a:solidFill>
                        </a:rPr>
                        <a:t>Method</a:t>
                      </a:r>
                      <a:endParaRPr b="1" sz="1900">
                        <a:solidFill>
                          <a:srgbClr val="FFFFFF"/>
                        </a:solidFill>
                      </a:endParaRPr>
                    </a:p>
                  </a:txBody>
                  <a:tcPr marT="91425" marB="91425" marR="91425" marL="91425">
                    <a:solidFill>
                      <a:srgbClr val="005FA5"/>
                    </a:solidFill>
                  </a:tcPr>
                </a:tc>
                <a:tc>
                  <a:txBody>
                    <a:bodyPr/>
                    <a:lstStyle/>
                    <a:p>
                      <a:pPr indent="0" lvl="0" marL="0" rtl="0" algn="l">
                        <a:spcBef>
                          <a:spcPts val="0"/>
                        </a:spcBef>
                        <a:spcAft>
                          <a:spcPts val="0"/>
                        </a:spcAft>
                        <a:buNone/>
                      </a:pPr>
                      <a:r>
                        <a:rPr b="1" lang="en-US" sz="1900">
                          <a:solidFill>
                            <a:srgbClr val="FFFFFF"/>
                          </a:solidFill>
                        </a:rPr>
                        <a:t>Description</a:t>
                      </a:r>
                      <a:endParaRPr b="1" sz="1900">
                        <a:solidFill>
                          <a:srgbClr val="FFFFFF"/>
                        </a:solidFill>
                      </a:endParaRPr>
                    </a:p>
                  </a:txBody>
                  <a:tcPr marT="91425" marB="91425" marR="91425" marL="91425">
                    <a:solidFill>
                      <a:srgbClr val="005FA5"/>
                    </a:solidFill>
                  </a:tcPr>
                </a:tc>
                <a:tc>
                  <a:txBody>
                    <a:bodyPr/>
                    <a:lstStyle/>
                    <a:p>
                      <a:pPr indent="0" lvl="0" marL="0" rtl="0" algn="l">
                        <a:spcBef>
                          <a:spcPts val="0"/>
                        </a:spcBef>
                        <a:spcAft>
                          <a:spcPts val="0"/>
                        </a:spcAft>
                        <a:buNone/>
                      </a:pPr>
                      <a:r>
                        <a:rPr b="1" lang="en-US" sz="1900">
                          <a:solidFill>
                            <a:srgbClr val="FFFFFF"/>
                          </a:solidFill>
                        </a:rPr>
                        <a:t>Example </a:t>
                      </a:r>
                      <a:endParaRPr b="1" sz="1900">
                        <a:solidFill>
                          <a:srgbClr val="FFFFFF"/>
                        </a:solidFill>
                      </a:endParaRPr>
                    </a:p>
                  </a:txBody>
                  <a:tcPr marT="91425" marB="91425" marR="91425" marL="91425">
                    <a:solidFill>
                      <a:srgbClr val="005FA5"/>
                    </a:solidFill>
                  </a:tcPr>
                </a:tc>
              </a:tr>
              <a:tr h="810725">
                <a:tc>
                  <a:txBody>
                    <a:bodyPr/>
                    <a:lstStyle/>
                    <a:p>
                      <a:pPr indent="0" lvl="0" marL="0" rtl="0" algn="l">
                        <a:spcBef>
                          <a:spcPts val="0"/>
                        </a:spcBef>
                        <a:spcAft>
                          <a:spcPts val="0"/>
                        </a:spcAft>
                        <a:buNone/>
                      </a:pPr>
                      <a:r>
                        <a:rPr b="1" lang="en-US" sz="1800">
                          <a:solidFill>
                            <a:srgbClr val="595959"/>
                          </a:solidFill>
                        </a:rPr>
                        <a:t>Compensatory</a:t>
                      </a:r>
                      <a:endParaRPr b="1" sz="1800">
                        <a:solidFill>
                          <a:srgbClr val="595959"/>
                        </a:solidFill>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US" sz="1800">
                          <a:solidFill>
                            <a:srgbClr val="595959"/>
                          </a:solidFill>
                        </a:rPr>
                        <a:t>Higher performance on one indicator can offset performance on another.  </a:t>
                      </a:r>
                      <a:endParaRPr sz="1800">
                        <a:solidFill>
                          <a:srgbClr val="595959"/>
                        </a:solidFill>
                      </a:endParaRPr>
                    </a:p>
                  </a:txBody>
                  <a:tcPr marT="91425" marB="91425" marR="91425" marL="91425"/>
                </a:tc>
                <a:tc>
                  <a:txBody>
                    <a:bodyPr/>
                    <a:lstStyle/>
                    <a:p>
                      <a:pPr indent="0" lvl="0" marL="0" rtl="0" algn="l">
                        <a:spcBef>
                          <a:spcPts val="0"/>
                        </a:spcBef>
                        <a:spcAft>
                          <a:spcPts val="0"/>
                        </a:spcAft>
                        <a:buNone/>
                      </a:pPr>
                      <a:r>
                        <a:rPr lang="en-US" sz="1800">
                          <a:solidFill>
                            <a:srgbClr val="595959"/>
                          </a:solidFill>
                        </a:rPr>
                        <a:t>Index or weighted composite  </a:t>
                      </a:r>
                      <a:endParaRPr sz="1800">
                        <a:solidFill>
                          <a:srgbClr val="595959"/>
                        </a:solidFill>
                      </a:endParaRPr>
                    </a:p>
                  </a:txBody>
                  <a:tcPr marT="91425" marB="91425" marR="91425" marL="91425"/>
                </a:tc>
              </a:tr>
              <a:tr h="827650">
                <a:tc>
                  <a:txBody>
                    <a:bodyPr/>
                    <a:lstStyle/>
                    <a:p>
                      <a:pPr indent="0" lvl="0" marL="0" rtl="0" algn="l">
                        <a:spcBef>
                          <a:spcPts val="0"/>
                        </a:spcBef>
                        <a:spcAft>
                          <a:spcPts val="0"/>
                        </a:spcAft>
                        <a:buNone/>
                      </a:pPr>
                      <a:r>
                        <a:rPr b="1" lang="en-US" sz="1800">
                          <a:solidFill>
                            <a:srgbClr val="595959"/>
                          </a:solidFill>
                        </a:rPr>
                        <a:t>Conjunctive</a:t>
                      </a:r>
                      <a:endParaRPr b="1" sz="1800">
                        <a:solidFill>
                          <a:srgbClr val="595959"/>
                        </a:solidFill>
                      </a:endParaRPr>
                    </a:p>
                  </a:txBody>
                  <a:tcPr marT="91425" marB="91425" marR="91425" marL="91425"/>
                </a:tc>
                <a:tc>
                  <a:txBody>
                    <a:bodyPr/>
                    <a:lstStyle/>
                    <a:p>
                      <a:pPr indent="0" lvl="0" marL="0" rtl="0" algn="l">
                        <a:spcBef>
                          <a:spcPts val="0"/>
                        </a:spcBef>
                        <a:spcAft>
                          <a:spcPts val="0"/>
                        </a:spcAft>
                        <a:buNone/>
                      </a:pPr>
                      <a:r>
                        <a:rPr lang="en-US" sz="1800">
                          <a:solidFill>
                            <a:srgbClr val="595959"/>
                          </a:solidFill>
                        </a:rPr>
                        <a:t>Performance on ALL indicators provides overall decision </a:t>
                      </a:r>
                      <a:endParaRPr sz="1800">
                        <a:solidFill>
                          <a:srgbClr val="595959"/>
                        </a:solidFill>
                      </a:endParaRPr>
                    </a:p>
                  </a:txBody>
                  <a:tcPr marT="91425" marB="91425" marR="91425" marL="91425"/>
                </a:tc>
                <a:tc>
                  <a:txBody>
                    <a:bodyPr/>
                    <a:lstStyle/>
                    <a:p>
                      <a:pPr indent="0" lvl="0" marL="0" rtl="0" algn="l">
                        <a:spcBef>
                          <a:spcPts val="0"/>
                        </a:spcBef>
                        <a:spcAft>
                          <a:spcPts val="0"/>
                        </a:spcAft>
                        <a:buNone/>
                      </a:pPr>
                      <a:r>
                        <a:rPr lang="en-US" sz="1800">
                          <a:solidFill>
                            <a:srgbClr val="595959"/>
                          </a:solidFill>
                        </a:rPr>
                        <a:t>NCLB methods (i.e., all groups must be proficient in all grades and content areas)</a:t>
                      </a:r>
                      <a:endParaRPr sz="1800">
                        <a:solidFill>
                          <a:srgbClr val="595959"/>
                        </a:solidFill>
                      </a:endParaRPr>
                    </a:p>
                  </a:txBody>
                  <a:tcPr marT="91425" marB="91425" marR="91425" marL="91425"/>
                </a:tc>
              </a:tr>
              <a:tr h="846725">
                <a:tc>
                  <a:txBody>
                    <a:bodyPr/>
                    <a:lstStyle/>
                    <a:p>
                      <a:pPr indent="0" lvl="0" marL="0" rtl="0" algn="l">
                        <a:spcBef>
                          <a:spcPts val="0"/>
                        </a:spcBef>
                        <a:spcAft>
                          <a:spcPts val="0"/>
                        </a:spcAft>
                        <a:buNone/>
                      </a:pPr>
                      <a:r>
                        <a:rPr b="1" lang="en-US" sz="1800">
                          <a:solidFill>
                            <a:srgbClr val="595959"/>
                          </a:solidFill>
                        </a:rPr>
                        <a:t>Disjunctive</a:t>
                      </a:r>
                      <a:endParaRPr b="1" sz="1800">
                        <a:solidFill>
                          <a:srgbClr val="595959"/>
                        </a:solidFill>
                      </a:endParaRPr>
                    </a:p>
                  </a:txBody>
                  <a:tcPr marT="91425" marB="91425" marR="91425" marL="91425"/>
                </a:tc>
                <a:tc>
                  <a:txBody>
                    <a:bodyPr/>
                    <a:lstStyle/>
                    <a:p>
                      <a:pPr indent="0" lvl="0" marL="0" rtl="0" algn="l">
                        <a:spcBef>
                          <a:spcPts val="0"/>
                        </a:spcBef>
                        <a:spcAft>
                          <a:spcPts val="0"/>
                        </a:spcAft>
                        <a:buNone/>
                      </a:pPr>
                      <a:r>
                        <a:rPr lang="en-US" sz="1800">
                          <a:solidFill>
                            <a:srgbClr val="595959"/>
                          </a:solidFill>
                        </a:rPr>
                        <a:t>Performance on ANY indicator provides overall decision </a:t>
                      </a:r>
                      <a:endParaRPr sz="1800">
                        <a:solidFill>
                          <a:srgbClr val="595959"/>
                        </a:solidFill>
                      </a:endParaRPr>
                    </a:p>
                  </a:txBody>
                  <a:tcPr marT="91425" marB="91425" marR="91425" marL="91425"/>
                </a:tc>
                <a:tc>
                  <a:txBody>
                    <a:bodyPr/>
                    <a:lstStyle/>
                    <a:p>
                      <a:pPr indent="0" lvl="0" marL="0" rtl="0" algn="l">
                        <a:spcBef>
                          <a:spcPts val="0"/>
                        </a:spcBef>
                        <a:spcAft>
                          <a:spcPts val="0"/>
                        </a:spcAft>
                        <a:buNone/>
                      </a:pPr>
                      <a:r>
                        <a:rPr lang="en-US" sz="1800">
                          <a:solidFill>
                            <a:srgbClr val="595959"/>
                          </a:solidFill>
                        </a:rPr>
                        <a:t>Menu approach (i.e., show college or career readiness by demonstrating one of the following….) </a:t>
                      </a:r>
                      <a:endParaRPr sz="1800">
                        <a:solidFill>
                          <a:srgbClr val="595959"/>
                        </a:solidFill>
                      </a:endParaRPr>
                    </a:p>
                  </a:txBody>
                  <a:tcPr marT="91425" marB="91425" marR="91425" marL="91425"/>
                </a:tc>
              </a:tr>
              <a:tr h="955200">
                <a:tc>
                  <a:txBody>
                    <a:bodyPr/>
                    <a:lstStyle/>
                    <a:p>
                      <a:pPr indent="0" lvl="0" marL="0" rtl="0" algn="l">
                        <a:spcBef>
                          <a:spcPts val="0"/>
                        </a:spcBef>
                        <a:spcAft>
                          <a:spcPts val="0"/>
                        </a:spcAft>
                        <a:buNone/>
                      </a:pPr>
                      <a:r>
                        <a:rPr b="1" lang="en-US" sz="1800">
                          <a:solidFill>
                            <a:srgbClr val="595959"/>
                          </a:solidFill>
                        </a:rPr>
                        <a:t>Profile</a:t>
                      </a:r>
                      <a:endParaRPr b="1" sz="1800">
                        <a:solidFill>
                          <a:srgbClr val="595959"/>
                        </a:solidFill>
                      </a:endParaRPr>
                    </a:p>
                  </a:txBody>
                  <a:tcPr marT="91425" marB="91425" marR="91425" marL="91425"/>
                </a:tc>
                <a:tc>
                  <a:txBody>
                    <a:bodyPr/>
                    <a:lstStyle/>
                    <a:p>
                      <a:pPr indent="0" lvl="0" marL="0" rtl="0" algn="l">
                        <a:spcBef>
                          <a:spcPts val="0"/>
                        </a:spcBef>
                        <a:spcAft>
                          <a:spcPts val="0"/>
                        </a:spcAft>
                        <a:buNone/>
                      </a:pPr>
                      <a:r>
                        <a:rPr lang="en-US" sz="1800">
                          <a:solidFill>
                            <a:srgbClr val="595959"/>
                          </a:solidFill>
                        </a:rPr>
                        <a:t>Define specific patterns regarded as sufficient for entry or exit into a classification</a:t>
                      </a:r>
                      <a:endParaRPr sz="1800">
                        <a:solidFill>
                          <a:srgbClr val="595959"/>
                        </a:solidFill>
                      </a:endParaRPr>
                    </a:p>
                  </a:txBody>
                  <a:tcPr marT="91425" marB="91425" marR="91425" marL="91425"/>
                </a:tc>
                <a:tc>
                  <a:txBody>
                    <a:bodyPr/>
                    <a:lstStyle/>
                    <a:p>
                      <a:pPr indent="0" lvl="0" marL="0" rtl="0" algn="l">
                        <a:spcBef>
                          <a:spcPts val="0"/>
                        </a:spcBef>
                        <a:spcAft>
                          <a:spcPts val="0"/>
                        </a:spcAft>
                        <a:buNone/>
                      </a:pPr>
                      <a:r>
                        <a:rPr lang="en-US" sz="1800">
                          <a:solidFill>
                            <a:srgbClr val="595959"/>
                          </a:solidFill>
                        </a:rPr>
                        <a:t>IF THEN approaches.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rPr lang="en-US" sz="1800">
                          <a:solidFill>
                            <a:srgbClr val="595959"/>
                          </a:solidFill>
                        </a:rPr>
                        <a:t>IF proficiency meets target THEN growth expectation is lowered </a:t>
                      </a:r>
                      <a:endParaRPr sz="1800">
                        <a:solidFill>
                          <a:srgbClr val="595959"/>
                        </a:solidFill>
                      </a:endParaRPr>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08"/>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700"/>
              <a:t>Considerations</a:t>
            </a:r>
            <a:endParaRPr sz="3700"/>
          </a:p>
        </p:txBody>
      </p:sp>
      <p:sp>
        <p:nvSpPr>
          <p:cNvPr id="976" name="Google Shape;976;p108"/>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406400" lvl="0" marL="457200" rtl="0" algn="l">
              <a:lnSpc>
                <a:spcPct val="115000"/>
              </a:lnSpc>
              <a:spcBef>
                <a:spcPts val="1000"/>
              </a:spcBef>
              <a:spcAft>
                <a:spcPts val="0"/>
              </a:spcAft>
              <a:buClr>
                <a:schemeClr val="dk1"/>
              </a:buClr>
              <a:buSzPts val="2800"/>
              <a:buChar char="•"/>
            </a:pPr>
            <a:r>
              <a:rPr lang="en-US">
                <a:solidFill>
                  <a:schemeClr val="dk1"/>
                </a:solidFill>
              </a:rPr>
              <a:t>To what extent does the weighting structure (numerical or otherwise) reflect policy “weights”?</a:t>
            </a:r>
            <a:endParaRPr>
              <a:solidFill>
                <a:schemeClr val="dk1"/>
              </a:solidFill>
            </a:endParaRPr>
          </a:p>
          <a:p>
            <a:pPr indent="-406400" lvl="0" marL="457200" rtl="0" algn="l">
              <a:lnSpc>
                <a:spcPct val="115000"/>
              </a:lnSpc>
              <a:spcBef>
                <a:spcPts val="0"/>
              </a:spcBef>
              <a:spcAft>
                <a:spcPts val="0"/>
              </a:spcAft>
              <a:buClr>
                <a:schemeClr val="dk1"/>
              </a:buClr>
              <a:buSzPts val="2800"/>
              <a:buChar char="•"/>
            </a:pPr>
            <a:r>
              <a:rPr lang="en-US">
                <a:solidFill>
                  <a:schemeClr val="dk1"/>
                </a:solidFill>
              </a:rPr>
              <a:t>How will the system respond to missing indicator(s)?</a:t>
            </a:r>
            <a:endParaRPr>
              <a:solidFill>
                <a:schemeClr val="dk1"/>
              </a:solidFill>
            </a:endParaRPr>
          </a:p>
          <a:p>
            <a:pPr indent="-406400" lvl="0" marL="457200" rtl="0" algn="l">
              <a:lnSpc>
                <a:spcPct val="115000"/>
              </a:lnSpc>
              <a:spcBef>
                <a:spcPts val="0"/>
              </a:spcBef>
              <a:spcAft>
                <a:spcPts val="0"/>
              </a:spcAft>
              <a:buClr>
                <a:schemeClr val="dk1"/>
              </a:buClr>
              <a:buSzPts val="2800"/>
              <a:buChar char="•"/>
            </a:pPr>
            <a:r>
              <a:rPr lang="en-US">
                <a:solidFill>
                  <a:schemeClr val="dk1"/>
                </a:solidFill>
              </a:rPr>
              <a:t>Is the weighting structure understandable and meaningful to users of the system?</a:t>
            </a:r>
            <a:endParaRPr>
              <a:solidFill>
                <a:schemeClr val="dk1"/>
              </a:solidFill>
            </a:endParaRPr>
          </a:p>
          <a:p>
            <a:pPr indent="-406400" lvl="0" marL="457200" rtl="0" algn="l">
              <a:lnSpc>
                <a:spcPct val="115000"/>
              </a:lnSpc>
              <a:spcBef>
                <a:spcPts val="0"/>
              </a:spcBef>
              <a:spcAft>
                <a:spcPts val="0"/>
              </a:spcAft>
              <a:buClr>
                <a:schemeClr val="dk1"/>
              </a:buClr>
              <a:buSzPts val="2800"/>
              <a:buChar char="•"/>
            </a:pPr>
            <a:r>
              <a:rPr lang="en-US">
                <a:solidFill>
                  <a:schemeClr val="dk1"/>
                </a:solidFill>
              </a:rPr>
              <a:t>To what extent do resources align with requirements to support identified schools?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09"/>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Discussion</a:t>
            </a:r>
            <a:endParaRPr/>
          </a:p>
        </p:txBody>
      </p:sp>
      <p:sp>
        <p:nvSpPr>
          <p:cNvPr id="983" name="Google Shape;983;p109"/>
          <p:cNvSpPr txBox="1"/>
          <p:nvPr>
            <p:ph idx="1" type="body"/>
          </p:nvPr>
        </p:nvSpPr>
        <p:spPr>
          <a:xfrm>
            <a:off x="627175" y="955649"/>
            <a:ext cx="10515600" cy="4382700"/>
          </a:xfrm>
          <a:prstGeom prst="rect">
            <a:avLst/>
          </a:prstGeom>
        </p:spPr>
        <p:txBody>
          <a:bodyPr anchorCtr="0" anchor="t" bIns="45700" lIns="91425" spcFirstLastPara="1" rIns="91425" wrap="square" tIns="45700">
            <a:normAutofit fontScale="92500" lnSpcReduction="20000"/>
          </a:bodyPr>
          <a:lstStyle/>
          <a:p>
            <a:pPr indent="0" lvl="0" marL="0" rtl="0" algn="l">
              <a:spcBef>
                <a:spcPts val="600"/>
              </a:spcBef>
              <a:spcAft>
                <a:spcPts val="0"/>
              </a:spcAft>
              <a:buNone/>
            </a:pPr>
            <a:r>
              <a:rPr lang="en-US"/>
              <a:t>Using the form provided please provide your feedback on the following questions: </a:t>
            </a:r>
            <a:endParaRPr/>
          </a:p>
          <a:p>
            <a:pPr indent="-340201" lvl="0" marL="457200" rtl="0" algn="l">
              <a:spcBef>
                <a:spcPts val="600"/>
              </a:spcBef>
              <a:spcAft>
                <a:spcPts val="0"/>
              </a:spcAft>
              <a:buSzPct val="67857"/>
              <a:buChar char="●"/>
            </a:pPr>
            <a:r>
              <a:rPr lang="en-US"/>
              <a:t>What general approach do you recommend for establishing performance standards? </a:t>
            </a:r>
            <a:endParaRPr/>
          </a:p>
          <a:p>
            <a:pPr indent="-340201" lvl="0" marL="457200" rtl="0" algn="l">
              <a:spcBef>
                <a:spcPts val="0"/>
              </a:spcBef>
              <a:spcAft>
                <a:spcPts val="0"/>
              </a:spcAft>
              <a:buSzPct val="67857"/>
              <a:buChar char="●"/>
            </a:pPr>
            <a:r>
              <a:rPr lang="en-US"/>
              <a:t>What factors should be most influential?</a:t>
            </a:r>
            <a:endParaRPr/>
          </a:p>
          <a:p>
            <a:pPr indent="-340201" lvl="0" marL="457200" rtl="0" algn="l">
              <a:spcBef>
                <a:spcPts val="0"/>
              </a:spcBef>
              <a:spcAft>
                <a:spcPts val="0"/>
              </a:spcAft>
              <a:buSzPct val="67857"/>
              <a:buChar char="●"/>
            </a:pPr>
            <a:r>
              <a:rPr lang="en-US"/>
              <a:t>Should the MDE consider a different approach for weighting or combining indicators?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5-10 minutes for individual work</a:t>
            </a:r>
            <a:endParaRPr/>
          </a:p>
          <a:p>
            <a:pPr indent="0" lvl="0" marL="0" rtl="0" algn="l">
              <a:spcBef>
                <a:spcPts val="600"/>
              </a:spcBef>
              <a:spcAft>
                <a:spcPts val="0"/>
              </a:spcAft>
              <a:buNone/>
            </a:pPr>
            <a:r>
              <a:rPr lang="en-US"/>
              <a:t>20 minutes for small group discussion </a:t>
            </a:r>
            <a:endParaRPr/>
          </a:p>
          <a:p>
            <a:pPr indent="0" lvl="0" marL="0" rtl="0" algn="l">
              <a:spcBef>
                <a:spcPts val="600"/>
              </a:spcBef>
              <a:spcAft>
                <a:spcPts val="0"/>
              </a:spcAft>
              <a:buNone/>
            </a:pPr>
            <a:r>
              <a:rPr lang="en-US"/>
              <a:t>20 minutes for full group discussion </a:t>
            </a:r>
            <a:endParaRPr/>
          </a:p>
          <a:p>
            <a:pPr indent="0" lvl="0" marL="0" rtl="0" algn="l">
              <a:spcBef>
                <a:spcPts val="600"/>
              </a:spcBef>
              <a:spcAft>
                <a:spcPts val="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9" name="Google Shape;989;p110"/>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9A1BF"/>
              </a:buClr>
              <a:buSzPts val="6000"/>
              <a:buFont typeface="Arial"/>
              <a:buNone/>
            </a:pPr>
            <a:r>
              <a:rPr lang="en-US" sz="6000"/>
              <a:t>Accountability Priorities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11"/>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Proposed Changes to Accountability (LEAs)</a:t>
            </a:r>
            <a:endParaRPr/>
          </a:p>
        </p:txBody>
      </p:sp>
      <p:sp>
        <p:nvSpPr>
          <p:cNvPr id="996" name="Google Shape;996;p111"/>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a:t>In general, LEAs did not want major changes to </a:t>
            </a:r>
            <a:r>
              <a:rPr lang="en-US"/>
              <a:t>the</a:t>
            </a:r>
            <a:r>
              <a:rPr lang="en-US"/>
              <a:t> model.</a:t>
            </a:r>
            <a:endParaRPr/>
          </a:p>
          <a:p>
            <a:pPr indent="-406400" lvl="0" marL="457200" rtl="0" algn="l">
              <a:spcBef>
                <a:spcPts val="600"/>
              </a:spcBef>
              <a:spcAft>
                <a:spcPts val="0"/>
              </a:spcAft>
              <a:buSzPts val="2800"/>
              <a:buChar char="•"/>
            </a:pPr>
            <a:r>
              <a:rPr lang="en-US"/>
              <a:t>Concerns about decreased weighting in growth</a:t>
            </a:r>
            <a:endParaRPr/>
          </a:p>
          <a:p>
            <a:pPr indent="-406400" lvl="0" marL="457200" rtl="0" algn="l">
              <a:spcBef>
                <a:spcPts val="0"/>
              </a:spcBef>
              <a:spcAft>
                <a:spcPts val="0"/>
              </a:spcAft>
              <a:buSzPts val="2800"/>
              <a:buChar char="•"/>
            </a:pPr>
            <a:r>
              <a:rPr lang="en-US"/>
              <a:t>Most liked the idea of menu of options</a:t>
            </a:r>
            <a:endParaRPr/>
          </a:p>
          <a:p>
            <a:pPr indent="-406400" lvl="0" marL="457200" rtl="0" algn="l">
              <a:spcBef>
                <a:spcPts val="0"/>
              </a:spcBef>
              <a:spcAft>
                <a:spcPts val="0"/>
              </a:spcAft>
              <a:buSzPts val="2800"/>
              <a:buChar char="•"/>
            </a:pPr>
            <a:r>
              <a:rPr lang="en-US"/>
              <a:t>ASVAB</a:t>
            </a:r>
            <a:endParaRPr/>
          </a:p>
          <a:p>
            <a:pPr indent="-406400" lvl="0" marL="457200" rtl="0" algn="l">
              <a:spcBef>
                <a:spcPts val="0"/>
              </a:spcBef>
              <a:spcAft>
                <a:spcPts val="0"/>
              </a:spcAft>
              <a:buSzPts val="2800"/>
              <a:buChar char="•"/>
            </a:pPr>
            <a:r>
              <a:rPr lang="en-US"/>
              <a:t>Grad Options</a:t>
            </a:r>
            <a:endParaRPr/>
          </a:p>
          <a:p>
            <a:pPr indent="-406400" lvl="0" marL="457200" rtl="0" algn="l">
              <a:spcBef>
                <a:spcPts val="0"/>
              </a:spcBef>
              <a:spcAft>
                <a:spcPts val="0"/>
              </a:spcAft>
              <a:buSzPts val="2800"/>
              <a:buChar char="•"/>
            </a:pPr>
            <a:r>
              <a:rPr lang="en-US"/>
              <a:t>Reduction in Chronic Absenteeism</a:t>
            </a:r>
            <a:endParaRPr/>
          </a:p>
          <a:p>
            <a:pPr indent="-406400" lvl="0" marL="457200" rtl="0" algn="l">
              <a:spcBef>
                <a:spcPts val="0"/>
              </a:spcBef>
              <a:spcAft>
                <a:spcPts val="0"/>
              </a:spcAft>
              <a:buSzPts val="2800"/>
              <a:buChar char="•"/>
            </a:pPr>
            <a:r>
              <a:rPr lang="en-US"/>
              <a:t>ACT/WorkKeys</a:t>
            </a:r>
            <a:endParaRPr/>
          </a:p>
          <a:p>
            <a:pPr indent="0" lvl="0" marL="0" rtl="0" algn="l">
              <a:spcBef>
                <a:spcPts val="600"/>
              </a:spcBef>
              <a:spcAft>
                <a:spcPts val="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12"/>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Proposed Changes to Accountability (Workforce Group)</a:t>
            </a:r>
            <a:endParaRPr/>
          </a:p>
        </p:txBody>
      </p:sp>
      <p:sp>
        <p:nvSpPr>
          <p:cNvPr id="1003" name="Google Shape;1003;p112"/>
          <p:cNvSpPr txBox="1"/>
          <p:nvPr>
            <p:ph idx="1" type="body"/>
          </p:nvPr>
        </p:nvSpPr>
        <p:spPr>
          <a:xfrm>
            <a:off x="704725" y="949850"/>
            <a:ext cx="10649100" cy="4599600"/>
          </a:xfrm>
          <a:prstGeom prst="rect">
            <a:avLst/>
          </a:prstGeom>
        </p:spPr>
        <p:txBody>
          <a:bodyPr anchorCtr="0" anchor="t" bIns="45700" lIns="91425" spcFirstLastPara="1" rIns="91425" wrap="square" tIns="45700">
            <a:normAutofit fontScale="40000" lnSpcReduction="10000"/>
          </a:bodyPr>
          <a:lstStyle/>
          <a:p>
            <a:pPr indent="0" lvl="0" marL="0" rtl="0" algn="l">
              <a:lnSpc>
                <a:spcPct val="115000"/>
              </a:lnSpc>
              <a:spcBef>
                <a:spcPts val="1200"/>
              </a:spcBef>
              <a:spcAft>
                <a:spcPts val="0"/>
              </a:spcAft>
              <a:buNone/>
            </a:pPr>
            <a:r>
              <a:rPr lang="en-US" sz="4443">
                <a:solidFill>
                  <a:schemeClr val="dk1"/>
                </a:solidFill>
              </a:rPr>
              <a:t>Accelerate Mississippi, Camgian, CREATE Foundation, Ingalls Shipbuilding, Mississippi Economic Council, Mississippi Energy Institute, National Guard Association, Nissan, PATH, State Workforce Investment Board, University of Mississippi Medical Center, and Wayne-Sanderson Farms </a:t>
            </a:r>
            <a:endParaRPr sz="4443">
              <a:solidFill>
                <a:schemeClr val="dk1"/>
              </a:solidFill>
            </a:endParaRPr>
          </a:p>
          <a:p>
            <a:pPr indent="0" lvl="0" marL="0" rtl="0" algn="l">
              <a:lnSpc>
                <a:spcPct val="115000"/>
              </a:lnSpc>
              <a:spcBef>
                <a:spcPts val="1200"/>
              </a:spcBef>
              <a:spcAft>
                <a:spcPts val="0"/>
              </a:spcAft>
              <a:buClr>
                <a:schemeClr val="dk1"/>
              </a:buClr>
              <a:buSzPts val="440"/>
              <a:buFont typeface="Arial"/>
              <a:buNone/>
            </a:pPr>
            <a:r>
              <a:rPr lang="en-US" sz="4443">
                <a:solidFill>
                  <a:schemeClr val="dk1"/>
                </a:solidFill>
              </a:rPr>
              <a:t>The group identified several opportunities for growth that would better prepare today’s graduates for postsecondary education and employment:</a:t>
            </a:r>
            <a:endParaRPr sz="4443">
              <a:solidFill>
                <a:schemeClr val="dk1"/>
              </a:solidFill>
            </a:endParaRPr>
          </a:p>
          <a:p>
            <a:pPr indent="-299720" lvl="0" marL="457200" rtl="0" algn="l">
              <a:lnSpc>
                <a:spcPct val="100000"/>
              </a:lnSpc>
              <a:spcBef>
                <a:spcPts val="1200"/>
              </a:spcBef>
              <a:spcAft>
                <a:spcPts val="0"/>
              </a:spcAft>
              <a:buClr>
                <a:schemeClr val="dk1"/>
              </a:buClr>
              <a:buSzPct val="63012"/>
              <a:buChar char="•"/>
            </a:pPr>
            <a:r>
              <a:rPr lang="en-US" sz="4443">
                <a:solidFill>
                  <a:schemeClr val="dk1"/>
                </a:solidFill>
              </a:rPr>
              <a:t>Leadership development</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Teamwork</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Organization and time management</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Attendance and timeliness</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Critical thinking and logic</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Communication</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Public speaking</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Interpersonal skills</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Life skills</a:t>
            </a:r>
            <a:endParaRPr sz="4443">
              <a:solidFill>
                <a:schemeClr val="dk1"/>
              </a:solidFill>
            </a:endParaRPr>
          </a:p>
          <a:p>
            <a:pPr indent="-299720" lvl="0" marL="457200" rtl="0" algn="l">
              <a:lnSpc>
                <a:spcPct val="100000"/>
              </a:lnSpc>
              <a:spcBef>
                <a:spcPts val="0"/>
              </a:spcBef>
              <a:spcAft>
                <a:spcPts val="0"/>
              </a:spcAft>
              <a:buClr>
                <a:schemeClr val="dk1"/>
              </a:buClr>
              <a:buSzPct val="63012"/>
              <a:buChar char="•"/>
            </a:pPr>
            <a:r>
              <a:rPr lang="en-US" sz="4443">
                <a:solidFill>
                  <a:schemeClr val="dk1"/>
                </a:solidFill>
              </a:rPr>
              <a:t>Emotional intelligence</a:t>
            </a:r>
            <a:endParaRPr sz="4443">
              <a:solidFill>
                <a:schemeClr val="dk1"/>
              </a:solidFill>
            </a:endParaRPr>
          </a:p>
          <a:p>
            <a:pPr indent="0" lvl="0" marL="0" rtl="0" algn="l">
              <a:spcBef>
                <a:spcPts val="1200"/>
              </a:spcBef>
              <a:spcAft>
                <a:spcPts val="6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1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000"/>
              <a:t>Today’s Discussion</a:t>
            </a:r>
            <a:endParaRPr sz="3000"/>
          </a:p>
        </p:txBody>
      </p:sp>
      <p:sp>
        <p:nvSpPr>
          <p:cNvPr id="1010" name="Google Shape;1010;p113"/>
          <p:cNvSpPr txBox="1"/>
          <p:nvPr>
            <p:ph idx="1" type="body"/>
          </p:nvPr>
        </p:nvSpPr>
        <p:spPr>
          <a:xfrm>
            <a:off x="838200" y="1166649"/>
            <a:ext cx="10515600" cy="43827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a:t>We’ll start with a high level scan of how other states are approaching accountability.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Then, we’ll do a deeper dive to consider a broader range of school-quality indicators that could be considered.   </a:t>
            </a:r>
            <a:endParaRPr/>
          </a:p>
          <a:p>
            <a:pPr indent="0" lvl="0" marL="0" rtl="0" algn="l">
              <a:spcBef>
                <a:spcPts val="600"/>
              </a:spcBef>
              <a:spcAft>
                <a:spcPts val="0"/>
              </a:spcAft>
              <a:buNone/>
            </a:pPr>
            <a:r>
              <a:t/>
            </a:r>
            <a:endParaRPr/>
          </a:p>
          <a:p>
            <a:pPr indent="0" lvl="0" marL="0" rtl="0" algn="l">
              <a:spcBef>
                <a:spcPts val="600"/>
              </a:spcBef>
              <a:spcAft>
                <a:spcPts val="600"/>
              </a:spcAft>
              <a:buNone/>
            </a:pPr>
            <a:r>
              <a:rPr i="1" lang="en-US"/>
              <a:t>Our purpose is to prompt discussion about ideas and promising practices we should explore further at future meetings.</a:t>
            </a: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78"/>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3600"/>
              <a:buFont typeface="Arial"/>
              <a:buNone/>
            </a:pPr>
            <a:r>
              <a:rPr lang="en-US" sz="3600"/>
              <a:t>Welcome and Introductions</a:t>
            </a:r>
            <a:endParaRPr/>
          </a:p>
        </p:txBody>
      </p:sp>
      <p:graphicFrame>
        <p:nvGraphicFramePr>
          <p:cNvPr id="744" name="Google Shape;744;p78"/>
          <p:cNvGraphicFramePr/>
          <p:nvPr/>
        </p:nvGraphicFramePr>
        <p:xfrm>
          <a:off x="1204547" y="826477"/>
          <a:ext cx="3000000" cy="3000000"/>
        </p:xfrm>
        <a:graphic>
          <a:graphicData uri="http://schemas.openxmlformats.org/drawingml/2006/table">
            <a:tbl>
              <a:tblPr>
                <a:noFill/>
                <a:tableStyleId>{73D98B0B-0266-42FA-BE0D-03B91077787A}</a:tableStyleId>
              </a:tblPr>
              <a:tblGrid>
                <a:gridCol w="734225"/>
                <a:gridCol w="784850"/>
                <a:gridCol w="2721650"/>
                <a:gridCol w="4481250"/>
              </a:tblGrid>
              <a:tr h="3636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First Name: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Last Name: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Organization: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Position in Organization: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r>
              <a:tr h="3636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Lisa Renee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LaMastus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Cleveland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Ryan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Kuykendall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DeSoto County</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Chief Accountability Officer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Christy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Hovanetz</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Foundation for Excellence in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External Expert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36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Tarrinasha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Jones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Greenville Public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Jermaine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Brown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Hattiesburg</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College &amp; Career Readiness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Robert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Sanders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Hinds County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Raina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Holmes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Jackson County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High School 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LaToya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Blackshear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Jackson Public Schools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Planning and Evaluations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Steven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Hampton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Lamar County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Alicia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Conerly</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Lawrence County</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District Instructional Specialist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Lindsay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Brett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Lee County Schools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Greg</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Paczak</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Madison County Schools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Research &amp; Development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Alan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Burrow</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District and School Performance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Deborah</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Donovan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Data Analytics and Reporting</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Paula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Vanderford</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Chief Accountability Officer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Tim</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Scott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Mississippi Department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Accountability Services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William</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Roberson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Oxford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Angela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Burch</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Pascagoula-Gautier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LaVonda</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White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Rankin County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Director of Accreditation, Accountability, and Assessment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Glen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East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State Board of Education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Board Member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Chris </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Domaleski</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The Center for Assessment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External Facilitator</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Crystal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Bates</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Wayne County High School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Assistant Principal</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8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Lawrence</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Hudson</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Western Line School District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Superintendent</a:t>
                      </a:r>
                      <a:endParaRPr/>
                    </a:p>
                  </a:txBody>
                  <a:tcPr marT="5975" marB="0" marR="5975" marL="59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14"/>
          <p:cNvSpPr txBox="1"/>
          <p:nvPr>
            <p:ph type="title"/>
          </p:nvPr>
        </p:nvSpPr>
        <p:spPr>
          <a:xfrm>
            <a:off x="769800" y="239125"/>
            <a:ext cx="9696600" cy="457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3960"/>
              <a:buFont typeface="Calibri"/>
              <a:buNone/>
            </a:pPr>
            <a:r>
              <a:rPr lang="en-US" sz="3559"/>
              <a:t>ESSA Required Indicators</a:t>
            </a:r>
            <a:endParaRPr sz="1760"/>
          </a:p>
        </p:txBody>
      </p:sp>
      <p:sp>
        <p:nvSpPr>
          <p:cNvPr id="1017" name="Google Shape;1017;p114"/>
          <p:cNvSpPr txBox="1"/>
          <p:nvPr>
            <p:ph idx="1" type="body"/>
          </p:nvPr>
        </p:nvSpPr>
        <p:spPr>
          <a:xfrm>
            <a:off x="769800" y="1247700"/>
            <a:ext cx="10000500" cy="43626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3F3F3F"/>
              </a:buClr>
              <a:buSzPts val="3200"/>
              <a:buChar char="•"/>
            </a:pPr>
            <a:r>
              <a:rPr lang="en-US" sz="3200"/>
              <a:t>Meaningfully differentiate the performance of schools based on: </a:t>
            </a:r>
            <a:endParaRPr/>
          </a:p>
          <a:p>
            <a:pPr indent="-228600" lvl="1" marL="685800" rtl="0" algn="l">
              <a:lnSpc>
                <a:spcPct val="90000"/>
              </a:lnSpc>
              <a:spcBef>
                <a:spcPts val="500"/>
              </a:spcBef>
              <a:spcAft>
                <a:spcPts val="0"/>
              </a:spcAft>
              <a:buClr>
                <a:srgbClr val="3F3F3F"/>
              </a:buClr>
              <a:buSzPts val="3000"/>
              <a:buChar char="•"/>
            </a:pPr>
            <a:r>
              <a:rPr lang="en-US" sz="3000"/>
              <a:t>Academic achievement</a:t>
            </a:r>
            <a:endParaRPr/>
          </a:p>
          <a:p>
            <a:pPr indent="-228600" lvl="1" marL="685800" rtl="0" algn="l">
              <a:lnSpc>
                <a:spcPct val="90000"/>
              </a:lnSpc>
              <a:spcBef>
                <a:spcPts val="500"/>
              </a:spcBef>
              <a:spcAft>
                <a:spcPts val="0"/>
              </a:spcAft>
              <a:buClr>
                <a:srgbClr val="3F3F3F"/>
              </a:buClr>
              <a:buSzPts val="3000"/>
              <a:buChar char="•"/>
            </a:pPr>
            <a:r>
              <a:rPr lang="en-US" sz="3000"/>
              <a:t>Growth or other academic indicator</a:t>
            </a:r>
            <a:endParaRPr/>
          </a:p>
          <a:p>
            <a:pPr indent="-228600" lvl="1" marL="685800" rtl="0" algn="l">
              <a:lnSpc>
                <a:spcPct val="90000"/>
              </a:lnSpc>
              <a:spcBef>
                <a:spcPts val="500"/>
              </a:spcBef>
              <a:spcAft>
                <a:spcPts val="0"/>
              </a:spcAft>
              <a:buClr>
                <a:srgbClr val="3F3F3F"/>
              </a:buClr>
              <a:buSzPts val="3000"/>
              <a:buChar char="•"/>
            </a:pPr>
            <a:r>
              <a:rPr lang="en-US" sz="3000"/>
              <a:t>Progress in achieving English language proficiency</a:t>
            </a:r>
            <a:endParaRPr/>
          </a:p>
          <a:p>
            <a:pPr indent="-228600" lvl="1" marL="685800" rtl="0" algn="l">
              <a:lnSpc>
                <a:spcPct val="90000"/>
              </a:lnSpc>
              <a:spcBef>
                <a:spcPts val="500"/>
              </a:spcBef>
              <a:spcAft>
                <a:spcPts val="0"/>
              </a:spcAft>
              <a:buClr>
                <a:srgbClr val="3F3F3F"/>
              </a:buClr>
              <a:buSzPts val="3000"/>
              <a:buChar char="•"/>
            </a:pPr>
            <a:r>
              <a:rPr lang="en-US" sz="3000"/>
              <a:t>School Quality/Student Success</a:t>
            </a:r>
            <a:endParaRPr sz="3000"/>
          </a:p>
          <a:p>
            <a:pPr indent="-228600" lvl="1" marL="685800" rtl="0" algn="l">
              <a:lnSpc>
                <a:spcPct val="90000"/>
              </a:lnSpc>
              <a:spcBef>
                <a:spcPts val="500"/>
              </a:spcBef>
              <a:spcAft>
                <a:spcPts val="0"/>
              </a:spcAft>
              <a:buSzPts val="3000"/>
              <a:buChar char="•"/>
            </a:pPr>
            <a:r>
              <a:rPr lang="en-US" sz="3000"/>
              <a:t>Graduation Rate (High Schools)</a:t>
            </a:r>
            <a:endParaRPr sz="3000"/>
          </a:p>
          <a:p>
            <a:pPr indent="0" lvl="0" marL="228600" rtl="0" algn="l">
              <a:spcBef>
                <a:spcPts val="500"/>
              </a:spcBef>
              <a:spcAft>
                <a:spcPts val="0"/>
              </a:spcAft>
              <a:buNone/>
            </a:pPr>
            <a:r>
              <a:t/>
            </a:r>
            <a:endParaRPr sz="3000"/>
          </a:p>
          <a:p>
            <a:pPr indent="-304800" lvl="0" marL="228600" rtl="0" algn="l">
              <a:spcBef>
                <a:spcPts val="600"/>
              </a:spcBef>
              <a:spcAft>
                <a:spcPts val="0"/>
              </a:spcAft>
              <a:buSzPts val="3000"/>
              <a:buChar char="•"/>
            </a:pPr>
            <a:r>
              <a:rPr lang="en-US" sz="3000"/>
              <a:t>All indicators in the aggregate must have a greater weight than the school quality student success indicator</a:t>
            </a:r>
            <a:endParaRPr sz="3000"/>
          </a:p>
          <a:p>
            <a:pPr indent="-38100" lvl="1" marL="685800" rtl="0" algn="l">
              <a:lnSpc>
                <a:spcPct val="90000"/>
              </a:lnSpc>
              <a:spcBef>
                <a:spcPts val="600"/>
              </a:spcBef>
              <a:spcAft>
                <a:spcPts val="600"/>
              </a:spcAft>
              <a:buClr>
                <a:srgbClr val="3F3F3F"/>
              </a:buClr>
              <a:buSzPts val="3000"/>
              <a:buNone/>
            </a:pPr>
            <a:r>
              <a:t/>
            </a:r>
            <a:endParaRPr sz="3000"/>
          </a:p>
        </p:txBody>
      </p:sp>
      <p:sp>
        <p:nvSpPr>
          <p:cNvPr id="1018" name="Google Shape;1018;p114"/>
          <p:cNvSpPr txBox="1"/>
          <p:nvPr>
            <p:ph idx="4294967295"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
        <p:nvSpPr>
          <p:cNvPr id="1019" name="Google Shape;1019;p114"/>
          <p:cNvSpPr txBox="1"/>
          <p:nvPr>
            <p:ph idx="4294967295"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115"/>
          <p:cNvSpPr txBox="1"/>
          <p:nvPr>
            <p:ph type="title"/>
          </p:nvPr>
        </p:nvSpPr>
        <p:spPr>
          <a:xfrm>
            <a:off x="581700" y="0"/>
            <a:ext cx="11028600" cy="685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Academic Achievement</a:t>
            </a:r>
            <a:r>
              <a:rPr lang="en-US" sz="4800"/>
              <a:t> </a:t>
            </a:r>
            <a:r>
              <a:rPr lang="en-US"/>
              <a:t> </a:t>
            </a:r>
            <a:endParaRPr/>
          </a:p>
        </p:txBody>
      </p:sp>
      <p:sp>
        <p:nvSpPr>
          <p:cNvPr id="1026" name="Google Shape;1026;p115"/>
          <p:cNvSpPr txBox="1"/>
          <p:nvPr>
            <p:ph idx="1" type="body"/>
          </p:nvPr>
        </p:nvSpPr>
        <p:spPr>
          <a:xfrm>
            <a:off x="581700" y="943800"/>
            <a:ext cx="10515600" cy="1325700"/>
          </a:xfrm>
          <a:prstGeom prst="rect">
            <a:avLst/>
          </a:prstGeom>
        </p:spPr>
        <p:txBody>
          <a:bodyPr anchorCtr="0" anchor="t" bIns="45700" lIns="91425" spcFirstLastPara="1" rIns="91425" wrap="square" tIns="45700">
            <a:normAutofit lnSpcReduction="20000"/>
          </a:bodyPr>
          <a:lstStyle/>
          <a:p>
            <a:pPr indent="0" lvl="0" marL="0" rtl="0" algn="l">
              <a:spcBef>
                <a:spcPts val="600"/>
              </a:spcBef>
              <a:spcAft>
                <a:spcPts val="600"/>
              </a:spcAft>
              <a:buNone/>
            </a:pPr>
            <a:r>
              <a:rPr lang="en-US" sz="3124">
                <a:solidFill>
                  <a:schemeClr val="dk1"/>
                </a:solidFill>
                <a:latin typeface="Arial"/>
                <a:ea typeface="Arial"/>
                <a:cs typeface="Arial"/>
                <a:sym typeface="Arial"/>
              </a:rPr>
              <a:t>Academic achievement, as measured by</a:t>
            </a:r>
            <a:r>
              <a:rPr lang="en-US" sz="3124" u="sng">
                <a:solidFill>
                  <a:schemeClr val="dk1"/>
                </a:solidFill>
                <a:latin typeface="Arial"/>
                <a:ea typeface="Arial"/>
                <a:cs typeface="Arial"/>
                <a:sym typeface="Arial"/>
              </a:rPr>
              <a:t> proficiency </a:t>
            </a:r>
            <a:r>
              <a:rPr lang="en-US" sz="3124">
                <a:solidFill>
                  <a:schemeClr val="dk1"/>
                </a:solidFill>
                <a:latin typeface="Arial"/>
                <a:ea typeface="Arial"/>
                <a:cs typeface="Arial"/>
                <a:sym typeface="Arial"/>
              </a:rPr>
              <a:t>on the annual assessments required under subsection (b)(2)(B)(v)(I). </a:t>
            </a:r>
            <a:endParaRPr sz="4900"/>
          </a:p>
        </p:txBody>
      </p:sp>
      <p:sp>
        <p:nvSpPr>
          <p:cNvPr id="1027" name="Google Shape;1027;p115"/>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28" name="Google Shape;1028;p115"/>
          <p:cNvSpPr txBox="1"/>
          <p:nvPr/>
        </p:nvSpPr>
        <p:spPr>
          <a:xfrm>
            <a:off x="5084350" y="2050825"/>
            <a:ext cx="6340500" cy="1182000"/>
          </a:xfrm>
          <a:prstGeom prst="rect">
            <a:avLst/>
          </a:prstGeom>
          <a:solidFill>
            <a:srgbClr val="FFE599"/>
          </a:solid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US" sz="1800">
                <a:solidFill>
                  <a:schemeClr val="dk1"/>
                </a:solidFill>
              </a:rPr>
              <a:t>This provision requires assessments in mathematics, reading/ language arts, and science that are 1) the same for all schools 2) aligned to state standards and 3) of adequate quality (operationalized by peer review) </a:t>
            </a:r>
            <a:endParaRPr sz="500">
              <a:latin typeface="Calibri"/>
              <a:ea typeface="Calibri"/>
              <a:cs typeface="Calibri"/>
              <a:sym typeface="Calibri"/>
            </a:endParaRPr>
          </a:p>
        </p:txBody>
      </p:sp>
      <p:cxnSp>
        <p:nvCxnSpPr>
          <p:cNvPr id="1029" name="Google Shape;1029;p115"/>
          <p:cNvCxnSpPr>
            <a:stCxn id="1028" idx="1"/>
          </p:cNvCxnSpPr>
          <p:nvPr/>
        </p:nvCxnSpPr>
        <p:spPr>
          <a:xfrm rot="10800000">
            <a:off x="3286750" y="2127625"/>
            <a:ext cx="1797600" cy="514200"/>
          </a:xfrm>
          <a:prstGeom prst="straightConnector1">
            <a:avLst/>
          </a:prstGeom>
          <a:noFill/>
          <a:ln cap="flat" cmpd="sng" w="38100">
            <a:solidFill>
              <a:schemeClr val="dk2"/>
            </a:solidFill>
            <a:prstDash val="solid"/>
            <a:round/>
            <a:headEnd len="med" w="med" type="none"/>
            <a:tailEnd len="med" w="med" type="triangle"/>
          </a:ln>
        </p:spPr>
      </p:cxnSp>
      <p:sp>
        <p:nvSpPr>
          <p:cNvPr id="1030" name="Google Shape;1030;p115"/>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grpSp>
        <p:nvGrpSpPr>
          <p:cNvPr id="1031" name="Google Shape;1031;p115"/>
          <p:cNvGrpSpPr/>
          <p:nvPr/>
        </p:nvGrpSpPr>
        <p:grpSpPr>
          <a:xfrm>
            <a:off x="977309" y="3122642"/>
            <a:ext cx="4412931" cy="2172655"/>
            <a:chOff x="9338476" y="2312645"/>
            <a:chExt cx="3123094" cy="1902000"/>
          </a:xfrm>
        </p:grpSpPr>
        <p:sp>
          <p:nvSpPr>
            <p:cNvPr id="1032" name="Google Shape;1032;p115"/>
            <p:cNvSpPr/>
            <p:nvPr/>
          </p:nvSpPr>
          <p:spPr>
            <a:xfrm>
              <a:off x="9338476" y="2312645"/>
              <a:ext cx="2800800" cy="1902000"/>
            </a:xfrm>
            <a:prstGeom prst="wedgeRectCallout">
              <a:avLst>
                <a:gd fmla="val 75315" name="adj1"/>
                <a:gd fmla="val -37302" name="adj2"/>
              </a:avLst>
            </a:prstGeom>
            <a:solidFill>
              <a:srgbClr val="B6DD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15"/>
            <p:cNvSpPr txBox="1"/>
            <p:nvPr/>
          </p:nvSpPr>
          <p:spPr>
            <a:xfrm>
              <a:off x="9413570" y="2418299"/>
              <a:ext cx="3048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Calibri"/>
                  <a:ea typeface="Calibri"/>
                  <a:cs typeface="Calibri"/>
                  <a:sym typeface="Calibri"/>
                </a:rPr>
                <a:t>What does this mean in practice?  </a:t>
              </a:r>
              <a:endParaRPr b="1" sz="2000">
                <a:latin typeface="Calibri"/>
                <a:ea typeface="Calibri"/>
                <a:cs typeface="Calibri"/>
                <a:sym typeface="Calibri"/>
              </a:endParaRPr>
            </a:p>
          </p:txBody>
        </p:sp>
      </p:grpSp>
      <p:sp>
        <p:nvSpPr>
          <p:cNvPr id="1034" name="Google Shape;1034;p115"/>
          <p:cNvSpPr txBox="1"/>
          <p:nvPr/>
        </p:nvSpPr>
        <p:spPr>
          <a:xfrm>
            <a:off x="1117975" y="3883338"/>
            <a:ext cx="35070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Calibri"/>
                <a:ea typeface="Calibri"/>
                <a:cs typeface="Calibri"/>
                <a:sym typeface="Calibri"/>
              </a:rPr>
              <a:t>Districts and schools cannot select another test to use for accountability instead of the state approved test. </a:t>
            </a:r>
            <a:endParaRPr sz="17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16"/>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400"/>
              <a:t>Other Academic Indicator</a:t>
            </a:r>
            <a:endParaRPr sz="4400"/>
          </a:p>
        </p:txBody>
      </p:sp>
      <p:sp>
        <p:nvSpPr>
          <p:cNvPr id="1041" name="Google Shape;1041;p116"/>
          <p:cNvSpPr txBox="1"/>
          <p:nvPr>
            <p:ph idx="1" type="body"/>
          </p:nvPr>
        </p:nvSpPr>
        <p:spPr>
          <a:xfrm>
            <a:off x="693575" y="1175000"/>
            <a:ext cx="10071600" cy="4251600"/>
          </a:xfrm>
          <a:prstGeom prst="rect">
            <a:avLst/>
          </a:prstGeom>
        </p:spPr>
        <p:txBody>
          <a:bodyPr anchorCtr="0" anchor="t" bIns="45700" lIns="91425" spcFirstLastPara="1" rIns="91425" wrap="square" tIns="45700">
            <a:normAutofit lnSpcReduction="10000"/>
          </a:bodyPr>
          <a:lstStyle/>
          <a:p>
            <a:pPr indent="-406400" lvl="0" marL="457200" rtl="0" algn="l">
              <a:lnSpc>
                <a:spcPct val="98181"/>
              </a:lnSpc>
              <a:spcBef>
                <a:spcPts val="600"/>
              </a:spcBef>
              <a:spcAft>
                <a:spcPts val="0"/>
              </a:spcAft>
              <a:buSzPts val="2800"/>
              <a:buChar char="●"/>
            </a:pPr>
            <a:r>
              <a:rPr lang="en-US" sz="2800">
                <a:solidFill>
                  <a:schemeClr val="dk1"/>
                </a:solidFill>
                <a:latin typeface="Arial"/>
                <a:ea typeface="Arial"/>
                <a:cs typeface="Arial"/>
                <a:sym typeface="Arial"/>
              </a:rPr>
              <a:t>High Schools</a:t>
            </a:r>
            <a:endParaRPr sz="2800">
              <a:solidFill>
                <a:schemeClr val="dk1"/>
              </a:solidFill>
              <a:latin typeface="Arial"/>
              <a:ea typeface="Arial"/>
              <a:cs typeface="Arial"/>
              <a:sym typeface="Arial"/>
            </a:endParaRPr>
          </a:p>
          <a:p>
            <a:pPr indent="-406400" lvl="1" marL="914400" rtl="0" algn="l">
              <a:lnSpc>
                <a:spcPct val="98181"/>
              </a:lnSpc>
              <a:spcBef>
                <a:spcPts val="0"/>
              </a:spcBef>
              <a:spcAft>
                <a:spcPts val="0"/>
              </a:spcAft>
              <a:buSzPts val="2800"/>
              <a:buChar char="○"/>
            </a:pPr>
            <a:r>
              <a:rPr i="1" lang="en-US" sz="2800">
                <a:solidFill>
                  <a:schemeClr val="dk1"/>
                </a:solidFill>
                <a:latin typeface="Arial"/>
                <a:ea typeface="Arial"/>
                <a:cs typeface="Arial"/>
                <a:sym typeface="Arial"/>
              </a:rPr>
              <a:t>At the state’s discretion</a:t>
            </a:r>
            <a:r>
              <a:rPr lang="en-US" sz="2800">
                <a:solidFill>
                  <a:schemeClr val="dk1"/>
                </a:solidFill>
                <a:latin typeface="Arial"/>
                <a:ea typeface="Arial"/>
                <a:cs typeface="Arial"/>
                <a:sym typeface="Arial"/>
              </a:rPr>
              <a:t>, student growth as measured</a:t>
            </a:r>
            <a:endParaRPr sz="2800">
              <a:solidFill>
                <a:schemeClr val="dk1"/>
              </a:solidFill>
              <a:latin typeface="Arial"/>
              <a:ea typeface="Arial"/>
              <a:cs typeface="Arial"/>
              <a:sym typeface="Arial"/>
            </a:endParaRPr>
          </a:p>
          <a:p>
            <a:pPr indent="0" lvl="0" marL="914400" rtl="0" algn="l">
              <a:lnSpc>
                <a:spcPct val="115000"/>
              </a:lnSpc>
              <a:spcBef>
                <a:spcPts val="600"/>
              </a:spcBef>
              <a:spcAft>
                <a:spcPts val="0"/>
              </a:spcAft>
              <a:buNone/>
            </a:pPr>
            <a:r>
              <a:rPr lang="en-US" sz="2800">
                <a:solidFill>
                  <a:schemeClr val="dk1"/>
                </a:solidFill>
                <a:latin typeface="Arial"/>
                <a:ea typeface="Arial"/>
                <a:cs typeface="Arial"/>
                <a:sym typeface="Arial"/>
              </a:rPr>
              <a:t>by approved annual assessments.</a:t>
            </a:r>
            <a:endParaRPr sz="2800">
              <a:solidFill>
                <a:schemeClr val="dk1"/>
              </a:solidFill>
              <a:latin typeface="Arial"/>
              <a:ea typeface="Arial"/>
              <a:cs typeface="Arial"/>
              <a:sym typeface="Arial"/>
            </a:endParaRPr>
          </a:p>
          <a:p>
            <a:pPr indent="-406400" lvl="0" marL="457200" rtl="0" algn="l">
              <a:lnSpc>
                <a:spcPct val="98181"/>
              </a:lnSpc>
              <a:spcBef>
                <a:spcPts val="600"/>
              </a:spcBef>
              <a:spcAft>
                <a:spcPts val="0"/>
              </a:spcAft>
              <a:buSzPts val="2800"/>
              <a:buChar char="●"/>
            </a:pPr>
            <a:r>
              <a:rPr lang="en-US" sz="2800">
                <a:solidFill>
                  <a:schemeClr val="dk1"/>
                </a:solidFill>
                <a:latin typeface="Arial"/>
                <a:ea typeface="Arial"/>
                <a:cs typeface="Arial"/>
                <a:sym typeface="Arial"/>
              </a:rPr>
              <a:t>Elementary/ Middle Schools: </a:t>
            </a:r>
            <a:endParaRPr sz="28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800">
                <a:solidFill>
                  <a:schemeClr val="dk1"/>
                </a:solidFill>
                <a:latin typeface="Arial"/>
                <a:ea typeface="Arial"/>
                <a:cs typeface="Arial"/>
                <a:sym typeface="Arial"/>
              </a:rPr>
              <a:t>Student growth as measured by approved state assessments OR </a:t>
            </a:r>
            <a:endParaRPr sz="28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800">
                <a:solidFill>
                  <a:schemeClr val="dk1"/>
                </a:solidFill>
                <a:latin typeface="Arial"/>
                <a:ea typeface="Arial"/>
                <a:cs typeface="Arial"/>
                <a:sym typeface="Arial"/>
              </a:rPr>
              <a:t>Another valid and reliable statewide academic indicator that allows for meaningful differentiation in school performance.</a:t>
            </a:r>
            <a:endParaRPr sz="2800">
              <a:solidFill>
                <a:schemeClr val="dk1"/>
              </a:solidFill>
              <a:latin typeface="Arial"/>
              <a:ea typeface="Arial"/>
              <a:cs typeface="Arial"/>
              <a:sym typeface="Arial"/>
            </a:endParaRPr>
          </a:p>
          <a:p>
            <a:pPr indent="0" lvl="0" marL="457200" rtl="0" algn="l">
              <a:spcBef>
                <a:spcPts val="600"/>
              </a:spcBef>
              <a:spcAft>
                <a:spcPts val="600"/>
              </a:spcAft>
              <a:buNone/>
            </a:pPr>
            <a:r>
              <a:t/>
            </a:r>
            <a:endParaRPr/>
          </a:p>
        </p:txBody>
      </p:sp>
      <p:sp>
        <p:nvSpPr>
          <p:cNvPr id="1042" name="Google Shape;1042;p116"/>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43" name="Google Shape;1043;p116"/>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117"/>
          <p:cNvSpPr txBox="1"/>
          <p:nvPr>
            <p:ph type="title"/>
          </p:nvPr>
        </p:nvSpPr>
        <p:spPr>
          <a:xfrm>
            <a:off x="781800" y="0"/>
            <a:ext cx="10628400" cy="823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900"/>
              <a:t>School Quality Student Success</a:t>
            </a:r>
            <a:r>
              <a:rPr lang="en-US" sz="3100"/>
              <a:t> </a:t>
            </a:r>
            <a:endParaRPr sz="3100"/>
          </a:p>
        </p:txBody>
      </p:sp>
      <p:sp>
        <p:nvSpPr>
          <p:cNvPr id="1050" name="Google Shape;1050;p117"/>
          <p:cNvSpPr txBox="1"/>
          <p:nvPr>
            <p:ph idx="1" type="body"/>
          </p:nvPr>
        </p:nvSpPr>
        <p:spPr>
          <a:xfrm>
            <a:off x="838200" y="1059975"/>
            <a:ext cx="10515600" cy="4351200"/>
          </a:xfrm>
          <a:prstGeom prst="rect">
            <a:avLst/>
          </a:prstGeom>
        </p:spPr>
        <p:txBody>
          <a:bodyPr anchorCtr="0" anchor="t" bIns="45700" lIns="91425" spcFirstLastPara="1" rIns="91425" wrap="square" tIns="45700">
            <a:normAutofit lnSpcReduction="10000"/>
          </a:bodyPr>
          <a:lstStyle/>
          <a:p>
            <a:pPr indent="-406400" lvl="0" marL="457200" rtl="0" algn="l">
              <a:lnSpc>
                <a:spcPct val="98181"/>
              </a:lnSpc>
              <a:spcBef>
                <a:spcPts val="600"/>
              </a:spcBef>
              <a:spcAft>
                <a:spcPts val="0"/>
              </a:spcAft>
              <a:buSzPts val="2800"/>
              <a:buChar char="●"/>
            </a:pPr>
            <a:r>
              <a:rPr lang="en-US" sz="2400">
                <a:solidFill>
                  <a:schemeClr val="dk1"/>
                </a:solidFill>
                <a:latin typeface="Arial"/>
                <a:ea typeface="Arial"/>
                <a:cs typeface="Arial"/>
                <a:sym typeface="Arial"/>
              </a:rPr>
              <a:t>For all public schools in the State, not less than one indicator of school quality or student success that</a:t>
            </a:r>
            <a:endParaRPr sz="24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400">
                <a:solidFill>
                  <a:schemeClr val="dk1"/>
                </a:solidFill>
                <a:latin typeface="Arial"/>
                <a:ea typeface="Arial"/>
                <a:cs typeface="Arial"/>
                <a:sym typeface="Arial"/>
              </a:rPr>
              <a:t> </a:t>
            </a:r>
            <a:r>
              <a:rPr lang="en-US" sz="2300">
                <a:solidFill>
                  <a:schemeClr val="dk1"/>
                </a:solidFill>
                <a:latin typeface="Arial"/>
                <a:ea typeface="Arial"/>
                <a:cs typeface="Arial"/>
                <a:sym typeface="Arial"/>
              </a:rPr>
              <a:t>allows for meaningful differentiation in </a:t>
            </a:r>
            <a:r>
              <a:rPr lang="en-US" sz="2400">
                <a:solidFill>
                  <a:schemeClr val="dk1"/>
                </a:solidFill>
                <a:latin typeface="Arial"/>
                <a:ea typeface="Arial"/>
                <a:cs typeface="Arial"/>
                <a:sym typeface="Arial"/>
              </a:rPr>
              <a:t>school performance</a:t>
            </a:r>
            <a:endParaRPr sz="24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400">
                <a:solidFill>
                  <a:schemeClr val="dk1"/>
                </a:solidFill>
                <a:latin typeface="Arial"/>
                <a:ea typeface="Arial"/>
                <a:cs typeface="Arial"/>
                <a:sym typeface="Arial"/>
              </a:rPr>
              <a:t> is valid, reliable, and comparable</a:t>
            </a:r>
            <a:endParaRPr sz="2400">
              <a:solidFill>
                <a:schemeClr val="dk1"/>
              </a:solidFill>
              <a:latin typeface="Arial"/>
              <a:ea typeface="Arial"/>
              <a:cs typeface="Arial"/>
              <a:sym typeface="Arial"/>
            </a:endParaRPr>
          </a:p>
          <a:p>
            <a:pPr indent="-406400" lvl="0" marL="457200" rtl="0" algn="l">
              <a:lnSpc>
                <a:spcPct val="98181"/>
              </a:lnSpc>
              <a:spcBef>
                <a:spcPts val="0"/>
              </a:spcBef>
              <a:spcAft>
                <a:spcPts val="0"/>
              </a:spcAft>
              <a:buSzPts val="2800"/>
              <a:buChar char="●"/>
            </a:pPr>
            <a:r>
              <a:rPr lang="en-US" sz="2500">
                <a:solidFill>
                  <a:schemeClr val="dk1"/>
                </a:solidFill>
                <a:latin typeface="Arial"/>
                <a:ea typeface="Arial"/>
                <a:cs typeface="Arial"/>
                <a:sym typeface="Arial"/>
              </a:rPr>
              <a:t>May include</a:t>
            </a:r>
            <a:endParaRPr sz="25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300">
                <a:solidFill>
                  <a:schemeClr val="dk1"/>
                </a:solidFill>
                <a:latin typeface="Arial"/>
                <a:ea typeface="Arial"/>
                <a:cs typeface="Arial"/>
                <a:sym typeface="Arial"/>
              </a:rPr>
              <a:t>student engagement</a:t>
            </a:r>
            <a:endParaRPr sz="23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300">
                <a:solidFill>
                  <a:schemeClr val="dk1"/>
                </a:solidFill>
                <a:latin typeface="Arial"/>
                <a:ea typeface="Arial"/>
                <a:cs typeface="Arial"/>
                <a:sym typeface="Arial"/>
              </a:rPr>
              <a:t>educator engagement</a:t>
            </a:r>
            <a:endParaRPr sz="23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300">
                <a:solidFill>
                  <a:schemeClr val="dk1"/>
                </a:solidFill>
                <a:latin typeface="Arial"/>
                <a:ea typeface="Arial"/>
                <a:cs typeface="Arial"/>
                <a:sym typeface="Arial"/>
              </a:rPr>
              <a:t>student access to and completion of advanced </a:t>
            </a:r>
            <a:r>
              <a:rPr lang="en-US" sz="2400">
                <a:solidFill>
                  <a:schemeClr val="dk1"/>
                </a:solidFill>
                <a:latin typeface="Arial"/>
                <a:ea typeface="Arial"/>
                <a:cs typeface="Arial"/>
                <a:sym typeface="Arial"/>
              </a:rPr>
              <a:t>coursework</a:t>
            </a:r>
            <a:endParaRPr sz="24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400">
                <a:solidFill>
                  <a:schemeClr val="dk1"/>
                </a:solidFill>
                <a:latin typeface="Arial"/>
                <a:ea typeface="Arial"/>
                <a:cs typeface="Arial"/>
                <a:sym typeface="Arial"/>
              </a:rPr>
              <a:t>postsecondary readiness</a:t>
            </a:r>
            <a:endParaRPr sz="24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400">
                <a:solidFill>
                  <a:schemeClr val="dk1"/>
                </a:solidFill>
                <a:latin typeface="Arial"/>
                <a:ea typeface="Arial"/>
                <a:cs typeface="Arial"/>
                <a:sym typeface="Arial"/>
              </a:rPr>
              <a:t>school climate and safety</a:t>
            </a:r>
            <a:endParaRPr sz="2400">
              <a:solidFill>
                <a:schemeClr val="dk1"/>
              </a:solidFill>
              <a:latin typeface="Arial"/>
              <a:ea typeface="Arial"/>
              <a:cs typeface="Arial"/>
              <a:sym typeface="Arial"/>
            </a:endParaRPr>
          </a:p>
          <a:p>
            <a:pPr indent="-381000" lvl="1" marL="914400" rtl="0" algn="l">
              <a:lnSpc>
                <a:spcPct val="98181"/>
              </a:lnSpc>
              <a:spcBef>
                <a:spcPts val="0"/>
              </a:spcBef>
              <a:spcAft>
                <a:spcPts val="0"/>
              </a:spcAft>
              <a:buSzPts val="2400"/>
              <a:buChar char="○"/>
            </a:pPr>
            <a:r>
              <a:rPr lang="en-US" sz="2300">
                <a:solidFill>
                  <a:schemeClr val="dk1"/>
                </a:solidFill>
                <a:latin typeface="Arial"/>
                <a:ea typeface="Arial"/>
                <a:cs typeface="Arial"/>
                <a:sym typeface="Arial"/>
              </a:rPr>
              <a:t>any other indicator the State chooses </a:t>
            </a:r>
            <a:r>
              <a:rPr lang="en-US" sz="2400">
                <a:solidFill>
                  <a:schemeClr val="dk1"/>
                </a:solidFill>
                <a:latin typeface="Arial"/>
                <a:ea typeface="Arial"/>
                <a:cs typeface="Arial"/>
                <a:sym typeface="Arial"/>
              </a:rPr>
              <a:t>that meets requirements</a:t>
            </a:r>
            <a:endParaRPr sz="2400">
              <a:solidFill>
                <a:schemeClr val="dk1"/>
              </a:solidFill>
              <a:latin typeface="Arial"/>
              <a:ea typeface="Arial"/>
              <a:cs typeface="Arial"/>
              <a:sym typeface="Arial"/>
            </a:endParaRPr>
          </a:p>
          <a:p>
            <a:pPr indent="0" lvl="0" marL="457200" rtl="0" algn="l">
              <a:spcBef>
                <a:spcPts val="600"/>
              </a:spcBef>
              <a:spcAft>
                <a:spcPts val="600"/>
              </a:spcAft>
              <a:buNone/>
            </a:pPr>
            <a:r>
              <a:t/>
            </a:r>
            <a:endParaRPr/>
          </a:p>
        </p:txBody>
      </p:sp>
      <p:sp>
        <p:nvSpPr>
          <p:cNvPr id="1051" name="Google Shape;1051;p117"/>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52" name="Google Shape;1052;p117"/>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18"/>
          <p:cNvSpPr txBox="1"/>
          <p:nvPr>
            <p:ph type="title"/>
          </p:nvPr>
        </p:nvSpPr>
        <p:spPr>
          <a:xfrm>
            <a:off x="838200" y="0"/>
            <a:ext cx="9228900" cy="682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Graduation Rate </a:t>
            </a:r>
            <a:endParaRPr sz="3600"/>
          </a:p>
        </p:txBody>
      </p:sp>
      <p:sp>
        <p:nvSpPr>
          <p:cNvPr id="1059" name="Google Shape;1059;p118"/>
          <p:cNvSpPr txBox="1"/>
          <p:nvPr>
            <p:ph idx="1" type="body"/>
          </p:nvPr>
        </p:nvSpPr>
        <p:spPr>
          <a:xfrm>
            <a:off x="838200" y="1253400"/>
            <a:ext cx="10150500" cy="4351200"/>
          </a:xfrm>
          <a:prstGeom prst="rect">
            <a:avLst/>
          </a:prstGeom>
        </p:spPr>
        <p:txBody>
          <a:bodyPr anchorCtr="0" anchor="t" bIns="45700" lIns="91425" spcFirstLastPara="1" rIns="91425" wrap="square" tIns="45700">
            <a:normAutofit/>
          </a:bodyPr>
          <a:lstStyle/>
          <a:p>
            <a:pPr indent="-387350" lvl="0" marL="457200" rtl="0" algn="l">
              <a:lnSpc>
                <a:spcPct val="98181"/>
              </a:lnSpc>
              <a:spcBef>
                <a:spcPts val="600"/>
              </a:spcBef>
              <a:spcAft>
                <a:spcPts val="0"/>
              </a:spcAft>
              <a:buSzPts val="2500"/>
              <a:buChar char="●"/>
            </a:pPr>
            <a:r>
              <a:rPr lang="en-US" sz="2700">
                <a:solidFill>
                  <a:schemeClr val="dk1"/>
                </a:solidFill>
                <a:latin typeface="Arial"/>
                <a:ea typeface="Arial"/>
                <a:cs typeface="Arial"/>
                <a:sym typeface="Arial"/>
              </a:rPr>
              <a:t>For public schools in the state the four-year adjusted cohort graduation rate</a:t>
            </a:r>
            <a:endParaRPr sz="2700">
              <a:solidFill>
                <a:schemeClr val="dk1"/>
              </a:solidFill>
              <a:latin typeface="Arial"/>
              <a:ea typeface="Arial"/>
              <a:cs typeface="Arial"/>
              <a:sym typeface="Arial"/>
            </a:endParaRPr>
          </a:p>
          <a:p>
            <a:pPr indent="-387350" lvl="0" marL="457200" rtl="0" algn="l">
              <a:lnSpc>
                <a:spcPct val="98181"/>
              </a:lnSpc>
              <a:spcBef>
                <a:spcPts val="0"/>
              </a:spcBef>
              <a:spcAft>
                <a:spcPts val="0"/>
              </a:spcAft>
              <a:buClr>
                <a:schemeClr val="dk1"/>
              </a:buClr>
              <a:buSzPts val="2500"/>
              <a:buFont typeface="Arial"/>
              <a:buChar char="●"/>
            </a:pPr>
            <a:r>
              <a:rPr lang="en-US" sz="2700">
                <a:solidFill>
                  <a:schemeClr val="dk1"/>
                </a:solidFill>
                <a:latin typeface="Arial"/>
                <a:ea typeface="Arial"/>
                <a:cs typeface="Arial"/>
                <a:sym typeface="Arial"/>
              </a:rPr>
              <a:t>At the state’s discretion, the extended-year adjusted cohort graduation rate</a:t>
            </a:r>
            <a:endParaRPr sz="2700">
              <a:solidFill>
                <a:schemeClr val="dk1"/>
              </a:solidFill>
              <a:latin typeface="Arial"/>
              <a:ea typeface="Arial"/>
              <a:cs typeface="Arial"/>
              <a:sym typeface="Arial"/>
            </a:endParaRPr>
          </a:p>
          <a:p>
            <a:pPr indent="-400050" lvl="1" marL="914400" rtl="0" algn="l">
              <a:lnSpc>
                <a:spcPct val="98181"/>
              </a:lnSpc>
              <a:spcBef>
                <a:spcPts val="0"/>
              </a:spcBef>
              <a:spcAft>
                <a:spcPts val="0"/>
              </a:spcAft>
              <a:buClr>
                <a:schemeClr val="dk1"/>
              </a:buClr>
              <a:buSzPts val="2700"/>
              <a:buFont typeface="Arial"/>
              <a:buChar char="○"/>
            </a:pPr>
            <a:r>
              <a:rPr lang="en-US" sz="2700">
                <a:solidFill>
                  <a:schemeClr val="dk1"/>
                </a:solidFill>
                <a:latin typeface="Arial"/>
                <a:ea typeface="Arial"/>
                <a:cs typeface="Arial"/>
                <a:sym typeface="Arial"/>
              </a:rPr>
              <a:t>Extended year rate may be used in addition to but not in place of the four-year rate</a:t>
            </a:r>
            <a:endParaRPr sz="2700">
              <a:solidFill>
                <a:schemeClr val="dk1"/>
              </a:solidFill>
              <a:latin typeface="Arial"/>
              <a:ea typeface="Arial"/>
              <a:cs typeface="Arial"/>
              <a:sym typeface="Arial"/>
            </a:endParaRPr>
          </a:p>
          <a:p>
            <a:pPr indent="0" lvl="0" marL="914400" rtl="0" algn="l">
              <a:lnSpc>
                <a:spcPct val="98181"/>
              </a:lnSpc>
              <a:spcBef>
                <a:spcPts val="600"/>
              </a:spcBef>
              <a:spcAft>
                <a:spcPts val="0"/>
              </a:spcAft>
              <a:buNone/>
            </a:pPr>
            <a:r>
              <a:t/>
            </a:r>
            <a:endParaRPr sz="2400">
              <a:solidFill>
                <a:schemeClr val="dk1"/>
              </a:solidFill>
              <a:latin typeface="Arial"/>
              <a:ea typeface="Arial"/>
              <a:cs typeface="Arial"/>
              <a:sym typeface="Arial"/>
            </a:endParaRPr>
          </a:p>
          <a:p>
            <a:pPr indent="0" lvl="0" marL="457200" rtl="0" algn="l">
              <a:spcBef>
                <a:spcPts val="600"/>
              </a:spcBef>
              <a:spcAft>
                <a:spcPts val="600"/>
              </a:spcAft>
              <a:buNone/>
            </a:pPr>
            <a:r>
              <a:t/>
            </a:r>
            <a:endParaRPr/>
          </a:p>
        </p:txBody>
      </p:sp>
      <p:sp>
        <p:nvSpPr>
          <p:cNvPr id="1060" name="Google Shape;1060;p118"/>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61" name="Google Shape;1061;p118"/>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119"/>
          <p:cNvSpPr txBox="1"/>
          <p:nvPr>
            <p:ph type="title"/>
          </p:nvPr>
        </p:nvSpPr>
        <p:spPr>
          <a:xfrm>
            <a:off x="820625" y="0"/>
            <a:ext cx="9979800" cy="749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900"/>
              <a:t>Progress in English Language Proficiency (ELP) </a:t>
            </a:r>
            <a:endParaRPr sz="2900"/>
          </a:p>
        </p:txBody>
      </p:sp>
      <p:sp>
        <p:nvSpPr>
          <p:cNvPr id="1068" name="Google Shape;1068;p119"/>
          <p:cNvSpPr txBox="1"/>
          <p:nvPr>
            <p:ph idx="1" type="body"/>
          </p:nvPr>
        </p:nvSpPr>
        <p:spPr>
          <a:xfrm>
            <a:off x="941175" y="987725"/>
            <a:ext cx="7592400" cy="4227000"/>
          </a:xfrm>
          <a:prstGeom prst="rect">
            <a:avLst/>
          </a:prstGeom>
        </p:spPr>
        <p:txBody>
          <a:bodyPr anchorCtr="0" anchor="t" bIns="45700" lIns="91425" spcFirstLastPara="1" rIns="91425" wrap="square" tIns="45700">
            <a:normAutofit fontScale="85000"/>
          </a:bodyPr>
          <a:lstStyle/>
          <a:p>
            <a:pPr indent="-360680" lvl="0" marL="457200" rtl="0" algn="l">
              <a:lnSpc>
                <a:spcPct val="115000"/>
              </a:lnSpc>
              <a:spcBef>
                <a:spcPts val="0"/>
              </a:spcBef>
              <a:spcAft>
                <a:spcPts val="0"/>
              </a:spcAft>
              <a:buSzPct val="87395"/>
              <a:buChar char="●"/>
            </a:pPr>
            <a:r>
              <a:rPr lang="en-US" sz="2800">
                <a:solidFill>
                  <a:schemeClr val="dk1"/>
                </a:solidFill>
                <a:latin typeface="Arial"/>
                <a:ea typeface="Arial"/>
                <a:cs typeface="Arial"/>
                <a:sym typeface="Arial"/>
              </a:rPr>
              <a:t>Progress in achieving English language proficiency as defined by the state and measured by assessments in subsection (b)(2)(G)</a:t>
            </a:r>
            <a:endParaRPr sz="2800">
              <a:solidFill>
                <a:schemeClr val="dk1"/>
              </a:solidFill>
              <a:latin typeface="Arial"/>
              <a:ea typeface="Arial"/>
              <a:cs typeface="Arial"/>
              <a:sym typeface="Arial"/>
            </a:endParaRPr>
          </a:p>
          <a:p>
            <a:pPr indent="-360680" lvl="0" marL="457200" rtl="0" algn="l">
              <a:lnSpc>
                <a:spcPct val="115000"/>
              </a:lnSpc>
              <a:spcBef>
                <a:spcPts val="0"/>
              </a:spcBef>
              <a:spcAft>
                <a:spcPts val="0"/>
              </a:spcAft>
              <a:buClr>
                <a:schemeClr val="dk1"/>
              </a:buClr>
              <a:buSzPct val="87395"/>
              <a:buFont typeface="Arial"/>
              <a:buChar char="●"/>
            </a:pPr>
            <a:r>
              <a:rPr lang="en-US" sz="2800">
                <a:solidFill>
                  <a:schemeClr val="dk1"/>
                </a:solidFill>
                <a:latin typeface="Arial"/>
                <a:ea typeface="Arial"/>
                <a:cs typeface="Arial"/>
                <a:sym typeface="Arial"/>
              </a:rPr>
              <a:t>In each of grades 3-8 and in the 9-12 grade band</a:t>
            </a:r>
            <a:endParaRPr sz="2800">
              <a:solidFill>
                <a:schemeClr val="dk1"/>
              </a:solidFill>
              <a:latin typeface="Arial"/>
              <a:ea typeface="Arial"/>
              <a:cs typeface="Arial"/>
              <a:sym typeface="Arial"/>
            </a:endParaRPr>
          </a:p>
          <a:p>
            <a:pPr indent="-360680" lvl="0" marL="457200" rtl="0" algn="l">
              <a:lnSpc>
                <a:spcPct val="115000"/>
              </a:lnSpc>
              <a:spcBef>
                <a:spcPts val="0"/>
              </a:spcBef>
              <a:spcAft>
                <a:spcPts val="0"/>
              </a:spcAft>
              <a:buClr>
                <a:schemeClr val="dk1"/>
              </a:buClr>
              <a:buSzPct val="87395"/>
              <a:buFont typeface="Arial"/>
              <a:buChar char="●"/>
            </a:pPr>
            <a:r>
              <a:rPr lang="en-US" sz="2800">
                <a:solidFill>
                  <a:schemeClr val="dk1"/>
                </a:solidFill>
                <a:latin typeface="Arial"/>
                <a:ea typeface="Arial"/>
                <a:cs typeface="Arial"/>
                <a:sym typeface="Arial"/>
              </a:rPr>
              <a:t>Progress should be based on a state determined timeline </a:t>
            </a:r>
            <a:endParaRPr sz="2800">
              <a:solidFill>
                <a:schemeClr val="dk1"/>
              </a:solidFill>
              <a:latin typeface="Arial"/>
              <a:ea typeface="Arial"/>
              <a:cs typeface="Arial"/>
              <a:sym typeface="Arial"/>
            </a:endParaRPr>
          </a:p>
          <a:p>
            <a:pPr indent="-379730" lvl="1" marL="914400" rtl="0" algn="l">
              <a:lnSpc>
                <a:spcPct val="115000"/>
              </a:lnSpc>
              <a:spcBef>
                <a:spcPts val="0"/>
              </a:spcBef>
              <a:spcAft>
                <a:spcPts val="0"/>
              </a:spcAft>
              <a:buClr>
                <a:schemeClr val="dk1"/>
              </a:buClr>
              <a:buSzPct val="100000"/>
              <a:buFont typeface="Arial"/>
              <a:buChar char="○"/>
            </a:pPr>
            <a:r>
              <a:rPr lang="en-US" sz="2800">
                <a:solidFill>
                  <a:schemeClr val="dk1"/>
                </a:solidFill>
                <a:latin typeface="Arial"/>
                <a:ea typeface="Arial"/>
                <a:cs typeface="Arial"/>
                <a:sym typeface="Arial"/>
              </a:rPr>
              <a:t>Note progress to proficiency rules out strictly norm-based growth approaches </a:t>
            </a:r>
            <a:endParaRPr sz="2800">
              <a:solidFill>
                <a:schemeClr val="dk1"/>
              </a:solidFill>
              <a:latin typeface="Arial"/>
              <a:ea typeface="Arial"/>
              <a:cs typeface="Arial"/>
              <a:sym typeface="Arial"/>
            </a:endParaRPr>
          </a:p>
          <a:p>
            <a:pPr indent="0" lvl="0" marL="0" rtl="0" algn="l">
              <a:spcBef>
                <a:spcPts val="600"/>
              </a:spcBef>
              <a:spcAft>
                <a:spcPts val="0"/>
              </a:spcAft>
              <a:buNone/>
            </a:pPr>
            <a:r>
              <a:t/>
            </a:r>
            <a:endParaRPr sz="1400">
              <a:solidFill>
                <a:srgbClr val="000000"/>
              </a:solidFill>
            </a:endParaRPr>
          </a:p>
          <a:p>
            <a:pPr indent="0" lvl="0" marL="457200" rtl="0" algn="l">
              <a:spcBef>
                <a:spcPts val="600"/>
              </a:spcBef>
              <a:spcAft>
                <a:spcPts val="600"/>
              </a:spcAft>
              <a:buNone/>
            </a:pPr>
            <a:r>
              <a:t/>
            </a:r>
            <a:endParaRPr/>
          </a:p>
        </p:txBody>
      </p:sp>
      <p:sp>
        <p:nvSpPr>
          <p:cNvPr id="1069" name="Google Shape;1069;p119"/>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0" name="Google Shape;1070;p119"/>
          <p:cNvSpPr txBox="1"/>
          <p:nvPr/>
        </p:nvSpPr>
        <p:spPr>
          <a:xfrm>
            <a:off x="8934100" y="1261375"/>
            <a:ext cx="3022800" cy="1723800"/>
          </a:xfrm>
          <a:prstGeom prst="rect">
            <a:avLst/>
          </a:prstGeom>
          <a:solidFill>
            <a:srgbClr val="FFE5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Based on approved ELP assessments that are aligned to states’ English language proficiency standards. </a:t>
            </a:r>
            <a:r>
              <a:rPr lang="en-US" sz="2000">
                <a:solidFill>
                  <a:schemeClr val="dk1"/>
                </a:solidFill>
                <a:latin typeface="Calibri"/>
                <a:ea typeface="Calibri"/>
                <a:cs typeface="Calibri"/>
                <a:sym typeface="Calibri"/>
              </a:rPr>
              <a:t> </a:t>
            </a:r>
            <a:endParaRPr sz="2000">
              <a:latin typeface="Calibri"/>
              <a:ea typeface="Calibri"/>
              <a:cs typeface="Calibri"/>
              <a:sym typeface="Calibri"/>
            </a:endParaRPr>
          </a:p>
        </p:txBody>
      </p:sp>
      <p:cxnSp>
        <p:nvCxnSpPr>
          <p:cNvPr id="1071" name="Google Shape;1071;p119"/>
          <p:cNvCxnSpPr>
            <a:stCxn id="1070" idx="1"/>
          </p:cNvCxnSpPr>
          <p:nvPr/>
        </p:nvCxnSpPr>
        <p:spPr>
          <a:xfrm flipH="1">
            <a:off x="6862300" y="2123275"/>
            <a:ext cx="2071800" cy="21600"/>
          </a:xfrm>
          <a:prstGeom prst="straightConnector1">
            <a:avLst/>
          </a:prstGeom>
          <a:noFill/>
          <a:ln cap="flat" cmpd="sng" w="28575">
            <a:solidFill>
              <a:schemeClr val="dk2"/>
            </a:solidFill>
            <a:prstDash val="solid"/>
            <a:round/>
            <a:headEnd len="med" w="med" type="none"/>
            <a:tailEnd len="med" w="med" type="triangle"/>
          </a:ln>
        </p:spPr>
      </p:cxnSp>
      <p:sp>
        <p:nvSpPr>
          <p:cNvPr id="1072" name="Google Shape;1072;p119"/>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20"/>
          <p:cNvSpPr txBox="1"/>
          <p:nvPr>
            <p:ph type="title"/>
          </p:nvPr>
        </p:nvSpPr>
        <p:spPr>
          <a:xfrm>
            <a:off x="571775" y="0"/>
            <a:ext cx="10827000" cy="88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t>How have states defined academic achievement? </a:t>
            </a:r>
            <a:endParaRPr sz="3200"/>
          </a:p>
        </p:txBody>
      </p:sp>
      <p:sp>
        <p:nvSpPr>
          <p:cNvPr id="1078" name="Google Shape;1078;p120"/>
          <p:cNvSpPr txBox="1"/>
          <p:nvPr>
            <p:ph idx="1" type="body"/>
          </p:nvPr>
        </p:nvSpPr>
        <p:spPr>
          <a:xfrm>
            <a:off x="735425" y="1053150"/>
            <a:ext cx="10359000" cy="4751700"/>
          </a:xfrm>
          <a:prstGeom prst="rect">
            <a:avLst/>
          </a:prstGeom>
        </p:spPr>
        <p:txBody>
          <a:bodyPr anchorCtr="0" anchor="t" bIns="45700" lIns="91425" spcFirstLastPara="1" rIns="91425" wrap="square" tIns="45700">
            <a:normAutofit fontScale="77500" lnSpcReduction="10000"/>
          </a:bodyPr>
          <a:lstStyle/>
          <a:p>
            <a:pPr indent="-353695" lvl="0" marL="457200" marR="0" rtl="0" algn="l">
              <a:lnSpc>
                <a:spcPct val="100000"/>
              </a:lnSpc>
              <a:spcBef>
                <a:spcPts val="500"/>
              </a:spcBef>
              <a:spcAft>
                <a:spcPts val="0"/>
              </a:spcAft>
              <a:buClr>
                <a:srgbClr val="595959"/>
              </a:buClr>
              <a:buSzPct val="100000"/>
              <a:buChar char="•"/>
            </a:pPr>
            <a:r>
              <a:rPr b="1" i="1" lang="en-US" sz="2800"/>
              <a:t>Proficiency level summaries (benchmark approach)</a:t>
            </a:r>
            <a:r>
              <a:rPr lang="en-US" sz="2800"/>
              <a:t>: percent proficient for each content area, or combined over multiple content areas: </a:t>
            </a:r>
            <a:r>
              <a:rPr b="1" lang="en-US" sz="2800"/>
              <a:t>Approximately two-thirds of the states use this approach. </a:t>
            </a:r>
            <a:endParaRPr b="1" sz="2800"/>
          </a:p>
          <a:p>
            <a:pPr indent="0" lvl="0" marL="457200" marR="0" rtl="0" algn="l">
              <a:lnSpc>
                <a:spcPct val="100000"/>
              </a:lnSpc>
              <a:spcBef>
                <a:spcPts val="500"/>
              </a:spcBef>
              <a:spcAft>
                <a:spcPts val="0"/>
              </a:spcAft>
              <a:buNone/>
            </a:pPr>
            <a:r>
              <a:t/>
            </a:r>
            <a:endParaRPr sz="2800"/>
          </a:p>
          <a:p>
            <a:pPr indent="-353695" lvl="0" marL="457200" marR="0" rtl="0" algn="l">
              <a:lnSpc>
                <a:spcPct val="100000"/>
              </a:lnSpc>
              <a:spcBef>
                <a:spcPts val="500"/>
              </a:spcBef>
              <a:spcAft>
                <a:spcPts val="0"/>
              </a:spcAft>
              <a:buClr>
                <a:srgbClr val="595959"/>
              </a:buClr>
              <a:buSzPct val="100000"/>
              <a:buChar char="•"/>
            </a:pPr>
            <a:r>
              <a:rPr b="1" i="1" lang="en-US" sz="2800"/>
              <a:t>Proficiency Index</a:t>
            </a:r>
            <a:r>
              <a:rPr lang="en-US" sz="2800"/>
              <a:t>: Create index that combines information from all proficiency levels - gives credit for improvement above and below a single proficiency benchmark: </a:t>
            </a:r>
            <a:r>
              <a:rPr b="1" lang="en-US" sz="2800"/>
              <a:t>Approximately one-third of the states use this approach. </a:t>
            </a:r>
            <a:endParaRPr b="1" sz="2800"/>
          </a:p>
          <a:p>
            <a:pPr indent="-328294" lvl="1" marL="990600" marR="0" rtl="0" algn="l">
              <a:lnSpc>
                <a:spcPct val="100000"/>
              </a:lnSpc>
              <a:spcBef>
                <a:spcPts val="500"/>
              </a:spcBef>
              <a:spcAft>
                <a:spcPts val="0"/>
              </a:spcAft>
              <a:buClr>
                <a:schemeClr val="dk1"/>
              </a:buClr>
              <a:buSzPct val="100000"/>
              <a:buChar char="–"/>
            </a:pPr>
            <a:r>
              <a:rPr i="1" lang="en-US" sz="2800"/>
              <a:t>For example: </a:t>
            </a:r>
            <a:endParaRPr i="1" sz="2800"/>
          </a:p>
          <a:p>
            <a:pPr indent="-277494" lvl="2" marL="1524000" marR="0" rtl="0" algn="l">
              <a:lnSpc>
                <a:spcPct val="100000"/>
              </a:lnSpc>
              <a:spcBef>
                <a:spcPts val="500"/>
              </a:spcBef>
              <a:spcAft>
                <a:spcPts val="0"/>
              </a:spcAft>
              <a:buClr>
                <a:schemeClr val="dk1"/>
              </a:buClr>
              <a:buSzPct val="100000"/>
              <a:buChar char="•"/>
            </a:pPr>
            <a:r>
              <a:rPr i="1" lang="en-US" sz="2800"/>
              <a:t>Level 1=0, Level 2=.5, Level 3=1, Level 4=1.5.  </a:t>
            </a:r>
            <a:endParaRPr i="1" sz="2800"/>
          </a:p>
          <a:p>
            <a:pPr indent="-277494" lvl="2" marL="1524000" marR="0" rtl="0" algn="l">
              <a:lnSpc>
                <a:spcPct val="100000"/>
              </a:lnSpc>
              <a:spcBef>
                <a:spcPts val="500"/>
              </a:spcBef>
              <a:spcAft>
                <a:spcPts val="0"/>
              </a:spcAft>
              <a:buClr>
                <a:schemeClr val="dk1"/>
              </a:buClr>
              <a:buSzPct val="100000"/>
              <a:buChar char="•"/>
            </a:pPr>
            <a:r>
              <a:rPr i="1" lang="en-US" sz="2800"/>
              <a:t>Assign each student a value and aggregate for groups and schools.</a:t>
            </a:r>
            <a:r>
              <a:rPr b="1" lang="en-US" sz="2800"/>
              <a:t>  </a:t>
            </a:r>
            <a:endParaRPr b="1" sz="2800"/>
          </a:p>
          <a:p>
            <a:pPr indent="0" lvl="0" marL="0" marR="0" rtl="0" algn="l">
              <a:lnSpc>
                <a:spcPct val="100000"/>
              </a:lnSpc>
              <a:spcBef>
                <a:spcPts val="500"/>
              </a:spcBef>
              <a:spcAft>
                <a:spcPts val="0"/>
              </a:spcAft>
              <a:buNone/>
            </a:pPr>
            <a:r>
              <a:t/>
            </a:r>
            <a:endParaRPr b="1" sz="2800"/>
          </a:p>
          <a:p>
            <a:pPr indent="-313192" lvl="0" marL="457200" marR="0" rtl="0" algn="l">
              <a:lnSpc>
                <a:spcPct val="100000"/>
              </a:lnSpc>
              <a:spcBef>
                <a:spcPts val="500"/>
              </a:spcBef>
              <a:spcAft>
                <a:spcPts val="0"/>
              </a:spcAft>
              <a:buSzPct val="61390"/>
              <a:buChar char="●"/>
            </a:pPr>
            <a:r>
              <a:rPr b="1" lang="en-US" sz="2800"/>
              <a:t>Note, ESSA does not permit using average scale score.   The approach must be closely coupled with proficiency. </a:t>
            </a:r>
            <a:endParaRPr b="1" sz="2800"/>
          </a:p>
        </p:txBody>
      </p:sp>
      <p:sp>
        <p:nvSpPr>
          <p:cNvPr id="1079" name="Google Shape;1079;p120"/>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80" name="Google Shape;1080;p120"/>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21"/>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Common Growth Models</a:t>
            </a:r>
            <a:endParaRPr/>
          </a:p>
        </p:txBody>
      </p:sp>
      <p:graphicFrame>
        <p:nvGraphicFramePr>
          <p:cNvPr id="1086" name="Google Shape;1086;p121"/>
          <p:cNvGraphicFramePr/>
          <p:nvPr/>
        </p:nvGraphicFramePr>
        <p:xfrm>
          <a:off x="650871" y="915292"/>
          <a:ext cx="3000000" cy="3000000"/>
        </p:xfrm>
        <a:graphic>
          <a:graphicData uri="http://schemas.openxmlformats.org/drawingml/2006/table">
            <a:tbl>
              <a:tblPr>
                <a:noFill/>
                <a:tableStyleId>{903AC08E-DFC9-4348-A814-A9FBFD87152B}</a:tableStyleId>
              </a:tblPr>
              <a:tblGrid>
                <a:gridCol w="2553925"/>
                <a:gridCol w="8115800"/>
              </a:tblGrid>
              <a:tr h="528275">
                <a:tc>
                  <a:txBody>
                    <a:bodyPr/>
                    <a:lstStyle/>
                    <a:p>
                      <a:pPr indent="0" lvl="0" marL="0" rtl="0" algn="l">
                        <a:spcBef>
                          <a:spcPts val="0"/>
                        </a:spcBef>
                        <a:spcAft>
                          <a:spcPts val="0"/>
                        </a:spcAft>
                        <a:buNone/>
                      </a:pPr>
                      <a:r>
                        <a:rPr b="1" lang="en-US" sz="1900"/>
                        <a:t>Model </a:t>
                      </a:r>
                      <a:endParaRPr b="1" sz="1900"/>
                    </a:p>
                  </a:txBody>
                  <a:tcPr marT="121900" marB="121900" marR="121900" marL="121900"/>
                </a:tc>
                <a:tc>
                  <a:txBody>
                    <a:bodyPr/>
                    <a:lstStyle/>
                    <a:p>
                      <a:pPr indent="0" lvl="0" marL="0" rtl="0" algn="l">
                        <a:spcBef>
                          <a:spcPts val="0"/>
                        </a:spcBef>
                        <a:spcAft>
                          <a:spcPts val="0"/>
                        </a:spcAft>
                        <a:buNone/>
                      </a:pPr>
                      <a:r>
                        <a:rPr b="1" lang="en-US" sz="1900"/>
                        <a:t>Key Question </a:t>
                      </a:r>
                      <a:endParaRPr b="1" sz="1900"/>
                    </a:p>
                  </a:txBody>
                  <a:tcPr marT="121900" marB="121900" marR="121900" marL="121900"/>
                </a:tc>
              </a:tr>
              <a:tr h="528275">
                <a:tc>
                  <a:txBody>
                    <a:bodyPr/>
                    <a:lstStyle/>
                    <a:p>
                      <a:pPr indent="0" lvl="0" marL="0" rtl="0" algn="l">
                        <a:spcBef>
                          <a:spcPts val="0"/>
                        </a:spcBef>
                        <a:spcAft>
                          <a:spcPts val="0"/>
                        </a:spcAft>
                        <a:buNone/>
                      </a:pPr>
                      <a:r>
                        <a:rPr lang="en-US" sz="1900"/>
                        <a:t>Gain Score</a:t>
                      </a:r>
                      <a:endParaRPr sz="1900"/>
                    </a:p>
                  </a:txBody>
                  <a:tcPr marT="121900" marB="121900" marR="121900" marL="121900"/>
                </a:tc>
                <a:tc>
                  <a:txBody>
                    <a:bodyPr/>
                    <a:lstStyle/>
                    <a:p>
                      <a:pPr indent="0" lvl="0" marL="0" rtl="0" algn="l">
                        <a:spcBef>
                          <a:spcPts val="0"/>
                        </a:spcBef>
                        <a:spcAft>
                          <a:spcPts val="0"/>
                        </a:spcAft>
                        <a:buNone/>
                      </a:pPr>
                      <a:r>
                        <a:rPr lang="en-US" sz="1900"/>
                        <a:t>What is the magnitude of progress on a vertical scale? </a:t>
                      </a:r>
                      <a:endParaRPr sz="1900"/>
                    </a:p>
                  </a:txBody>
                  <a:tcPr marT="121900" marB="121900" marR="121900" marL="121900"/>
                </a:tc>
              </a:tr>
              <a:tr h="812775">
                <a:tc>
                  <a:txBody>
                    <a:bodyPr/>
                    <a:lstStyle/>
                    <a:p>
                      <a:pPr indent="0" lvl="0" marL="0" rtl="0" algn="l">
                        <a:spcBef>
                          <a:spcPts val="0"/>
                        </a:spcBef>
                        <a:spcAft>
                          <a:spcPts val="0"/>
                        </a:spcAft>
                        <a:buNone/>
                      </a:pPr>
                      <a:r>
                        <a:rPr lang="en-US" sz="1900"/>
                        <a:t>Growth to Standard</a:t>
                      </a:r>
                      <a:endParaRPr sz="1900"/>
                    </a:p>
                  </a:txBody>
                  <a:tcPr marT="121900" marB="121900" marR="121900" marL="121900"/>
                </a:tc>
                <a:tc>
                  <a:txBody>
                    <a:bodyPr/>
                    <a:lstStyle/>
                    <a:p>
                      <a:pPr indent="0" lvl="0" marL="0" rtl="0" algn="l">
                        <a:spcBef>
                          <a:spcPts val="0"/>
                        </a:spcBef>
                        <a:spcAft>
                          <a:spcPts val="0"/>
                        </a:spcAft>
                        <a:buNone/>
                      </a:pPr>
                      <a:r>
                        <a:rPr lang="en-US" sz="1900"/>
                        <a:t>Is the student’s progress ‘on-track’? </a:t>
                      </a:r>
                      <a:endParaRPr sz="1900"/>
                    </a:p>
                  </a:txBody>
                  <a:tcPr marT="121900" marB="121900" marR="121900" marL="121900"/>
                </a:tc>
              </a:tr>
              <a:tr h="508000">
                <a:tc>
                  <a:txBody>
                    <a:bodyPr/>
                    <a:lstStyle/>
                    <a:p>
                      <a:pPr indent="0" lvl="0" marL="0" rtl="0" algn="l">
                        <a:spcBef>
                          <a:spcPts val="0"/>
                        </a:spcBef>
                        <a:spcAft>
                          <a:spcPts val="0"/>
                        </a:spcAft>
                        <a:buNone/>
                      </a:pPr>
                      <a:r>
                        <a:rPr lang="en-US" sz="1900"/>
                        <a:t>Categorical (Value Table)  </a:t>
                      </a:r>
                      <a:endParaRPr sz="1900"/>
                    </a:p>
                  </a:txBody>
                  <a:tcPr marT="121900" marB="121900" marR="121900" marL="121900"/>
                </a:tc>
                <a:tc>
                  <a:txBody>
                    <a:bodyPr/>
                    <a:lstStyle/>
                    <a:p>
                      <a:pPr indent="0" lvl="0" marL="0" rtl="0" algn="l">
                        <a:spcBef>
                          <a:spcPts val="0"/>
                        </a:spcBef>
                        <a:spcAft>
                          <a:spcPts val="0"/>
                        </a:spcAft>
                        <a:buNone/>
                      </a:pPr>
                      <a:r>
                        <a:rPr lang="en-US" sz="1900"/>
                        <a:t>Has the student transitioned from one performance category to another? </a:t>
                      </a:r>
                      <a:endParaRPr sz="1900"/>
                    </a:p>
                  </a:txBody>
                  <a:tcPr marT="121900" marB="121900" marR="121900" marL="121900"/>
                </a:tc>
              </a:tr>
              <a:tr h="508000">
                <a:tc>
                  <a:txBody>
                    <a:bodyPr/>
                    <a:lstStyle/>
                    <a:p>
                      <a:pPr indent="0" lvl="0" marL="0" rtl="0" algn="l">
                        <a:spcBef>
                          <a:spcPts val="0"/>
                        </a:spcBef>
                        <a:spcAft>
                          <a:spcPts val="0"/>
                        </a:spcAft>
                        <a:buNone/>
                      </a:pPr>
                      <a:r>
                        <a:rPr lang="en-US" sz="1900"/>
                        <a:t>Growth percentile</a:t>
                      </a:r>
                      <a:endParaRPr sz="1900"/>
                    </a:p>
                  </a:txBody>
                  <a:tcPr marT="121900" marB="121900" marR="121900" marL="121900"/>
                </a:tc>
                <a:tc>
                  <a:txBody>
                    <a:bodyPr/>
                    <a:lstStyle/>
                    <a:p>
                      <a:pPr indent="0" lvl="0" marL="0" rtl="0" algn="l">
                        <a:spcBef>
                          <a:spcPts val="0"/>
                        </a:spcBef>
                        <a:spcAft>
                          <a:spcPts val="0"/>
                        </a:spcAft>
                        <a:buNone/>
                      </a:pPr>
                      <a:r>
                        <a:rPr lang="en-US" sz="1900"/>
                        <a:t>How does the student’s growth compare to his or her ‘academic peers’? </a:t>
                      </a:r>
                      <a:endParaRPr sz="1900"/>
                    </a:p>
                  </a:txBody>
                  <a:tcPr marT="121900" marB="121900" marR="121900" marL="121900"/>
                </a:tc>
              </a:tr>
              <a:tr h="508000">
                <a:tc>
                  <a:txBody>
                    <a:bodyPr/>
                    <a:lstStyle/>
                    <a:p>
                      <a:pPr indent="0" lvl="0" marL="0" rtl="0" algn="l">
                        <a:spcBef>
                          <a:spcPts val="0"/>
                        </a:spcBef>
                        <a:spcAft>
                          <a:spcPts val="0"/>
                        </a:spcAft>
                        <a:buNone/>
                      </a:pPr>
                      <a:r>
                        <a:rPr lang="en-US" sz="1900"/>
                        <a:t>Regression or Value-added* </a:t>
                      </a:r>
                      <a:endParaRPr sz="1900"/>
                    </a:p>
                  </a:txBody>
                  <a:tcPr marT="121900" marB="121900" marR="121900" marL="121900"/>
                </a:tc>
                <a:tc>
                  <a:txBody>
                    <a:bodyPr/>
                    <a:lstStyle/>
                    <a:p>
                      <a:pPr indent="0" lvl="0" marL="0" rtl="0" algn="l">
                        <a:spcBef>
                          <a:spcPts val="0"/>
                        </a:spcBef>
                        <a:spcAft>
                          <a:spcPts val="0"/>
                        </a:spcAft>
                        <a:buNone/>
                      </a:pPr>
                      <a:r>
                        <a:rPr lang="en-US" sz="1900"/>
                        <a:t>Controlling for selected factors, has the student grown more or less than expected?   </a:t>
                      </a:r>
                      <a:endParaRPr sz="1900"/>
                    </a:p>
                  </a:txBody>
                  <a:tcPr marT="121900" marB="121900" marR="121900" marL="121900"/>
                </a:tc>
              </a:tr>
            </a:tbl>
          </a:graphicData>
        </a:graphic>
      </p:graphicFrame>
      <p:sp>
        <p:nvSpPr>
          <p:cNvPr id="1087" name="Google Shape;1087;p121"/>
          <p:cNvSpPr txBox="1"/>
          <p:nvPr/>
        </p:nvSpPr>
        <p:spPr>
          <a:xfrm>
            <a:off x="650867" y="5069125"/>
            <a:ext cx="98955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latin typeface="Calibri"/>
                <a:ea typeface="Calibri"/>
                <a:cs typeface="Calibri"/>
                <a:sym typeface="Calibri"/>
              </a:rPr>
              <a:t>* Value-added is more a verb than a noun, it describes a use-case intended to isolate effects, which can be applied to multiple models.   </a:t>
            </a:r>
            <a:endParaRPr sz="1900">
              <a:latin typeface="Calibri"/>
              <a:ea typeface="Calibri"/>
              <a:cs typeface="Calibri"/>
              <a:sym typeface="Calibri"/>
            </a:endParaRPr>
          </a:p>
        </p:txBody>
      </p:sp>
      <p:sp>
        <p:nvSpPr>
          <p:cNvPr id="1088" name="Google Shape;1088;p121"/>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89" name="Google Shape;1089;p121"/>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22"/>
          <p:cNvSpPr txBox="1"/>
          <p:nvPr>
            <p:ph type="title"/>
          </p:nvPr>
        </p:nvSpPr>
        <p:spPr>
          <a:xfrm>
            <a:off x="656738" y="0"/>
            <a:ext cx="10014900" cy="88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models are states using for accountability? </a:t>
            </a:r>
            <a:endParaRPr/>
          </a:p>
        </p:txBody>
      </p:sp>
      <p:graphicFrame>
        <p:nvGraphicFramePr>
          <p:cNvPr id="1095" name="Google Shape;1095;p122"/>
          <p:cNvGraphicFramePr/>
          <p:nvPr/>
        </p:nvGraphicFramePr>
        <p:xfrm>
          <a:off x="656750" y="802117"/>
          <a:ext cx="3000000" cy="3000000"/>
        </p:xfrm>
        <a:graphic>
          <a:graphicData uri="http://schemas.openxmlformats.org/drawingml/2006/table">
            <a:tbl>
              <a:tblPr>
                <a:noFill/>
                <a:tableStyleId>{903AC08E-DFC9-4348-A814-A9FBFD87152B}</a:tableStyleId>
              </a:tblPr>
              <a:tblGrid>
                <a:gridCol w="3217325"/>
                <a:gridCol w="1442825"/>
                <a:gridCol w="4991825"/>
              </a:tblGrid>
              <a:tr h="508000">
                <a:tc>
                  <a:txBody>
                    <a:bodyPr/>
                    <a:lstStyle/>
                    <a:p>
                      <a:pPr indent="0" lvl="0" marL="0" rtl="0" algn="l">
                        <a:spcBef>
                          <a:spcPts val="0"/>
                        </a:spcBef>
                        <a:spcAft>
                          <a:spcPts val="0"/>
                        </a:spcAft>
                        <a:buNone/>
                      </a:pPr>
                      <a:r>
                        <a:rPr b="1" lang="en-US" sz="1900"/>
                        <a:t>Growth Model </a:t>
                      </a:r>
                      <a:endParaRPr b="1" sz="1900"/>
                    </a:p>
                  </a:txBody>
                  <a:tcPr marT="121900" marB="121900" marR="121900" marL="121900"/>
                </a:tc>
                <a:tc>
                  <a:txBody>
                    <a:bodyPr/>
                    <a:lstStyle/>
                    <a:p>
                      <a:pPr indent="0" lvl="0" marL="0" rtl="0" algn="l">
                        <a:spcBef>
                          <a:spcPts val="0"/>
                        </a:spcBef>
                        <a:spcAft>
                          <a:spcPts val="0"/>
                        </a:spcAft>
                        <a:buNone/>
                      </a:pPr>
                      <a:r>
                        <a:rPr b="1" lang="en-US" sz="1900"/>
                        <a:t>Count</a:t>
                      </a:r>
                      <a:endParaRPr b="1" sz="1900"/>
                    </a:p>
                  </a:txBody>
                  <a:tcPr marT="121900" marB="121900" marR="121900" marL="121900"/>
                </a:tc>
                <a:tc>
                  <a:txBody>
                    <a:bodyPr/>
                    <a:lstStyle/>
                    <a:p>
                      <a:pPr indent="0" lvl="0" marL="0" rtl="0" algn="l">
                        <a:spcBef>
                          <a:spcPts val="0"/>
                        </a:spcBef>
                        <a:spcAft>
                          <a:spcPts val="0"/>
                        </a:spcAft>
                        <a:buNone/>
                      </a:pPr>
                      <a:r>
                        <a:rPr b="1" lang="en-US" sz="1900"/>
                        <a:t>States</a:t>
                      </a:r>
                      <a:endParaRPr b="1" sz="1900"/>
                    </a:p>
                  </a:txBody>
                  <a:tcPr marT="121900" marB="121900" marR="121900" marL="121900"/>
                </a:tc>
              </a:tr>
              <a:tr h="508000">
                <a:tc>
                  <a:txBody>
                    <a:bodyPr/>
                    <a:lstStyle/>
                    <a:p>
                      <a:pPr indent="0" lvl="0" marL="0" rtl="0" algn="l">
                        <a:spcBef>
                          <a:spcPts val="0"/>
                        </a:spcBef>
                        <a:spcAft>
                          <a:spcPts val="0"/>
                        </a:spcAft>
                        <a:buNone/>
                      </a:pPr>
                      <a:r>
                        <a:rPr lang="en-US" sz="1900"/>
                        <a:t>Student Growth Percentiles</a:t>
                      </a:r>
                      <a:endParaRPr sz="1900"/>
                    </a:p>
                  </a:txBody>
                  <a:tcPr marT="121900" marB="121900" marR="121900" marL="121900">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23</a:t>
                      </a:r>
                      <a:endParaRPr sz="1900"/>
                    </a:p>
                  </a:txBody>
                  <a:tcPr marT="121900" marB="121900" marR="121900" marL="121900">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AZ, CO, DC, GA, HI, IA, IN, MA, MD, MI, NV, NH, NJ, NM, NY, OR, RI, SD, UT, VT, WA, WI, WY</a:t>
                      </a:r>
                      <a:endParaRPr sz="1900"/>
                    </a:p>
                  </a:txBody>
                  <a:tcPr marT="121900" marB="121900" marR="121900" marL="121900">
                    <a:lnB cap="flat" cmpd="sng" w="9525">
                      <a:solidFill>
                        <a:srgbClr val="9E9E9E"/>
                      </a:solidFill>
                      <a:prstDash val="solid"/>
                      <a:round/>
                      <a:headEnd len="sm" w="sm" type="none"/>
                      <a:tailEnd len="sm" w="sm" type="none"/>
                    </a:lnB>
                  </a:tcPr>
                </a:tc>
              </a:tr>
              <a:tr h="508000">
                <a:tc>
                  <a:txBody>
                    <a:bodyPr/>
                    <a:lstStyle/>
                    <a:p>
                      <a:pPr indent="0" lvl="0" marL="0" rtl="0" algn="l">
                        <a:spcBef>
                          <a:spcPts val="0"/>
                        </a:spcBef>
                        <a:spcAft>
                          <a:spcPts val="0"/>
                        </a:spcAft>
                        <a:buNone/>
                      </a:pPr>
                      <a:r>
                        <a:rPr lang="en-US" sz="1900"/>
                        <a:t>Value-Table</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12</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AK, FL, IN, KY, ME, MN, MS, NE, OK, TN, VA, WV</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8000">
                <a:tc>
                  <a:txBody>
                    <a:bodyPr/>
                    <a:lstStyle/>
                    <a:p>
                      <a:pPr indent="0" lvl="0" marL="0" rtl="0" algn="l">
                        <a:spcBef>
                          <a:spcPts val="0"/>
                        </a:spcBef>
                        <a:spcAft>
                          <a:spcPts val="0"/>
                        </a:spcAft>
                        <a:buNone/>
                      </a:pPr>
                      <a:r>
                        <a:rPr lang="en-US" sz="1900"/>
                        <a:t>Growth to Standard</a:t>
                      </a:r>
                      <a:endParaRPr sz="1900"/>
                    </a:p>
                  </a:txBody>
                  <a:tcPr marT="121900" marB="121900" marR="121900" marL="121900">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10</a:t>
                      </a:r>
                      <a:endParaRPr sz="1900"/>
                    </a:p>
                  </a:txBody>
                  <a:tcPr marT="121900" marB="121900" marR="121900" marL="121900">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AZ, CT, ID, IN, KY, LA, MI, NV, SD, UT</a:t>
                      </a:r>
                      <a:endParaRPr sz="1900"/>
                    </a:p>
                  </a:txBody>
                  <a:tcPr marT="121900" marB="121900" marR="121900" marL="121900">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8000">
                <a:tc>
                  <a:txBody>
                    <a:bodyPr/>
                    <a:lstStyle/>
                    <a:p>
                      <a:pPr indent="0" lvl="0" marL="0" rtl="0" algn="l">
                        <a:spcBef>
                          <a:spcPts val="0"/>
                        </a:spcBef>
                        <a:spcAft>
                          <a:spcPts val="0"/>
                        </a:spcAft>
                        <a:buNone/>
                      </a:pPr>
                      <a:r>
                        <a:rPr lang="en-US" sz="1900"/>
                        <a:t>Value Added </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9</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AR, LA, MO, NM, NC, OH, PA, SC, TN</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8000">
                <a:tc>
                  <a:txBody>
                    <a:bodyPr/>
                    <a:lstStyle/>
                    <a:p>
                      <a:pPr indent="0" lvl="0" marL="0" rtl="0" algn="l">
                        <a:spcBef>
                          <a:spcPts val="0"/>
                        </a:spcBef>
                        <a:spcAft>
                          <a:spcPts val="0"/>
                        </a:spcAft>
                        <a:buNone/>
                      </a:pPr>
                      <a:r>
                        <a:rPr lang="en-US" sz="1900"/>
                        <a:t>Gain Score</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3</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AL, ND, TX</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8000">
                <a:tc>
                  <a:txBody>
                    <a:bodyPr/>
                    <a:lstStyle/>
                    <a:p>
                      <a:pPr indent="0" lvl="0" marL="0" rtl="0" algn="l">
                        <a:spcBef>
                          <a:spcPts val="0"/>
                        </a:spcBef>
                        <a:spcAft>
                          <a:spcPts val="0"/>
                        </a:spcAft>
                        <a:buNone/>
                      </a:pPr>
                      <a:r>
                        <a:rPr lang="en-US" sz="1900"/>
                        <a:t>Other</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3</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DE, IL, MT</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96" name="Google Shape;1096;p122"/>
          <p:cNvSpPr txBox="1"/>
          <p:nvPr/>
        </p:nvSpPr>
        <p:spPr>
          <a:xfrm>
            <a:off x="656758" y="5404242"/>
            <a:ext cx="10014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latin typeface="Calibri"/>
                <a:ea typeface="Calibri"/>
                <a:cs typeface="Calibri"/>
                <a:sym typeface="Calibri"/>
              </a:rPr>
              <a:t>Data Quality Campaign (January, 2019) </a:t>
            </a:r>
            <a:r>
              <a:rPr i="1" lang="en-US" sz="1900" u="sng">
                <a:solidFill>
                  <a:schemeClr val="hlink"/>
                </a:solidFill>
                <a:latin typeface="Calibri"/>
                <a:ea typeface="Calibri"/>
                <a:cs typeface="Calibri"/>
                <a:sym typeface="Calibri"/>
                <a:hlinkClick r:id="rId3"/>
              </a:rPr>
              <a:t>Growth Data, It Matters and It’s Complicated   </a:t>
            </a:r>
            <a:endParaRPr i="1" sz="1900">
              <a:latin typeface="Calibri"/>
              <a:ea typeface="Calibri"/>
              <a:cs typeface="Calibri"/>
              <a:sym typeface="Calibri"/>
            </a:endParaRPr>
          </a:p>
        </p:txBody>
      </p:sp>
      <p:sp>
        <p:nvSpPr>
          <p:cNvPr id="1097" name="Google Shape;1097;p122"/>
          <p:cNvSpPr txBox="1"/>
          <p:nvPr/>
        </p:nvSpPr>
        <p:spPr>
          <a:xfrm>
            <a:off x="10671650" y="1035100"/>
            <a:ext cx="13107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States may be listed more than once if they use multiple models.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Only one state does not use growth in their ESSA accountability system: KS.  Instead they use an improvement measure.</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98" name="Google Shape;1098;p122"/>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99" name="Google Shape;1099;p122"/>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2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weights do states assign to growth? </a:t>
            </a:r>
            <a:endParaRPr/>
          </a:p>
        </p:txBody>
      </p:sp>
      <p:sp>
        <p:nvSpPr>
          <p:cNvPr id="1106" name="Google Shape;1106;p123"/>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07" name="Google Shape;1107;p123"/>
          <p:cNvPicPr preferRelativeResize="0"/>
          <p:nvPr/>
        </p:nvPicPr>
        <p:blipFill>
          <a:blip r:embed="rId3">
            <a:alphaModFix/>
          </a:blip>
          <a:stretch>
            <a:fillRect/>
          </a:stretch>
        </p:blipFill>
        <p:spPr>
          <a:xfrm>
            <a:off x="827375" y="881125"/>
            <a:ext cx="6210000" cy="473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9"/>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4000"/>
              <a:buFont typeface="Arial"/>
              <a:buNone/>
            </a:pPr>
            <a:r>
              <a:rPr lang="en-US" sz="4000"/>
              <a:t>Agenda</a:t>
            </a:r>
            <a:endParaRPr/>
          </a:p>
        </p:txBody>
      </p:sp>
      <p:graphicFrame>
        <p:nvGraphicFramePr>
          <p:cNvPr id="750" name="Google Shape;750;p79"/>
          <p:cNvGraphicFramePr/>
          <p:nvPr/>
        </p:nvGraphicFramePr>
        <p:xfrm>
          <a:off x="1437091" y="1248808"/>
          <a:ext cx="3000000" cy="3000000"/>
        </p:xfrm>
        <a:graphic>
          <a:graphicData uri="http://schemas.openxmlformats.org/drawingml/2006/table">
            <a:tbl>
              <a:tblPr bandRow="1" firstRow="1">
                <a:noFill/>
                <a:tableStyleId>{2E0E05C2-01B7-4825-841F-2B6C87B8E289}</a:tableStyleId>
              </a:tblPr>
              <a:tblGrid>
                <a:gridCol w="1604425"/>
                <a:gridCol w="7713400"/>
              </a:tblGrid>
              <a:tr h="523075">
                <a:tc>
                  <a:txBody>
                    <a:bodyPr/>
                    <a:lstStyle/>
                    <a:p>
                      <a:pPr indent="0" lvl="0" marL="0" marR="0" rtl="0" algn="l">
                        <a:spcBef>
                          <a:spcPts val="0"/>
                        </a:spcBef>
                        <a:spcAft>
                          <a:spcPts val="0"/>
                        </a:spcAft>
                        <a:buNone/>
                      </a:pPr>
                      <a:r>
                        <a:t/>
                      </a:r>
                      <a:endParaRPr sz="2000"/>
                    </a:p>
                  </a:txBody>
                  <a:tcPr marT="45725" marB="45725" marR="91450" marL="91450"/>
                </a:tc>
                <a:tc>
                  <a:txBody>
                    <a:bodyPr/>
                    <a:lstStyle/>
                    <a:p>
                      <a:pPr indent="0" lvl="0" marL="0" marR="0" rtl="0" algn="l">
                        <a:spcBef>
                          <a:spcPts val="0"/>
                        </a:spcBef>
                        <a:spcAft>
                          <a:spcPts val="0"/>
                        </a:spcAft>
                        <a:buNone/>
                      </a:pPr>
                      <a:r>
                        <a:t/>
                      </a:r>
                      <a:endParaRPr sz="2000"/>
                    </a:p>
                  </a:txBody>
                  <a:tcPr marT="45725" marB="45725" marR="91450" marL="91450"/>
                </a:tc>
              </a:tr>
            </a:tbl>
          </a:graphicData>
        </a:graphic>
      </p:graphicFrame>
      <p:graphicFrame>
        <p:nvGraphicFramePr>
          <p:cNvPr id="751" name="Google Shape;751;p79"/>
          <p:cNvGraphicFramePr/>
          <p:nvPr/>
        </p:nvGraphicFramePr>
        <p:xfrm>
          <a:off x="659963" y="900475"/>
          <a:ext cx="3000000" cy="3000000"/>
        </p:xfrm>
        <a:graphic>
          <a:graphicData uri="http://schemas.openxmlformats.org/drawingml/2006/table">
            <a:tbl>
              <a:tblPr>
                <a:noFill/>
                <a:tableStyleId>{903AC08E-DFC9-4348-A814-A9FBFD87152B}</a:tableStyleId>
              </a:tblPr>
              <a:tblGrid>
                <a:gridCol w="2031050"/>
                <a:gridCol w="6655775"/>
              </a:tblGrid>
              <a:tr h="403825">
                <a:tc>
                  <a:txBody>
                    <a:bodyPr/>
                    <a:lstStyle/>
                    <a:p>
                      <a:pPr indent="0" lvl="0" marL="0" rtl="0" algn="l">
                        <a:spcBef>
                          <a:spcPts val="0"/>
                        </a:spcBef>
                        <a:spcAft>
                          <a:spcPts val="0"/>
                        </a:spcAft>
                        <a:buNone/>
                      </a:pPr>
                      <a:r>
                        <a:rPr lang="en-US" sz="2300"/>
                        <a:t>9:00am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Welcome and Introductions</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9:15am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Overview and Updates from MDE</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10:00am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Break</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10:15am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Accountability Performance Standards </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12:00pm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Lunch</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1:00pm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Accountability Priorities </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3:00pm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Break</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3:15pm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Follow-up and Future Topics</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8325">
                <a:tc>
                  <a:txBody>
                    <a:bodyPr/>
                    <a:lstStyle/>
                    <a:p>
                      <a:pPr indent="0" lvl="0" marL="0" rtl="0" algn="l">
                        <a:spcBef>
                          <a:spcPts val="0"/>
                        </a:spcBef>
                        <a:spcAft>
                          <a:spcPts val="0"/>
                        </a:spcAft>
                        <a:buNone/>
                      </a:pPr>
                      <a:r>
                        <a:rPr lang="en-US" sz="2300"/>
                        <a:t>4:00pm</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300"/>
                        <a:t>Adjourn</a:t>
                      </a:r>
                      <a:endParaRPr sz="2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24"/>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approaches are states using for SQSS?</a:t>
            </a:r>
            <a:endParaRPr/>
          </a:p>
        </p:txBody>
      </p:sp>
      <p:sp>
        <p:nvSpPr>
          <p:cNvPr id="1114" name="Google Shape;1114;p124"/>
          <p:cNvSpPr txBox="1"/>
          <p:nvPr>
            <p:ph idx="4294967295"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15" name="Google Shape;1115;p124"/>
          <p:cNvPicPr preferRelativeResize="0"/>
          <p:nvPr/>
        </p:nvPicPr>
        <p:blipFill>
          <a:blip r:embed="rId3">
            <a:alphaModFix/>
          </a:blip>
          <a:stretch>
            <a:fillRect/>
          </a:stretch>
        </p:blipFill>
        <p:spPr>
          <a:xfrm>
            <a:off x="679925" y="1057650"/>
            <a:ext cx="6986476" cy="4096475"/>
          </a:xfrm>
          <a:prstGeom prst="rect">
            <a:avLst/>
          </a:prstGeom>
          <a:noFill/>
          <a:ln>
            <a:noFill/>
          </a:ln>
        </p:spPr>
      </p:pic>
      <p:sp>
        <p:nvSpPr>
          <p:cNvPr id="1116" name="Google Shape;1116;p124"/>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125"/>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States Using Extended Year Graduation Rate </a:t>
            </a:r>
            <a:endParaRPr/>
          </a:p>
        </p:txBody>
      </p:sp>
      <p:sp>
        <p:nvSpPr>
          <p:cNvPr id="1122" name="Google Shape;1122;p125"/>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100"/>
              <a:buFont typeface="Arial"/>
              <a:buNone/>
            </a:pPr>
            <a:fld id="{00000000-1234-1234-1234-123412341234}" type="slidenum">
              <a:rPr lang="en-US"/>
              <a:t>‹#›</a:t>
            </a:fld>
            <a:endParaRPr/>
          </a:p>
        </p:txBody>
      </p:sp>
      <p:sp>
        <p:nvSpPr>
          <p:cNvPr id="1123" name="Google Shape;1123;p125"/>
          <p:cNvSpPr txBox="1"/>
          <p:nvPr/>
        </p:nvSpPr>
        <p:spPr>
          <a:xfrm>
            <a:off x="8959050" y="1597571"/>
            <a:ext cx="2046300" cy="38172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latin typeface="Calibri"/>
                <a:ea typeface="Calibri"/>
                <a:cs typeface="Calibri"/>
                <a:sym typeface="Calibri"/>
              </a:rPr>
              <a:t>Source: </a:t>
            </a:r>
            <a:endParaRPr sz="1900">
              <a:latin typeface="Calibri"/>
              <a:ea typeface="Calibri"/>
              <a:cs typeface="Calibri"/>
              <a:sym typeface="Calibri"/>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US" sz="1200">
                <a:solidFill>
                  <a:schemeClr val="dk1"/>
                </a:solidFill>
                <a:latin typeface="Open Sans"/>
                <a:ea typeface="Open Sans"/>
                <a:cs typeface="Open Sans"/>
                <a:sym typeface="Open Sans"/>
              </a:rPr>
              <a:t>Kostyo, S., Cardichon, J., &amp; Darling-Hammond, L. (2018). </a:t>
            </a:r>
            <a:r>
              <a:rPr i="1" lang="en-US" sz="1200">
                <a:solidFill>
                  <a:schemeClr val="dk1"/>
                </a:solidFill>
                <a:latin typeface="Open Sans"/>
                <a:ea typeface="Open Sans"/>
                <a:cs typeface="Open Sans"/>
                <a:sym typeface="Open Sans"/>
              </a:rPr>
              <a:t>Making ESSA’s equity promise real: State strategies to close the opportunity gap: Implementing an Extended-Year Graduation Rate </a:t>
            </a:r>
            <a:r>
              <a:rPr lang="en-US" sz="1200">
                <a:solidFill>
                  <a:schemeClr val="dk1"/>
                </a:solidFill>
                <a:latin typeface="Open Sans"/>
                <a:ea typeface="Open Sans"/>
                <a:cs typeface="Open Sans"/>
                <a:sym typeface="Open Sans"/>
              </a:rPr>
              <a:t>(research brief). Palo Alto, CA: Learning Policy Institute.</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rPr lang="en-US" sz="1200">
                <a:solidFill>
                  <a:schemeClr val="dk1"/>
                </a:solidFill>
                <a:latin typeface="Open Sans"/>
                <a:ea typeface="Open Sans"/>
                <a:cs typeface="Open Sans"/>
                <a:sym typeface="Open Sans"/>
              </a:rPr>
              <a:t>Retrieved from: </a:t>
            </a:r>
            <a:r>
              <a:rPr lang="en-US" sz="1100" u="sng">
                <a:solidFill>
                  <a:schemeClr val="hlink"/>
                </a:solidFill>
                <a:hlinkClick r:id="rId3"/>
              </a:rPr>
              <a:t>https://learningpolicyinstitute.org/product/essa-equity-promise-extended-year-grad-brief</a:t>
            </a:r>
            <a:endParaRPr sz="1200">
              <a:solidFill>
                <a:schemeClr val="dk1"/>
              </a:solidFill>
              <a:latin typeface="Open Sans"/>
              <a:ea typeface="Open Sans"/>
              <a:cs typeface="Open Sans"/>
              <a:sym typeface="Open Sans"/>
            </a:endParaRPr>
          </a:p>
        </p:txBody>
      </p:sp>
      <p:pic>
        <p:nvPicPr>
          <p:cNvPr id="1124" name="Google Shape;1124;p125"/>
          <p:cNvPicPr preferRelativeResize="0"/>
          <p:nvPr/>
        </p:nvPicPr>
        <p:blipFill>
          <a:blip r:embed="rId4">
            <a:alphaModFix/>
          </a:blip>
          <a:stretch>
            <a:fillRect/>
          </a:stretch>
        </p:blipFill>
        <p:spPr>
          <a:xfrm>
            <a:off x="890950" y="1129667"/>
            <a:ext cx="7124700" cy="4752975"/>
          </a:xfrm>
          <a:prstGeom prst="rect">
            <a:avLst/>
          </a:prstGeom>
          <a:noFill/>
          <a:ln>
            <a:noFill/>
          </a:ln>
        </p:spPr>
      </p:pic>
      <p:sp>
        <p:nvSpPr>
          <p:cNvPr id="1125" name="Google Shape;1125;p125"/>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26"/>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EL Assessments by State </a:t>
            </a:r>
            <a:endParaRPr/>
          </a:p>
        </p:txBody>
      </p:sp>
      <p:sp>
        <p:nvSpPr>
          <p:cNvPr id="1131" name="Google Shape;1131;p126"/>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100"/>
              <a:buFont typeface="Arial"/>
              <a:buNone/>
            </a:pPr>
            <a:fld id="{00000000-1234-1234-1234-123412341234}" type="slidenum">
              <a:rPr lang="en-US"/>
              <a:t>‹#›</a:t>
            </a:fld>
            <a:endParaRPr/>
          </a:p>
        </p:txBody>
      </p:sp>
      <p:pic>
        <p:nvPicPr>
          <p:cNvPr id="1132" name="Google Shape;1132;p126"/>
          <p:cNvPicPr preferRelativeResize="0"/>
          <p:nvPr/>
        </p:nvPicPr>
        <p:blipFill>
          <a:blip r:embed="rId3">
            <a:alphaModFix/>
          </a:blip>
          <a:stretch>
            <a:fillRect/>
          </a:stretch>
        </p:blipFill>
        <p:spPr>
          <a:xfrm>
            <a:off x="826325" y="984388"/>
            <a:ext cx="7172326" cy="4889224"/>
          </a:xfrm>
          <a:prstGeom prst="rect">
            <a:avLst/>
          </a:prstGeom>
          <a:noFill/>
          <a:ln>
            <a:noFill/>
          </a:ln>
        </p:spPr>
      </p:pic>
      <p:sp>
        <p:nvSpPr>
          <p:cNvPr id="1133" name="Google Shape;1133;p126"/>
          <p:cNvSpPr txBox="1"/>
          <p:nvPr/>
        </p:nvSpPr>
        <p:spPr>
          <a:xfrm>
            <a:off x="9149125" y="1999258"/>
            <a:ext cx="2046300" cy="3232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latin typeface="Calibri"/>
                <a:ea typeface="Calibri"/>
                <a:cs typeface="Calibri"/>
                <a:sym typeface="Calibri"/>
              </a:rPr>
              <a:t>Source: </a:t>
            </a:r>
            <a:endParaRPr sz="1900">
              <a:latin typeface="Calibri"/>
              <a:ea typeface="Calibri"/>
              <a:cs typeface="Calibri"/>
              <a:sym typeface="Calibri"/>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US" sz="1300">
                <a:solidFill>
                  <a:schemeClr val="dk1"/>
                </a:solidFill>
              </a:rPr>
              <a:t>Villegas, L. &amp; Pompa, D. (2020).  </a:t>
            </a:r>
            <a:r>
              <a:rPr i="1" lang="en-US" sz="1300">
                <a:solidFill>
                  <a:schemeClr val="dk1"/>
                </a:solidFill>
              </a:rPr>
              <a:t>The Patchy Landscape of State English Learner Policies Under ESSA</a:t>
            </a:r>
            <a:r>
              <a:rPr lang="en-US" sz="1300">
                <a:solidFill>
                  <a:schemeClr val="dk1"/>
                </a:solidFill>
              </a:rPr>
              <a:t>.  Migration Policy Institute.  Retrieved from:</a:t>
            </a:r>
            <a:r>
              <a:rPr lang="en-US" sz="1300">
                <a:solidFill>
                  <a:schemeClr val="dk1"/>
                </a:solidFill>
                <a:uFill>
                  <a:noFill/>
                </a:uFill>
                <a:hlinkClick r:id="rId4">
                  <a:extLst>
                    <a:ext uri="{A12FA001-AC4F-418D-AE19-62706E023703}">
                      <ahyp:hlinkClr val="tx"/>
                    </a:ext>
                  </a:extLst>
                </a:hlinkClick>
              </a:rPr>
              <a:t> </a:t>
            </a:r>
            <a:r>
              <a:rPr lang="en-US" sz="1300" u="sng">
                <a:solidFill>
                  <a:srgbClr val="DCA10D"/>
                </a:solidFill>
                <a:hlinkClick r:id="rId5">
                  <a:extLst>
                    <a:ext uri="{A12FA001-AC4F-418D-AE19-62706E023703}">
                      <ahyp:hlinkClr val="tx"/>
                    </a:ext>
                  </a:extLst>
                </a:hlinkClick>
              </a:rPr>
              <a:t>https://www.migrationpolicy.org/sites/default/files/publications/ESSA-Compendium-Final.pdf</a:t>
            </a:r>
            <a:endParaRPr sz="1300" u="sng">
              <a:solidFill>
                <a:srgbClr val="DCA10D"/>
              </a:solidFill>
            </a:endParaRPr>
          </a:p>
          <a:p>
            <a:pPr indent="0" lvl="0" marL="0" rtl="0" algn="l">
              <a:spcBef>
                <a:spcPts val="0"/>
              </a:spcBef>
              <a:spcAft>
                <a:spcPts val="0"/>
              </a:spcAft>
              <a:buNone/>
            </a:pPr>
            <a:r>
              <a:t/>
            </a:r>
            <a:endParaRPr sz="1900">
              <a:latin typeface="Calibri"/>
              <a:ea typeface="Calibri"/>
              <a:cs typeface="Calibri"/>
              <a:sym typeface="Calibri"/>
            </a:endParaRPr>
          </a:p>
        </p:txBody>
      </p:sp>
      <p:sp>
        <p:nvSpPr>
          <p:cNvPr id="1134" name="Google Shape;1134;p126"/>
          <p:cNvSpPr txBox="1"/>
          <p:nvPr>
            <p:ph idx="4294967295" type="ftr"/>
          </p:nvPr>
        </p:nvSpPr>
        <p:spPr>
          <a:xfrm>
            <a:off x="4038600" y="6356350"/>
            <a:ext cx="41148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www.nciea.org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27"/>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600"/>
              <a:t>Broader “Measures that Matter” for Schools</a:t>
            </a:r>
            <a:endParaRPr sz="2600"/>
          </a:p>
        </p:txBody>
      </p:sp>
      <p:sp>
        <p:nvSpPr>
          <p:cNvPr id="1141" name="Google Shape;1141;p127"/>
          <p:cNvSpPr txBox="1"/>
          <p:nvPr>
            <p:ph idx="1" type="body"/>
          </p:nvPr>
        </p:nvSpPr>
        <p:spPr>
          <a:xfrm>
            <a:off x="838200" y="1084856"/>
            <a:ext cx="10515600" cy="48426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a:t>There are a wide range of factors associated with school quality outside of what is traditionally included in accountability (i.e., mostly outputs).</a:t>
            </a:r>
            <a:endParaRPr/>
          </a:p>
          <a:p>
            <a:pPr indent="0" lvl="0" marL="0" rtl="0" algn="l">
              <a:spcBef>
                <a:spcPts val="600"/>
              </a:spcBef>
              <a:spcAft>
                <a:spcPts val="0"/>
              </a:spcAft>
              <a:buNone/>
            </a:pPr>
            <a:r>
              <a:t/>
            </a:r>
            <a:endParaRPr sz="1100"/>
          </a:p>
          <a:p>
            <a:pPr indent="0" lvl="0" marL="0" rtl="0" algn="l">
              <a:spcBef>
                <a:spcPts val="600"/>
              </a:spcBef>
              <a:spcAft>
                <a:spcPts val="0"/>
              </a:spcAft>
              <a:buNone/>
            </a:pPr>
            <a:r>
              <a:rPr lang="en-US"/>
              <a:t>Including a broader array of indicators can better fulfill the promise of accountability, including signaling what outcomes are valued and providing information on those outcomes. </a:t>
            </a:r>
            <a:endParaRPr/>
          </a:p>
          <a:p>
            <a:pPr indent="0" lvl="0" marL="0" rtl="0" algn="l">
              <a:spcBef>
                <a:spcPts val="600"/>
              </a:spcBef>
              <a:spcAft>
                <a:spcPts val="600"/>
              </a:spcAft>
              <a:buNone/>
            </a:pPr>
            <a:r>
              <a:t/>
            </a:r>
            <a:endParaRPr/>
          </a:p>
        </p:txBody>
      </p:sp>
      <p:sp>
        <p:nvSpPr>
          <p:cNvPr id="1142" name="Google Shape;1142;p127"/>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43" name="Google Shape;1143;p127"/>
          <p:cNvPicPr preferRelativeResize="0"/>
          <p:nvPr/>
        </p:nvPicPr>
        <p:blipFill>
          <a:blip r:embed="rId3">
            <a:alphaModFix/>
          </a:blip>
          <a:stretch>
            <a:fillRect/>
          </a:stretch>
        </p:blipFill>
        <p:spPr>
          <a:xfrm>
            <a:off x="3414713" y="4245475"/>
            <a:ext cx="5362575" cy="1847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28"/>
          <p:cNvSpPr txBox="1"/>
          <p:nvPr>
            <p:ph type="title"/>
          </p:nvPr>
        </p:nvSpPr>
        <p:spPr>
          <a:xfrm>
            <a:off x="517475" y="0"/>
            <a:ext cx="10836300" cy="88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t>Varying Frameworks, Conceptualizations, and Labels</a:t>
            </a:r>
            <a:endParaRPr sz="3200"/>
          </a:p>
        </p:txBody>
      </p:sp>
      <p:sp>
        <p:nvSpPr>
          <p:cNvPr id="1150" name="Google Shape;1150;p128"/>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51" name="Google Shape;1151;p128"/>
          <p:cNvSpPr txBox="1"/>
          <p:nvPr/>
        </p:nvSpPr>
        <p:spPr>
          <a:xfrm>
            <a:off x="429550" y="778400"/>
            <a:ext cx="5636100" cy="4853700"/>
          </a:xfrm>
          <a:prstGeom prst="rect">
            <a:avLst/>
          </a:prstGeom>
          <a:noFill/>
          <a:ln>
            <a:noFill/>
          </a:ln>
        </p:spPr>
        <p:txBody>
          <a:bodyPr anchorCtr="0" anchor="t" bIns="91425" lIns="91425" spcFirstLastPara="1" rIns="91425" wrap="square" tIns="91425">
            <a:spAutoFit/>
          </a:bodyPr>
          <a:lstStyle/>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21st Century Skills (NRC, 2012)</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Deeper Learning Skills (</a:t>
            </a:r>
            <a:r>
              <a:rPr lang="en-US" sz="2000" u="sng">
                <a:solidFill>
                  <a:schemeClr val="hlink"/>
                </a:solidFill>
                <a:latin typeface="Calibri"/>
                <a:ea typeface="Calibri"/>
                <a:cs typeface="Calibri"/>
                <a:sym typeface="Calibri"/>
                <a:hlinkClick r:id="rId3"/>
              </a:rPr>
              <a:t>Stecher, Hamilton, 2014</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Dispositions and Ethics (</a:t>
            </a:r>
            <a:r>
              <a:rPr lang="en-US" sz="2000" u="sng">
                <a:solidFill>
                  <a:schemeClr val="hlink"/>
                </a:solidFill>
                <a:latin typeface="Calibri"/>
                <a:ea typeface="Calibri"/>
                <a:cs typeface="Calibri"/>
                <a:sym typeface="Calibri"/>
                <a:hlinkClick r:id="rId4"/>
              </a:rPr>
              <a:t>Pack, 2022, October 18</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Durable Skills (</a:t>
            </a:r>
            <a:r>
              <a:rPr lang="en-US" sz="2000" u="sng">
                <a:solidFill>
                  <a:schemeClr val="hlink"/>
                </a:solidFill>
                <a:latin typeface="Calibri"/>
                <a:ea typeface="Calibri"/>
                <a:cs typeface="Calibri"/>
                <a:sym typeface="Calibri"/>
                <a:hlinkClick r:id="rId5"/>
              </a:rPr>
              <a:t>Sparks, 2023, November 21</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Employability Skills (</a:t>
            </a:r>
            <a:r>
              <a:rPr lang="en-US" sz="2000" u="sng">
                <a:solidFill>
                  <a:schemeClr val="hlink"/>
                </a:solidFill>
                <a:latin typeface="Calibri"/>
                <a:ea typeface="Calibri"/>
                <a:cs typeface="Calibri"/>
                <a:sym typeface="Calibri"/>
                <a:hlinkClick r:id="rId6"/>
              </a:rPr>
              <a:t>Horvathova, 2020</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Executive Function (Jones, Lesaux &amp; Barnes, 2022)</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Habits of Mind (</a:t>
            </a:r>
            <a:r>
              <a:rPr lang="en-US" sz="2000" u="sng">
                <a:solidFill>
                  <a:schemeClr val="hlink"/>
                </a:solidFill>
                <a:latin typeface="Calibri"/>
                <a:ea typeface="Calibri"/>
                <a:cs typeface="Calibri"/>
                <a:sym typeface="Calibri"/>
                <a:hlinkClick r:id="rId7"/>
              </a:rPr>
              <a:t>Costa and Kallick, 2008</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Human Skills (Lewis, 2021)</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Interdisciplinary Skills (Foster, 2023)</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Non-Cognitive Skills (Jones, Lesaux, &amp; Barnes, 2022)</a:t>
            </a:r>
            <a:endParaRPr sz="2000">
              <a:solidFill>
                <a:schemeClr val="dk1"/>
              </a:solidFill>
              <a:latin typeface="Calibri"/>
              <a:ea typeface="Calibri"/>
              <a:cs typeface="Calibri"/>
              <a:sym typeface="Calibri"/>
            </a:endParaRPr>
          </a:p>
          <a:p>
            <a:pPr indent="0" lvl="0" marL="12700" rtl="0" algn="l">
              <a:lnSpc>
                <a:spcPct val="90000"/>
              </a:lnSpc>
              <a:spcBef>
                <a:spcPts val="1000"/>
              </a:spcBef>
              <a:spcAft>
                <a:spcPts val="0"/>
              </a:spcAft>
              <a:buNone/>
            </a:pPr>
            <a:r>
              <a:rPr lang="en-US" sz="1800">
                <a:solidFill>
                  <a:srgbClr val="595959"/>
                </a:solidFill>
              </a:rPr>
              <a:t>•</a:t>
            </a:r>
            <a:r>
              <a:rPr lang="en-US" sz="2000">
                <a:solidFill>
                  <a:schemeClr val="dk1"/>
                </a:solidFill>
                <a:latin typeface="Calibri"/>
                <a:ea typeface="Calibri"/>
                <a:cs typeface="Calibri"/>
                <a:sym typeface="Calibri"/>
              </a:rPr>
              <a:t>Transacademic Skills (</a:t>
            </a:r>
            <a:r>
              <a:rPr lang="en-US" sz="2000" u="sng">
                <a:solidFill>
                  <a:schemeClr val="hlink"/>
                </a:solidFill>
                <a:latin typeface="Calibri"/>
                <a:ea typeface="Calibri"/>
                <a:cs typeface="Calibri"/>
                <a:sym typeface="Calibri"/>
                <a:hlinkClick r:id="rId8"/>
              </a:rPr>
              <a:t>NCIEA, 2015</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sp>
        <p:nvSpPr>
          <p:cNvPr id="1152" name="Google Shape;1152;p128"/>
          <p:cNvSpPr txBox="1"/>
          <p:nvPr/>
        </p:nvSpPr>
        <p:spPr>
          <a:xfrm>
            <a:off x="6167725" y="788600"/>
            <a:ext cx="5375100" cy="483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Transformative Competencies (</a:t>
            </a:r>
            <a:r>
              <a:rPr lang="en-US" sz="2000" u="sng">
                <a:solidFill>
                  <a:schemeClr val="hlink"/>
                </a:solidFill>
                <a:latin typeface="Calibri"/>
                <a:ea typeface="Calibri"/>
                <a:cs typeface="Calibri"/>
                <a:sym typeface="Calibri"/>
                <a:hlinkClick r:id="rId9"/>
              </a:rPr>
              <a:t>OECD, 2019</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Transportable Skills (PLTW)</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Transferable Skills</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Translatable Skills</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SEL Skills (CASEL)</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Self-Management Skills</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Skills for the Future</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Soft Skills</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Student Success Skills (PBL Works &amp; NCIEA, 2020)</a:t>
            </a:r>
            <a:endParaRPr sz="20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US" sz="2000">
                <a:solidFill>
                  <a:schemeClr val="dk1"/>
                </a:solidFill>
              </a:rPr>
              <a:t>•</a:t>
            </a:r>
            <a:r>
              <a:rPr lang="en-US" sz="2000">
                <a:solidFill>
                  <a:schemeClr val="dk1"/>
                </a:solidFill>
                <a:latin typeface="Calibri"/>
                <a:ea typeface="Calibri"/>
                <a:cs typeface="Calibri"/>
                <a:sym typeface="Calibri"/>
              </a:rPr>
              <a:t>Work Study Practices (</a:t>
            </a:r>
            <a:r>
              <a:rPr lang="en-US" sz="2000" u="sng">
                <a:solidFill>
                  <a:schemeClr val="hlink"/>
                </a:solidFill>
                <a:latin typeface="Calibri"/>
                <a:ea typeface="Calibri"/>
                <a:cs typeface="Calibri"/>
                <a:sym typeface="Calibri"/>
                <a:hlinkClick r:id="rId10"/>
              </a:rPr>
              <a:t>NHDOE, 2014</a:t>
            </a:r>
            <a:r>
              <a:rPr lang="en-US" sz="2000">
                <a:solidFill>
                  <a:schemeClr val="dk1"/>
                </a:solidFill>
              </a:rPr>
              <a:t>)</a:t>
            </a:r>
            <a:endParaRPr sz="2000">
              <a:solidFill>
                <a:schemeClr val="dk1"/>
              </a:solidFill>
            </a:endParaRPr>
          </a:p>
        </p:txBody>
      </p:sp>
      <p:sp>
        <p:nvSpPr>
          <p:cNvPr id="1153" name="Google Shape;1153;p128"/>
          <p:cNvSpPr txBox="1"/>
          <p:nvPr/>
        </p:nvSpPr>
        <p:spPr>
          <a:xfrm>
            <a:off x="1396050" y="5621900"/>
            <a:ext cx="939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Calibri"/>
                <a:ea typeface="Calibri"/>
                <a:cs typeface="Calibri"/>
                <a:sym typeface="Calibri"/>
              </a:rPr>
              <a:t>Credit to </a:t>
            </a:r>
            <a:r>
              <a:rPr lang="en-US">
                <a:solidFill>
                  <a:schemeClr val="dk1"/>
                </a:solidFill>
                <a:latin typeface="Calibri"/>
                <a:ea typeface="Calibri"/>
                <a:cs typeface="Calibri"/>
                <a:sym typeface="Calibri"/>
              </a:rPr>
              <a:t>W. Chris Brandt who created this slide.</a:t>
            </a:r>
            <a:endParaRPr>
              <a:solidFill>
                <a:schemeClr val="dk1"/>
              </a:solidFill>
              <a:latin typeface="Calibri"/>
              <a:ea typeface="Calibri"/>
              <a:cs typeface="Calibri"/>
              <a:sym typeface="Calibri"/>
            </a:endParaRPr>
          </a:p>
        </p:txBody>
      </p:sp>
      <p:sp>
        <p:nvSpPr>
          <p:cNvPr id="1154" name="Google Shape;1154;p128"/>
          <p:cNvSpPr txBox="1"/>
          <p:nvPr/>
        </p:nvSpPr>
        <p:spPr>
          <a:xfrm>
            <a:off x="9692725" y="1944850"/>
            <a:ext cx="1850100" cy="17760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“Jingle Jangle” Problem</a:t>
            </a:r>
            <a:endParaRPr sz="2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29"/>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Social and Emotional Learning (Non-Academic Skills)</a:t>
            </a:r>
            <a:endParaRPr/>
          </a:p>
        </p:txBody>
      </p:sp>
      <p:sp>
        <p:nvSpPr>
          <p:cNvPr id="1161" name="Google Shape;1161;p129"/>
          <p:cNvSpPr txBox="1"/>
          <p:nvPr>
            <p:ph idx="1" type="body"/>
          </p:nvPr>
        </p:nvSpPr>
        <p:spPr>
          <a:xfrm>
            <a:off x="661800" y="1030853"/>
            <a:ext cx="10515600" cy="2301000"/>
          </a:xfrm>
          <a:prstGeom prst="rect">
            <a:avLst/>
          </a:prstGeom>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91666"/>
              <a:buFont typeface="Arial"/>
              <a:buNone/>
            </a:pPr>
            <a:r>
              <a:t/>
            </a:r>
            <a:endParaRPr sz="1200"/>
          </a:p>
          <a:p>
            <a:pPr indent="0" lvl="0" marL="0" rtl="0" algn="l">
              <a:lnSpc>
                <a:spcPct val="100000"/>
              </a:lnSpc>
              <a:spcBef>
                <a:spcPts val="600"/>
              </a:spcBef>
              <a:spcAft>
                <a:spcPts val="0"/>
              </a:spcAft>
              <a:buClr>
                <a:schemeClr val="dk1"/>
              </a:buClr>
              <a:buSzPct val="56410"/>
              <a:buFont typeface="Arial"/>
              <a:buNone/>
            </a:pPr>
            <a:r>
              <a:rPr b="1" lang="en-US" sz="1950">
                <a:solidFill>
                  <a:srgbClr val="1E1E1E"/>
                </a:solidFill>
              </a:rPr>
              <a:t>“Social and emotional learning (SEL) </a:t>
            </a:r>
            <a:r>
              <a:rPr lang="en-US" sz="1950">
                <a:solidFill>
                  <a:srgbClr val="1E1E1E"/>
                </a:solidFill>
              </a:rPr>
              <a:t>has often been used as an</a:t>
            </a:r>
            <a:r>
              <a:rPr b="1" lang="en-US" sz="1950">
                <a:solidFill>
                  <a:srgbClr val="1E1E1E"/>
                </a:solidFill>
              </a:rPr>
              <a:t> </a:t>
            </a:r>
            <a:r>
              <a:rPr b="1" lang="en-US" sz="1950">
                <a:solidFill>
                  <a:srgbClr val="1E1E1E"/>
                </a:solidFill>
                <a:highlight>
                  <a:schemeClr val="lt2"/>
                </a:highlight>
              </a:rPr>
              <a:t>umbrella term </a:t>
            </a:r>
            <a:r>
              <a:rPr lang="en-US" sz="1950">
                <a:solidFill>
                  <a:srgbClr val="1E1E1E"/>
                </a:solidFill>
              </a:rPr>
              <a:t>to represent a wide array of</a:t>
            </a:r>
            <a:r>
              <a:rPr b="1" lang="en-US" sz="1950">
                <a:solidFill>
                  <a:srgbClr val="1E1E1E"/>
                </a:solidFill>
              </a:rPr>
              <a:t> non-academic skills that individuals need in order to set goals, manage behavior, build relationships, and process and remember information. </a:t>
            </a:r>
            <a:r>
              <a:rPr lang="en-US" sz="1950">
                <a:solidFill>
                  <a:srgbClr val="1E1E1E"/>
                </a:solidFill>
              </a:rPr>
              <a:t>These skills and competencies develop across our lives and are essential to success in school, work, home, and community. Generally speaking, this set of skills can be organized into three interrelated areas: </a:t>
            </a:r>
            <a:r>
              <a:rPr b="1" lang="en-US" sz="1950">
                <a:solidFill>
                  <a:srgbClr val="1E1E1E"/>
                </a:solidFill>
              </a:rPr>
              <a:t>cognitive, social, and emotional</a:t>
            </a:r>
            <a:r>
              <a:rPr lang="en-US" sz="1950">
                <a:solidFill>
                  <a:srgbClr val="1E1E1E"/>
                </a:solidFill>
              </a:rPr>
              <a:t>.” </a:t>
            </a:r>
            <a:r>
              <a:rPr lang="en-US" sz="1950" u="sng">
                <a:solidFill>
                  <a:schemeClr val="hlink"/>
                </a:solidFill>
                <a:hlinkClick r:id="rId3"/>
              </a:rPr>
              <a:t>https://easel.gse.harvard.edu/taxonomy-project</a:t>
            </a:r>
            <a:r>
              <a:rPr lang="en-US" sz="1950">
                <a:solidFill>
                  <a:srgbClr val="1E1E1E"/>
                </a:solidFill>
              </a:rPr>
              <a:t> </a:t>
            </a:r>
            <a:endParaRPr sz="2000"/>
          </a:p>
          <a:p>
            <a:pPr indent="0" lvl="0" marL="0" rtl="0" algn="l">
              <a:spcBef>
                <a:spcPts val="600"/>
              </a:spcBef>
              <a:spcAft>
                <a:spcPts val="600"/>
              </a:spcAft>
              <a:buNone/>
            </a:pPr>
            <a:r>
              <a:t/>
            </a:r>
            <a:endParaRPr/>
          </a:p>
        </p:txBody>
      </p:sp>
      <p:sp>
        <p:nvSpPr>
          <p:cNvPr id="1162" name="Google Shape;1162;p129"/>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63" name="Google Shape;1163;p129"/>
          <p:cNvSpPr/>
          <p:nvPr/>
        </p:nvSpPr>
        <p:spPr>
          <a:xfrm>
            <a:off x="906600" y="3184863"/>
            <a:ext cx="10270800" cy="642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latin typeface="Calibri"/>
                <a:ea typeface="Calibri"/>
                <a:cs typeface="Calibri"/>
                <a:sym typeface="Calibri"/>
              </a:rPr>
              <a:t>Social and emotional learning (SEL)</a:t>
            </a:r>
            <a:endParaRPr b="1" sz="2600">
              <a:latin typeface="Calibri"/>
              <a:ea typeface="Calibri"/>
              <a:cs typeface="Calibri"/>
              <a:sym typeface="Calibri"/>
            </a:endParaRPr>
          </a:p>
        </p:txBody>
      </p:sp>
      <p:sp>
        <p:nvSpPr>
          <p:cNvPr id="1164" name="Google Shape;1164;p129"/>
          <p:cNvSpPr/>
          <p:nvPr/>
        </p:nvSpPr>
        <p:spPr>
          <a:xfrm>
            <a:off x="906600" y="4277725"/>
            <a:ext cx="2121300" cy="1331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Calibri"/>
                <a:ea typeface="Calibri"/>
                <a:cs typeface="Calibri"/>
                <a:sym typeface="Calibri"/>
              </a:rPr>
              <a:t>21st century skills</a:t>
            </a:r>
            <a:endParaRPr b="1" sz="2000">
              <a:latin typeface="Calibri"/>
              <a:ea typeface="Calibri"/>
              <a:cs typeface="Calibri"/>
              <a:sym typeface="Calibri"/>
            </a:endParaRPr>
          </a:p>
        </p:txBody>
      </p:sp>
      <p:sp>
        <p:nvSpPr>
          <p:cNvPr id="1165" name="Google Shape;1165;p129"/>
          <p:cNvSpPr/>
          <p:nvPr/>
        </p:nvSpPr>
        <p:spPr>
          <a:xfrm>
            <a:off x="3804500" y="4277725"/>
            <a:ext cx="2119800" cy="1331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Calibri"/>
                <a:ea typeface="Calibri"/>
                <a:cs typeface="Calibri"/>
                <a:sym typeface="Calibri"/>
              </a:rPr>
              <a:t>Transferable, durable, soft, or non-cognitive skills</a:t>
            </a:r>
            <a:endParaRPr b="1" sz="2000">
              <a:latin typeface="Calibri"/>
              <a:ea typeface="Calibri"/>
              <a:cs typeface="Calibri"/>
              <a:sym typeface="Calibri"/>
            </a:endParaRPr>
          </a:p>
        </p:txBody>
      </p:sp>
      <p:sp>
        <p:nvSpPr>
          <p:cNvPr id="1166" name="Google Shape;1166;p129"/>
          <p:cNvSpPr/>
          <p:nvPr/>
        </p:nvSpPr>
        <p:spPr>
          <a:xfrm>
            <a:off x="6431050" y="4365650"/>
            <a:ext cx="2119800" cy="1331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Calibri"/>
                <a:ea typeface="Calibri"/>
                <a:cs typeface="Calibri"/>
                <a:sym typeface="Calibri"/>
              </a:rPr>
              <a:t>Global skills and competencies</a:t>
            </a:r>
            <a:endParaRPr b="1" sz="2000">
              <a:latin typeface="Calibri"/>
              <a:ea typeface="Calibri"/>
              <a:cs typeface="Calibri"/>
              <a:sym typeface="Calibri"/>
            </a:endParaRPr>
          </a:p>
        </p:txBody>
      </p:sp>
      <p:sp>
        <p:nvSpPr>
          <p:cNvPr id="1167" name="Google Shape;1167;p129"/>
          <p:cNvSpPr/>
          <p:nvPr/>
        </p:nvSpPr>
        <p:spPr>
          <a:xfrm>
            <a:off x="8922300" y="4365650"/>
            <a:ext cx="2119800" cy="1331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Calibri"/>
                <a:ea typeface="Calibri"/>
                <a:cs typeface="Calibri"/>
                <a:sym typeface="Calibri"/>
              </a:rPr>
              <a:t>Other…</a:t>
            </a:r>
            <a:endParaRPr b="1" sz="2000">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130"/>
          <p:cNvSpPr txBox="1"/>
          <p:nvPr>
            <p:ph idx="12" type="sldNum"/>
          </p:nvPr>
        </p:nvSpPr>
        <p:spPr>
          <a:xfrm>
            <a:off x="9040906" y="293781"/>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74" name="Google Shape;1174;p130"/>
          <p:cNvPicPr preferRelativeResize="0"/>
          <p:nvPr/>
        </p:nvPicPr>
        <p:blipFill>
          <a:blip r:embed="rId3">
            <a:alphaModFix/>
          </a:blip>
          <a:stretch>
            <a:fillRect/>
          </a:stretch>
        </p:blipFill>
        <p:spPr>
          <a:xfrm>
            <a:off x="152400" y="152400"/>
            <a:ext cx="11887201" cy="5653386"/>
          </a:xfrm>
          <a:prstGeom prst="rect">
            <a:avLst/>
          </a:prstGeom>
          <a:noFill/>
          <a:ln>
            <a:noFill/>
          </a:ln>
        </p:spPr>
      </p:pic>
      <p:sp>
        <p:nvSpPr>
          <p:cNvPr id="1175" name="Google Shape;1175;p130"/>
          <p:cNvSpPr txBox="1"/>
          <p:nvPr/>
        </p:nvSpPr>
        <p:spPr>
          <a:xfrm>
            <a:off x="317500" y="5805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4"/>
              </a:rPr>
              <a:t>http://exploresel.gse.harvard.edu/</a:t>
            </a:r>
            <a:r>
              <a:rPr lang="en-US"/>
              <a:t> </a:t>
            </a:r>
            <a:endParaRPr/>
          </a:p>
        </p:txBody>
      </p:sp>
      <p:sp>
        <p:nvSpPr>
          <p:cNvPr id="1176" name="Google Shape;1176;p130"/>
          <p:cNvSpPr txBox="1"/>
          <p:nvPr/>
        </p:nvSpPr>
        <p:spPr>
          <a:xfrm>
            <a:off x="4632625" y="461825"/>
            <a:ext cx="6240600" cy="1662300"/>
          </a:xfrm>
          <a:prstGeom prst="rect">
            <a:avLst/>
          </a:prstGeom>
          <a:solidFill>
            <a:srgbClr val="FFF2CC"/>
          </a:solidFill>
          <a:ln cap="flat" cmpd="sng" w="19050">
            <a:solidFill>
              <a:srgbClr val="000000"/>
            </a:solidFill>
            <a:prstDash val="solid"/>
            <a:round/>
            <a:headEnd len="sm" w="sm" type="none"/>
            <a:tailEnd len="sm" w="sm" type="none"/>
          </a:ln>
          <a:effectLst>
            <a:outerShdw rotWithShape="0" algn="bl" dist="1143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SEL is a complex field with many frameworks and inconsistent use of terms.</a:t>
            </a:r>
            <a:endParaRPr sz="32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131"/>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Example 1: CASEL Wheel</a:t>
            </a:r>
            <a:endParaRPr/>
          </a:p>
        </p:txBody>
      </p:sp>
      <p:sp>
        <p:nvSpPr>
          <p:cNvPr id="1183" name="Google Shape;1183;p131"/>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84" name="Google Shape;1184;p131"/>
          <p:cNvSpPr txBox="1"/>
          <p:nvPr/>
        </p:nvSpPr>
        <p:spPr>
          <a:xfrm>
            <a:off x="6319350" y="975850"/>
            <a:ext cx="5104800" cy="469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333333"/>
                </a:solidFill>
                <a:highlight>
                  <a:srgbClr val="FFFFFF"/>
                </a:highlight>
                <a:latin typeface="Calibri"/>
                <a:ea typeface="Calibri"/>
                <a:cs typeface="Calibri"/>
                <a:sym typeface="Calibri"/>
              </a:rPr>
              <a:t>One SEL framework, known to many as the “CASEL wheel,” helps cultivate skills and environments that advance students’ learning and development</a:t>
            </a:r>
            <a:endParaRPr sz="2400">
              <a:solidFill>
                <a:srgbClr val="333333"/>
              </a:solidFill>
              <a:highlight>
                <a:srgbClr val="FFFFFF"/>
              </a:highlight>
              <a:latin typeface="Calibri"/>
              <a:ea typeface="Calibri"/>
              <a:cs typeface="Calibri"/>
              <a:sym typeface="Calibri"/>
            </a:endParaRPr>
          </a:p>
          <a:p>
            <a:pPr indent="-381000" lvl="0" marL="457200" rtl="0" algn="l">
              <a:spcBef>
                <a:spcPts val="0"/>
              </a:spcBef>
              <a:spcAft>
                <a:spcPts val="0"/>
              </a:spcAft>
              <a:buClr>
                <a:srgbClr val="333333"/>
              </a:buClr>
              <a:buSzPts val="2400"/>
              <a:buFont typeface="Calibri"/>
              <a:buChar char="●"/>
            </a:pPr>
            <a:r>
              <a:rPr lang="en-US" sz="2400">
                <a:solidFill>
                  <a:srgbClr val="333333"/>
                </a:solidFill>
                <a:highlight>
                  <a:srgbClr val="FFFFFF"/>
                </a:highlight>
                <a:latin typeface="Calibri"/>
                <a:ea typeface="Calibri"/>
                <a:cs typeface="Calibri"/>
                <a:sym typeface="Calibri"/>
              </a:rPr>
              <a:t>Self-awareness</a:t>
            </a:r>
            <a:endParaRPr sz="2400">
              <a:solidFill>
                <a:srgbClr val="333333"/>
              </a:solidFill>
              <a:highlight>
                <a:srgbClr val="FFFFFF"/>
              </a:highlight>
              <a:latin typeface="Calibri"/>
              <a:ea typeface="Calibri"/>
              <a:cs typeface="Calibri"/>
              <a:sym typeface="Calibri"/>
            </a:endParaRPr>
          </a:p>
          <a:p>
            <a:pPr indent="-381000" lvl="0" marL="457200" rtl="0" algn="l">
              <a:spcBef>
                <a:spcPts val="0"/>
              </a:spcBef>
              <a:spcAft>
                <a:spcPts val="0"/>
              </a:spcAft>
              <a:buClr>
                <a:srgbClr val="333333"/>
              </a:buClr>
              <a:buSzPts val="2400"/>
              <a:buFont typeface="Calibri"/>
              <a:buChar char="●"/>
            </a:pPr>
            <a:r>
              <a:rPr lang="en-US" sz="2400">
                <a:solidFill>
                  <a:srgbClr val="333333"/>
                </a:solidFill>
                <a:highlight>
                  <a:srgbClr val="FFFFFF"/>
                </a:highlight>
                <a:latin typeface="Calibri"/>
                <a:ea typeface="Calibri"/>
                <a:cs typeface="Calibri"/>
                <a:sym typeface="Calibri"/>
              </a:rPr>
              <a:t>Self-management</a:t>
            </a:r>
            <a:endParaRPr sz="2400">
              <a:solidFill>
                <a:srgbClr val="333333"/>
              </a:solidFill>
              <a:highlight>
                <a:srgbClr val="FFFFFF"/>
              </a:highlight>
              <a:latin typeface="Calibri"/>
              <a:ea typeface="Calibri"/>
              <a:cs typeface="Calibri"/>
              <a:sym typeface="Calibri"/>
            </a:endParaRPr>
          </a:p>
          <a:p>
            <a:pPr indent="-381000" lvl="0" marL="457200" rtl="0" algn="l">
              <a:spcBef>
                <a:spcPts val="0"/>
              </a:spcBef>
              <a:spcAft>
                <a:spcPts val="0"/>
              </a:spcAft>
              <a:buClr>
                <a:srgbClr val="333333"/>
              </a:buClr>
              <a:buSzPts val="2400"/>
              <a:buFont typeface="Calibri"/>
              <a:buChar char="●"/>
            </a:pPr>
            <a:r>
              <a:rPr lang="en-US" sz="2400">
                <a:solidFill>
                  <a:srgbClr val="333333"/>
                </a:solidFill>
                <a:highlight>
                  <a:srgbClr val="FFFFFF"/>
                </a:highlight>
                <a:latin typeface="Calibri"/>
                <a:ea typeface="Calibri"/>
                <a:cs typeface="Calibri"/>
                <a:sym typeface="Calibri"/>
              </a:rPr>
              <a:t>Social awareness</a:t>
            </a:r>
            <a:endParaRPr sz="2400">
              <a:solidFill>
                <a:srgbClr val="333333"/>
              </a:solidFill>
              <a:highlight>
                <a:srgbClr val="FFFFFF"/>
              </a:highlight>
              <a:latin typeface="Calibri"/>
              <a:ea typeface="Calibri"/>
              <a:cs typeface="Calibri"/>
              <a:sym typeface="Calibri"/>
            </a:endParaRPr>
          </a:p>
          <a:p>
            <a:pPr indent="-381000" lvl="0" marL="457200" rtl="0" algn="l">
              <a:spcBef>
                <a:spcPts val="0"/>
              </a:spcBef>
              <a:spcAft>
                <a:spcPts val="0"/>
              </a:spcAft>
              <a:buClr>
                <a:srgbClr val="333333"/>
              </a:buClr>
              <a:buSzPts val="2400"/>
              <a:buFont typeface="Calibri"/>
              <a:buChar char="●"/>
            </a:pPr>
            <a:r>
              <a:rPr lang="en-US" sz="2400">
                <a:solidFill>
                  <a:srgbClr val="333333"/>
                </a:solidFill>
                <a:highlight>
                  <a:srgbClr val="FFFFFF"/>
                </a:highlight>
                <a:latin typeface="Calibri"/>
                <a:ea typeface="Calibri"/>
                <a:cs typeface="Calibri"/>
                <a:sym typeface="Calibri"/>
              </a:rPr>
              <a:t>Relationship skills</a:t>
            </a:r>
            <a:endParaRPr sz="2400">
              <a:solidFill>
                <a:srgbClr val="333333"/>
              </a:solidFill>
              <a:highlight>
                <a:srgbClr val="FFFFFF"/>
              </a:highlight>
              <a:latin typeface="Calibri"/>
              <a:ea typeface="Calibri"/>
              <a:cs typeface="Calibri"/>
              <a:sym typeface="Calibri"/>
            </a:endParaRPr>
          </a:p>
          <a:p>
            <a:pPr indent="-381000" lvl="0" marL="457200" rtl="0" algn="l">
              <a:spcBef>
                <a:spcPts val="0"/>
              </a:spcBef>
              <a:spcAft>
                <a:spcPts val="0"/>
              </a:spcAft>
              <a:buClr>
                <a:srgbClr val="333333"/>
              </a:buClr>
              <a:buSzPts val="2400"/>
              <a:buFont typeface="Calibri"/>
              <a:buChar char="●"/>
            </a:pPr>
            <a:r>
              <a:rPr lang="en-US" sz="2400">
                <a:solidFill>
                  <a:srgbClr val="333333"/>
                </a:solidFill>
                <a:highlight>
                  <a:srgbClr val="FFFFFF"/>
                </a:highlight>
                <a:latin typeface="Calibri"/>
                <a:ea typeface="Calibri"/>
                <a:cs typeface="Calibri"/>
                <a:sym typeface="Calibri"/>
              </a:rPr>
              <a:t>Responsible decision-making</a:t>
            </a:r>
            <a:endParaRPr sz="24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23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u="sng">
                <a:solidFill>
                  <a:schemeClr val="hlink"/>
                </a:solidFill>
                <a:latin typeface="Calibri"/>
                <a:ea typeface="Calibri"/>
                <a:cs typeface="Calibri"/>
                <a:sym typeface="Calibri"/>
                <a:hlinkClick r:id="rId3"/>
              </a:rPr>
              <a:t>https://casel.org/fundamentals-of-sel/what-is-the-casel-framework/</a:t>
            </a: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rgbClr val="333333"/>
              </a:solidFill>
              <a:highlight>
                <a:srgbClr val="FFFFFF"/>
              </a:highlight>
              <a:latin typeface="Calibri"/>
              <a:ea typeface="Calibri"/>
              <a:cs typeface="Calibri"/>
              <a:sym typeface="Calibri"/>
            </a:endParaRPr>
          </a:p>
        </p:txBody>
      </p:sp>
      <p:pic>
        <p:nvPicPr>
          <p:cNvPr id="1185" name="Google Shape;1185;p131"/>
          <p:cNvPicPr preferRelativeResize="0"/>
          <p:nvPr/>
        </p:nvPicPr>
        <p:blipFill>
          <a:blip r:embed="rId4">
            <a:alphaModFix/>
          </a:blip>
          <a:stretch>
            <a:fillRect/>
          </a:stretch>
        </p:blipFill>
        <p:spPr>
          <a:xfrm>
            <a:off x="732699" y="1067213"/>
            <a:ext cx="4572449" cy="45119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32"/>
          <p:cNvSpPr txBox="1"/>
          <p:nvPr>
            <p:ph type="title"/>
          </p:nvPr>
        </p:nvSpPr>
        <p:spPr>
          <a:xfrm>
            <a:off x="838200" y="0"/>
            <a:ext cx="10515600" cy="88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Example 2: Conley’s Four Keys Framework</a:t>
            </a:r>
            <a:endParaRPr/>
          </a:p>
        </p:txBody>
      </p:sp>
      <p:sp>
        <p:nvSpPr>
          <p:cNvPr id="1192" name="Google Shape;1192;p132"/>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93" name="Google Shape;1193;p132"/>
          <p:cNvPicPr preferRelativeResize="0"/>
          <p:nvPr/>
        </p:nvPicPr>
        <p:blipFill>
          <a:blip r:embed="rId3">
            <a:alphaModFix/>
          </a:blip>
          <a:stretch>
            <a:fillRect/>
          </a:stretch>
        </p:blipFill>
        <p:spPr>
          <a:xfrm>
            <a:off x="717879" y="885590"/>
            <a:ext cx="8225469" cy="4842600"/>
          </a:xfrm>
          <a:prstGeom prst="rect">
            <a:avLst/>
          </a:prstGeom>
          <a:noFill/>
          <a:ln>
            <a:noFill/>
          </a:ln>
        </p:spPr>
      </p:pic>
      <p:sp>
        <p:nvSpPr>
          <p:cNvPr id="1194" name="Google Shape;1194;p132"/>
          <p:cNvSpPr txBox="1"/>
          <p:nvPr/>
        </p:nvSpPr>
        <p:spPr>
          <a:xfrm>
            <a:off x="9479675" y="4161425"/>
            <a:ext cx="240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4"/>
              </a:rPr>
              <a:t>https://files.eric.ed.gov/fulltext/EJ794245.pdf</a:t>
            </a:r>
            <a:r>
              <a:rPr lang="en-US"/>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33"/>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Example 3: MCIEA Dashboard</a:t>
            </a:r>
            <a:endParaRPr/>
          </a:p>
        </p:txBody>
      </p:sp>
      <p:pic>
        <p:nvPicPr>
          <p:cNvPr id="1201" name="Google Shape;1201;p133"/>
          <p:cNvPicPr preferRelativeResize="0"/>
          <p:nvPr/>
        </p:nvPicPr>
        <p:blipFill>
          <a:blip r:embed="rId3">
            <a:alphaModFix/>
          </a:blip>
          <a:stretch>
            <a:fillRect/>
          </a:stretch>
        </p:blipFill>
        <p:spPr>
          <a:xfrm>
            <a:off x="310675" y="982566"/>
            <a:ext cx="10605900" cy="44985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0"/>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4000"/>
              <a:buFont typeface="Arial"/>
              <a:buNone/>
            </a:pPr>
            <a:r>
              <a:rPr lang="en-US" sz="4000"/>
              <a:t>Purpose and Overview</a:t>
            </a:r>
            <a:endParaRPr/>
          </a:p>
        </p:txBody>
      </p:sp>
      <p:sp>
        <p:nvSpPr>
          <p:cNvPr id="757" name="Google Shape;757;p80"/>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595959"/>
              </a:buClr>
              <a:buSzPts val="2800"/>
              <a:buChar char="•"/>
            </a:pPr>
            <a:r>
              <a:rPr lang="en-US"/>
              <a:t>Primary purpose is to help MDE make good decisions about the design and implementation of the state, school accountability system under ESSA</a:t>
            </a:r>
            <a:endParaRPr/>
          </a:p>
          <a:p>
            <a:pPr indent="-228600" lvl="0" marL="228600" rtl="0" algn="l">
              <a:lnSpc>
                <a:spcPct val="100000"/>
              </a:lnSpc>
              <a:spcBef>
                <a:spcPts val="1200"/>
              </a:spcBef>
              <a:spcAft>
                <a:spcPts val="0"/>
              </a:spcAft>
              <a:buClr>
                <a:srgbClr val="595959"/>
              </a:buClr>
              <a:buSzPts val="2800"/>
              <a:buChar char="•"/>
            </a:pPr>
            <a:r>
              <a:rPr lang="en-US"/>
              <a:t>We will focus on </a:t>
            </a:r>
            <a:r>
              <a:rPr b="1" i="1" lang="en-US"/>
              <a:t>identifying policy priorities </a:t>
            </a:r>
            <a:r>
              <a:rPr lang="en-US"/>
              <a:t>and identifying decisions in support of those priorities that are technically defensible and operationally feasible</a:t>
            </a:r>
            <a:endParaRPr/>
          </a:p>
          <a:p>
            <a:pPr indent="-228600" lvl="0" marL="228600" rtl="0" algn="l">
              <a:lnSpc>
                <a:spcPct val="100000"/>
              </a:lnSpc>
              <a:spcBef>
                <a:spcPts val="1200"/>
              </a:spcBef>
              <a:spcAft>
                <a:spcPts val="0"/>
              </a:spcAft>
              <a:buClr>
                <a:srgbClr val="595959"/>
              </a:buClr>
              <a:buSzPts val="2800"/>
              <a:buChar char="•"/>
            </a:pPr>
            <a:r>
              <a:rPr lang="en-US"/>
              <a:t>Feedback from the Task Force is received as a recommendation to the department </a:t>
            </a:r>
            <a:endParaRPr/>
          </a:p>
          <a:p>
            <a:pPr indent="-50800" lvl="0" marL="228600" rtl="0" algn="l">
              <a:lnSpc>
                <a:spcPct val="100000"/>
              </a:lnSpc>
              <a:spcBef>
                <a:spcPts val="1200"/>
              </a:spcBef>
              <a:spcAft>
                <a:spcPts val="0"/>
              </a:spcAft>
              <a:buClr>
                <a:srgbClr val="595959"/>
              </a:buClr>
              <a:buSzPts val="2800"/>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34"/>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 Note of Caution: Campbell’s Law</a:t>
            </a:r>
            <a:endParaRPr/>
          </a:p>
        </p:txBody>
      </p:sp>
      <p:sp>
        <p:nvSpPr>
          <p:cNvPr id="1208" name="Google Shape;1208;p134"/>
          <p:cNvSpPr txBox="1"/>
          <p:nvPr>
            <p:ph idx="4294967295" type="sldNum"/>
          </p:nvPr>
        </p:nvSpPr>
        <p:spPr>
          <a:xfrm>
            <a:off x="8610600" y="6356354"/>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09" name="Google Shape;1209;p134"/>
          <p:cNvPicPr preferRelativeResize="0"/>
          <p:nvPr/>
        </p:nvPicPr>
        <p:blipFill rotWithShape="1">
          <a:blip r:embed="rId3">
            <a:alphaModFix/>
          </a:blip>
          <a:srcRect b="10089" l="33371" r="32895" t="17843"/>
          <a:stretch/>
        </p:blipFill>
        <p:spPr>
          <a:xfrm>
            <a:off x="8394825" y="1120813"/>
            <a:ext cx="2423158" cy="4380693"/>
          </a:xfrm>
          <a:prstGeom prst="rect">
            <a:avLst/>
          </a:prstGeom>
          <a:noFill/>
          <a:ln>
            <a:noFill/>
          </a:ln>
        </p:spPr>
      </p:pic>
      <p:sp>
        <p:nvSpPr>
          <p:cNvPr id="1210" name="Google Shape;1210;p134"/>
          <p:cNvSpPr txBox="1"/>
          <p:nvPr/>
        </p:nvSpPr>
        <p:spPr>
          <a:xfrm>
            <a:off x="601400" y="1206300"/>
            <a:ext cx="6981000" cy="42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3300">
                <a:solidFill>
                  <a:schemeClr val="dk1"/>
                </a:solidFill>
                <a:latin typeface="Calibri"/>
                <a:ea typeface="Calibri"/>
                <a:cs typeface="Calibri"/>
                <a:sym typeface="Calibri"/>
              </a:rPr>
              <a:t>The more any quantitative social indicator is used for decision-making, the more subject it will be to corruption pressures and the more apt it will be to distort and corrupt the process it is intended to monitor.</a:t>
            </a:r>
            <a:endParaRPr i="1" sz="33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35"/>
          <p:cNvSpPr txBox="1"/>
          <p:nvPr>
            <p:ph type="title"/>
          </p:nvPr>
        </p:nvSpPr>
        <p:spPr>
          <a:xfrm>
            <a:off x="412618" y="275585"/>
            <a:ext cx="10605900" cy="380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Discussion</a:t>
            </a:r>
            <a:endParaRPr/>
          </a:p>
        </p:txBody>
      </p:sp>
      <p:sp>
        <p:nvSpPr>
          <p:cNvPr id="1217" name="Google Shape;1217;p135"/>
          <p:cNvSpPr txBox="1"/>
          <p:nvPr>
            <p:ph idx="1" type="body"/>
          </p:nvPr>
        </p:nvSpPr>
        <p:spPr>
          <a:xfrm>
            <a:off x="627175" y="955649"/>
            <a:ext cx="10515600" cy="4382700"/>
          </a:xfrm>
          <a:prstGeom prst="rect">
            <a:avLst/>
          </a:prstGeom>
        </p:spPr>
        <p:txBody>
          <a:bodyPr anchorCtr="0" anchor="t" bIns="45700" lIns="91425" spcFirstLastPara="1" rIns="91425" wrap="square" tIns="45700">
            <a:normAutofit fontScale="77500" lnSpcReduction="20000"/>
          </a:bodyPr>
          <a:lstStyle/>
          <a:p>
            <a:pPr indent="0" lvl="0" marL="0" rtl="0" algn="l">
              <a:spcBef>
                <a:spcPts val="600"/>
              </a:spcBef>
              <a:spcAft>
                <a:spcPts val="0"/>
              </a:spcAft>
              <a:buNone/>
            </a:pPr>
            <a:r>
              <a:rPr lang="en-US"/>
              <a:t>Use the form provided to share your feedback about, “What should we </a:t>
            </a:r>
            <a:r>
              <a:rPr lang="en-US"/>
              <a:t>prioritize</a:t>
            </a:r>
            <a:r>
              <a:rPr lang="en-US"/>
              <a:t> and why?”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sz="2500">
                <a:solidFill>
                  <a:srgbClr val="3F3F3F"/>
                </a:solidFill>
              </a:rPr>
              <a:t>Considerations:</a:t>
            </a:r>
            <a:endParaRPr sz="2500">
              <a:solidFill>
                <a:srgbClr val="3F3F3F"/>
              </a:solidFill>
            </a:endParaRPr>
          </a:p>
          <a:p>
            <a:pPr indent="-351631" lvl="0" marL="457200" rtl="0" algn="l">
              <a:lnSpc>
                <a:spcPct val="90000"/>
              </a:lnSpc>
              <a:spcBef>
                <a:spcPts val="600"/>
              </a:spcBef>
              <a:spcAft>
                <a:spcPts val="0"/>
              </a:spcAft>
              <a:buClr>
                <a:srgbClr val="3F3F3F"/>
              </a:buClr>
              <a:buSzPct val="100000"/>
              <a:buFont typeface="Calibri"/>
              <a:buAutoNum type="arabicPeriod"/>
            </a:pPr>
            <a:r>
              <a:rPr i="1" lang="en-US" sz="2500">
                <a:solidFill>
                  <a:srgbClr val="3F3F3F"/>
                </a:solidFill>
                <a:latin typeface="Calibri"/>
                <a:ea typeface="Calibri"/>
                <a:cs typeface="Calibri"/>
                <a:sym typeface="Calibri"/>
              </a:rPr>
              <a:t>Will the indicator meet ESSA requirements?</a:t>
            </a:r>
            <a:endParaRPr i="1" sz="2500">
              <a:solidFill>
                <a:srgbClr val="3F3F3F"/>
              </a:solidFill>
              <a:latin typeface="Calibri"/>
              <a:ea typeface="Calibri"/>
              <a:cs typeface="Calibri"/>
              <a:sym typeface="Calibri"/>
            </a:endParaRPr>
          </a:p>
          <a:p>
            <a:pPr indent="-351631" lvl="0" marL="457200" rtl="0" algn="l">
              <a:lnSpc>
                <a:spcPct val="90000"/>
              </a:lnSpc>
              <a:spcBef>
                <a:spcPts val="0"/>
              </a:spcBef>
              <a:spcAft>
                <a:spcPts val="0"/>
              </a:spcAft>
              <a:buClr>
                <a:srgbClr val="3F3F3F"/>
              </a:buClr>
              <a:buSzPct val="100000"/>
              <a:buFont typeface="Calibri"/>
              <a:buAutoNum type="arabicPeriod"/>
            </a:pPr>
            <a:r>
              <a:rPr i="1" lang="en-US" sz="2500">
                <a:solidFill>
                  <a:srgbClr val="3F3F3F"/>
                </a:solidFill>
                <a:latin typeface="Calibri"/>
                <a:ea typeface="Calibri"/>
                <a:cs typeface="Calibri"/>
                <a:sym typeface="Calibri"/>
              </a:rPr>
              <a:t>Should the indicator be included in the state accountability system, used for reporting only, or something else? </a:t>
            </a:r>
            <a:endParaRPr i="1" sz="2500">
              <a:solidFill>
                <a:srgbClr val="3F3F3F"/>
              </a:solidFill>
              <a:latin typeface="Calibri"/>
              <a:ea typeface="Calibri"/>
              <a:cs typeface="Calibri"/>
              <a:sym typeface="Calibri"/>
            </a:endParaRPr>
          </a:p>
          <a:p>
            <a:pPr indent="-351631" lvl="0" marL="457200" rtl="0" algn="l">
              <a:lnSpc>
                <a:spcPct val="90000"/>
              </a:lnSpc>
              <a:spcBef>
                <a:spcPts val="0"/>
              </a:spcBef>
              <a:spcAft>
                <a:spcPts val="0"/>
              </a:spcAft>
              <a:buClr>
                <a:srgbClr val="3F3F3F"/>
              </a:buClr>
              <a:buSzPct val="100000"/>
              <a:buFont typeface="Calibri"/>
              <a:buAutoNum type="arabicPeriod"/>
            </a:pPr>
            <a:r>
              <a:rPr i="1" lang="en-US" sz="2500">
                <a:solidFill>
                  <a:srgbClr val="3F3F3F"/>
                </a:solidFill>
                <a:latin typeface="Calibri"/>
                <a:ea typeface="Calibri"/>
                <a:cs typeface="Calibri"/>
                <a:sym typeface="Calibri"/>
              </a:rPr>
              <a:t>To what extent do schools influence this indicator? </a:t>
            </a:r>
            <a:endParaRPr i="1" sz="2500">
              <a:solidFill>
                <a:srgbClr val="3F3F3F"/>
              </a:solidFill>
              <a:latin typeface="Calibri"/>
              <a:ea typeface="Calibri"/>
              <a:cs typeface="Calibri"/>
              <a:sym typeface="Calibri"/>
            </a:endParaRPr>
          </a:p>
          <a:p>
            <a:pPr indent="-351631" lvl="0" marL="457200" rtl="0" algn="l">
              <a:lnSpc>
                <a:spcPct val="90000"/>
              </a:lnSpc>
              <a:spcBef>
                <a:spcPts val="0"/>
              </a:spcBef>
              <a:spcAft>
                <a:spcPts val="0"/>
              </a:spcAft>
              <a:buClr>
                <a:srgbClr val="3F3F3F"/>
              </a:buClr>
              <a:buSzPct val="100000"/>
              <a:buFont typeface="Calibri"/>
              <a:buAutoNum type="arabicPeriod"/>
            </a:pPr>
            <a:r>
              <a:rPr i="1" lang="en-US" sz="2500">
                <a:solidFill>
                  <a:srgbClr val="3F3F3F"/>
                </a:solidFill>
                <a:latin typeface="Calibri"/>
                <a:ea typeface="Calibri"/>
                <a:cs typeface="Calibri"/>
                <a:sym typeface="Calibri"/>
              </a:rPr>
              <a:t>To what extent are there credible measures for the indicator? </a:t>
            </a:r>
            <a:endParaRPr i="1" sz="2500">
              <a:solidFill>
                <a:srgbClr val="3F3F3F"/>
              </a:solidFill>
              <a:latin typeface="Calibri"/>
              <a:ea typeface="Calibri"/>
              <a:cs typeface="Calibri"/>
              <a:sym typeface="Calibri"/>
            </a:endParaRPr>
          </a:p>
          <a:p>
            <a:pPr indent="-351631" lvl="0" marL="457200" rtl="0" algn="l">
              <a:lnSpc>
                <a:spcPct val="90000"/>
              </a:lnSpc>
              <a:spcBef>
                <a:spcPts val="0"/>
              </a:spcBef>
              <a:spcAft>
                <a:spcPts val="0"/>
              </a:spcAft>
              <a:buClr>
                <a:srgbClr val="3F3F3F"/>
              </a:buClr>
              <a:buSzPct val="100000"/>
              <a:buAutoNum type="arabicPeriod"/>
            </a:pPr>
            <a:r>
              <a:rPr i="1" lang="en-US" sz="2500">
                <a:solidFill>
                  <a:srgbClr val="3F3F3F"/>
                </a:solidFill>
                <a:latin typeface="Calibri"/>
                <a:ea typeface="Calibri"/>
                <a:cs typeface="Calibri"/>
                <a:sym typeface="Calibri"/>
              </a:rPr>
              <a:t>To what extent is the indicator potentially corruptible or susceptible to Campbell’s Law?</a:t>
            </a:r>
            <a:endParaRPr i="1" sz="2500">
              <a:solidFill>
                <a:srgbClr val="3F3F3F"/>
              </a:solidFill>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10 minutes for individual work</a:t>
            </a:r>
            <a:endParaRPr/>
          </a:p>
          <a:p>
            <a:pPr indent="0" lvl="0" marL="0" rtl="0" algn="l">
              <a:spcBef>
                <a:spcPts val="600"/>
              </a:spcBef>
              <a:spcAft>
                <a:spcPts val="0"/>
              </a:spcAft>
              <a:buNone/>
            </a:pPr>
            <a:r>
              <a:rPr lang="en-US"/>
              <a:t>20 minutes for small group discussion </a:t>
            </a:r>
            <a:endParaRPr/>
          </a:p>
          <a:p>
            <a:pPr indent="0" lvl="0" marL="0" rtl="0" algn="l">
              <a:spcBef>
                <a:spcPts val="600"/>
              </a:spcBef>
              <a:spcAft>
                <a:spcPts val="0"/>
              </a:spcAft>
              <a:buNone/>
            </a:pPr>
            <a:r>
              <a:rPr lang="en-US"/>
              <a:t>20 minutes for full group discussion </a:t>
            </a:r>
            <a:endParaRPr/>
          </a:p>
          <a:p>
            <a:pPr indent="0" lvl="0" marL="0" rtl="0" algn="l">
              <a:spcBef>
                <a:spcPts val="600"/>
              </a:spcBef>
              <a:spcAft>
                <a:spcPts val="6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23" name="Google Shape;1223;p136"/>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B0D357"/>
              </a:buClr>
              <a:buSzPts val="3600"/>
              <a:buFont typeface="Arial"/>
              <a:buNone/>
            </a:pPr>
            <a:r>
              <a:rPr lang="en-US" sz="4300"/>
              <a:t>Follow-Up and Future Topics</a:t>
            </a:r>
            <a:endParaRPr sz="17300"/>
          </a:p>
        </p:txBody>
      </p:sp>
      <p:sp>
        <p:nvSpPr>
          <p:cNvPr id="1224" name="Google Shape;1224;p136"/>
          <p:cNvSpPr txBox="1"/>
          <p:nvPr/>
        </p:nvSpPr>
        <p:spPr>
          <a:xfrm>
            <a:off x="1308250" y="2676100"/>
            <a:ext cx="18600" cy="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137"/>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sz="2900"/>
              <a:t>Before we adjourn… </a:t>
            </a:r>
            <a:endParaRPr sz="2900"/>
          </a:p>
        </p:txBody>
      </p:sp>
      <p:sp>
        <p:nvSpPr>
          <p:cNvPr id="1230" name="Google Shape;1230;p137"/>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t/>
            </a:r>
            <a:endParaRPr i="1" sz="3200"/>
          </a:p>
          <a:p>
            <a:pPr indent="-355600" lvl="0" marL="457200" rtl="0" algn="l">
              <a:lnSpc>
                <a:spcPct val="100000"/>
              </a:lnSpc>
              <a:spcBef>
                <a:spcPts val="0"/>
              </a:spcBef>
              <a:spcAft>
                <a:spcPts val="0"/>
              </a:spcAft>
              <a:buSzPts val="2000"/>
              <a:buChar char="●"/>
            </a:pPr>
            <a:r>
              <a:rPr i="1" lang="en-US" sz="3200"/>
              <a:t>What’s one thing we covered today that you want to emphasize and/or request we follow-up on? </a:t>
            </a:r>
            <a:endParaRPr i="1" sz="3200"/>
          </a:p>
          <a:p>
            <a:pPr indent="-355600" lvl="0" marL="457200" rtl="0" algn="l">
              <a:lnSpc>
                <a:spcPct val="100000"/>
              </a:lnSpc>
              <a:spcBef>
                <a:spcPts val="0"/>
              </a:spcBef>
              <a:spcAft>
                <a:spcPts val="0"/>
              </a:spcAft>
              <a:buSzPts val="2000"/>
              <a:buChar char="●"/>
            </a:pPr>
            <a:r>
              <a:rPr i="1" lang="en-US" sz="3200"/>
              <a:t>What’s a topic or issue we have not covered you’d like the task force to address in the future? </a:t>
            </a:r>
            <a:endParaRPr/>
          </a:p>
          <a:p>
            <a:pPr indent="0" lvl="0" marL="228600" rtl="0" algn="l">
              <a:lnSpc>
                <a:spcPct val="100000"/>
              </a:lnSpc>
              <a:spcBef>
                <a:spcPts val="1200"/>
              </a:spcBef>
              <a:spcAft>
                <a:spcPts val="0"/>
              </a:spcAft>
              <a:buNone/>
            </a:pPr>
            <a:r>
              <a:t/>
            </a:r>
            <a:endParaRPr/>
          </a:p>
          <a:p>
            <a:pPr indent="-50800" lvl="0" marL="228600" rtl="0" algn="l">
              <a:lnSpc>
                <a:spcPct val="100000"/>
              </a:lnSpc>
              <a:spcBef>
                <a:spcPts val="1200"/>
              </a:spcBef>
              <a:spcAft>
                <a:spcPts val="0"/>
              </a:spcAft>
              <a:buClr>
                <a:srgbClr val="595959"/>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81"/>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4000"/>
              <a:buFont typeface="Arial"/>
              <a:buNone/>
            </a:pPr>
            <a:r>
              <a:rPr lang="en-US" sz="4000"/>
              <a:t>Ground Rules/ Group Norms</a:t>
            </a:r>
            <a:endParaRPr/>
          </a:p>
        </p:txBody>
      </p:sp>
      <p:sp>
        <p:nvSpPr>
          <p:cNvPr id="763" name="Google Shape;763;p81"/>
          <p:cNvSpPr txBox="1"/>
          <p:nvPr>
            <p:ph idx="1" type="body"/>
          </p:nvPr>
        </p:nvSpPr>
        <p:spPr>
          <a:xfrm>
            <a:off x="838200" y="1166649"/>
            <a:ext cx="10515600" cy="4382814"/>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00000"/>
              </a:lnSpc>
              <a:spcBef>
                <a:spcPts val="0"/>
              </a:spcBef>
              <a:spcAft>
                <a:spcPts val="0"/>
              </a:spcAft>
              <a:buClr>
                <a:srgbClr val="595959"/>
              </a:buClr>
              <a:buSzPct val="100000"/>
              <a:buChar char="•"/>
            </a:pPr>
            <a:r>
              <a:rPr lang="en-US" sz="2800"/>
              <a:t>Listen actively and attentively; ask for clarification as needed</a:t>
            </a:r>
            <a:endParaRPr/>
          </a:p>
          <a:p>
            <a:pPr indent="-228600" lvl="0" marL="228600" rtl="0" algn="l">
              <a:lnSpc>
                <a:spcPct val="100000"/>
              </a:lnSpc>
              <a:spcBef>
                <a:spcPts val="1200"/>
              </a:spcBef>
              <a:spcAft>
                <a:spcPts val="0"/>
              </a:spcAft>
              <a:buClr>
                <a:srgbClr val="595959"/>
              </a:buClr>
              <a:buSzPct val="100000"/>
              <a:buChar char="•"/>
            </a:pPr>
            <a:r>
              <a:rPr lang="en-US" sz="2800"/>
              <a:t>Everyone should have an opportunity to ‘be heard’ without interruption and to receive courteous feedback</a:t>
            </a:r>
            <a:endParaRPr/>
          </a:p>
          <a:p>
            <a:pPr indent="-228600" lvl="0" marL="228600" rtl="0" algn="l">
              <a:lnSpc>
                <a:spcPct val="100000"/>
              </a:lnSpc>
              <a:spcBef>
                <a:spcPts val="1200"/>
              </a:spcBef>
              <a:spcAft>
                <a:spcPts val="0"/>
              </a:spcAft>
              <a:buClr>
                <a:srgbClr val="595959"/>
              </a:buClr>
              <a:buSzPct val="100000"/>
              <a:buChar char="•"/>
            </a:pPr>
            <a:r>
              <a:rPr lang="en-US" sz="2800"/>
              <a:t>Critique ideas, not people or organizations</a:t>
            </a:r>
            <a:endParaRPr/>
          </a:p>
          <a:p>
            <a:pPr indent="-228600" lvl="0" marL="228600" rtl="0" algn="l">
              <a:lnSpc>
                <a:spcPct val="100000"/>
              </a:lnSpc>
              <a:spcBef>
                <a:spcPts val="1200"/>
              </a:spcBef>
              <a:spcAft>
                <a:spcPts val="0"/>
              </a:spcAft>
              <a:buClr>
                <a:srgbClr val="595959"/>
              </a:buClr>
              <a:buSzPct val="100000"/>
              <a:buChar char="•"/>
            </a:pPr>
            <a:r>
              <a:rPr lang="en-US" sz="2800"/>
              <a:t>Build on one another’s comments; work toward shared understanding</a:t>
            </a:r>
            <a:endParaRPr/>
          </a:p>
          <a:p>
            <a:pPr indent="-228600" lvl="0" marL="228600" rtl="0" algn="l">
              <a:lnSpc>
                <a:spcPct val="100000"/>
              </a:lnSpc>
              <a:spcBef>
                <a:spcPts val="1200"/>
              </a:spcBef>
              <a:spcAft>
                <a:spcPts val="0"/>
              </a:spcAft>
              <a:buClr>
                <a:srgbClr val="595959"/>
              </a:buClr>
              <a:buSzPct val="100000"/>
              <a:buChar char="•"/>
            </a:pPr>
            <a:r>
              <a:rPr lang="en-US" sz="2800"/>
              <a:t>We will attempt to make decisions based on group consensus, but when necessary we will take a vote</a:t>
            </a:r>
            <a:endParaRPr/>
          </a:p>
          <a:p>
            <a:pPr indent="-228600" lvl="0" marL="228600" rtl="0" algn="l">
              <a:lnSpc>
                <a:spcPct val="100000"/>
              </a:lnSpc>
              <a:spcBef>
                <a:spcPts val="1200"/>
              </a:spcBef>
              <a:spcAft>
                <a:spcPts val="0"/>
              </a:spcAft>
              <a:buClr>
                <a:srgbClr val="595959"/>
              </a:buClr>
              <a:buSzPct val="100000"/>
              <a:buChar char="•"/>
            </a:pPr>
            <a:r>
              <a:rPr lang="en-US" sz="2800"/>
              <a:t>When/ if requested do not disclos</a:t>
            </a:r>
            <a:r>
              <a:rPr lang="en-US"/>
              <a:t>e</a:t>
            </a:r>
            <a:r>
              <a:rPr lang="en-US" sz="2800"/>
              <a:t> confidential information </a:t>
            </a:r>
            <a:endParaRPr/>
          </a:p>
          <a:p>
            <a:pPr indent="-228600" lvl="0" marL="228600" rtl="0" algn="l">
              <a:lnSpc>
                <a:spcPct val="100000"/>
              </a:lnSpc>
              <a:spcBef>
                <a:spcPts val="1200"/>
              </a:spcBef>
              <a:spcAft>
                <a:spcPts val="0"/>
              </a:spcAft>
              <a:buClr>
                <a:srgbClr val="595959"/>
              </a:buClr>
              <a:buSzPct val="100000"/>
              <a:buChar char="•"/>
            </a:pPr>
            <a:r>
              <a:rPr lang="en-US" sz="2800"/>
              <a:t>At the end of each meeting we will prioritize topics for future meetings and discuss action items</a:t>
            </a:r>
            <a:endParaRPr/>
          </a:p>
          <a:p>
            <a:pPr indent="-77470" lvl="0" marL="228600" rtl="0" algn="l">
              <a:lnSpc>
                <a:spcPct val="100000"/>
              </a:lnSpc>
              <a:spcBef>
                <a:spcPts val="1200"/>
              </a:spcBef>
              <a:spcAft>
                <a:spcPts val="0"/>
              </a:spcAft>
              <a:buClr>
                <a:srgbClr val="595959"/>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9" name="Google Shape;769;p82"/>
          <p:cNvSpPr txBox="1"/>
          <p:nvPr>
            <p:ph type="ctrTitle"/>
          </p:nvPr>
        </p:nvSpPr>
        <p:spPr>
          <a:xfrm>
            <a:off x="838200" y="835572"/>
            <a:ext cx="10050416" cy="211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9C8C3"/>
              </a:buClr>
              <a:buSzPts val="5400"/>
              <a:buFont typeface="Arial"/>
              <a:buNone/>
            </a:pPr>
            <a:r>
              <a:rPr lang="en-US" sz="5400"/>
              <a:t>Updates from MDE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83"/>
          <p:cNvSpPr txBox="1"/>
          <p:nvPr>
            <p:ph type="title"/>
          </p:nvPr>
        </p:nvSpPr>
        <p:spPr>
          <a:xfrm>
            <a:off x="412618" y="275585"/>
            <a:ext cx="10605890" cy="3802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B71"/>
              </a:buClr>
              <a:buSzPts val="2400"/>
              <a:buFont typeface="Arial"/>
              <a:buNone/>
            </a:pPr>
            <a:r>
              <a:rPr lang="en-US"/>
              <a:t>Miss. Code Ann. § 37-17-6 (Senate Bill 2396)</a:t>
            </a:r>
            <a:endParaRPr/>
          </a:p>
        </p:txBody>
      </p:sp>
      <p:sp>
        <p:nvSpPr>
          <p:cNvPr id="775" name="Google Shape;775;p83"/>
          <p:cNvSpPr txBox="1"/>
          <p:nvPr>
            <p:ph idx="4294967295" type="body"/>
          </p:nvPr>
        </p:nvSpPr>
        <p:spPr>
          <a:xfrm>
            <a:off x="644236" y="1283494"/>
            <a:ext cx="11060113" cy="42910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Implement a single “A” through “F” school and school district accountability system</a:t>
            </a:r>
            <a:endParaRPr/>
          </a:p>
          <a:p>
            <a:pPr indent="-228600" lvl="0" marL="228600" rtl="0" algn="l">
              <a:lnSpc>
                <a:spcPct val="90000"/>
              </a:lnSpc>
              <a:spcBef>
                <a:spcPts val="1000"/>
              </a:spcBef>
              <a:spcAft>
                <a:spcPts val="0"/>
              </a:spcAft>
              <a:buClr>
                <a:schemeClr val="dk1"/>
              </a:buClr>
              <a:buSzPts val="2400"/>
              <a:buChar char="•"/>
            </a:pPr>
            <a:r>
              <a:rPr lang="en-US" sz="2400"/>
              <a:t>Combine state and federal accountability systems into one (federally approved) system</a:t>
            </a:r>
            <a:endParaRPr/>
          </a:p>
          <a:p>
            <a:pPr indent="-228600" lvl="0" marL="228600" rtl="0" algn="l">
              <a:lnSpc>
                <a:spcPct val="90000"/>
              </a:lnSpc>
              <a:spcBef>
                <a:spcPts val="1000"/>
              </a:spcBef>
              <a:spcAft>
                <a:spcPts val="0"/>
              </a:spcAft>
              <a:buClr>
                <a:schemeClr val="dk1"/>
              </a:buClr>
              <a:buSzPts val="2400"/>
              <a:buChar char="•"/>
            </a:pPr>
            <a:r>
              <a:rPr lang="en-US" sz="2400"/>
              <a:t>Establish five performance categories (“A, B, C, D, &amp; F”) and discontinue the use of the designations of “Star, High Performing, Successful, Low-Performing, At Risk of Failing” </a:t>
            </a:r>
            <a:endParaRPr/>
          </a:p>
          <a:p>
            <a:pPr indent="-228600" lvl="0" marL="228600" rtl="0" algn="l">
              <a:lnSpc>
                <a:spcPct val="90000"/>
              </a:lnSpc>
              <a:spcBef>
                <a:spcPts val="1000"/>
              </a:spcBef>
              <a:spcAft>
                <a:spcPts val="0"/>
              </a:spcAft>
              <a:buClr>
                <a:schemeClr val="dk1"/>
              </a:buClr>
              <a:buSzPts val="2400"/>
              <a:buChar char="•"/>
            </a:pPr>
            <a:r>
              <a:rPr lang="en-US" sz="2400"/>
              <a:t>Incorporate a standards-based growth model</a:t>
            </a:r>
            <a:endParaRPr/>
          </a:p>
          <a:p>
            <a:pPr indent="-228600" lvl="0" marL="228600" rtl="0" algn="l">
              <a:lnSpc>
                <a:spcPct val="90000"/>
              </a:lnSpc>
              <a:spcBef>
                <a:spcPts val="1000"/>
              </a:spcBef>
              <a:spcAft>
                <a:spcPts val="0"/>
              </a:spcAft>
              <a:buClr>
                <a:schemeClr val="dk1"/>
              </a:buClr>
              <a:buSzPts val="2400"/>
              <a:buChar char="•"/>
            </a:pPr>
            <a:r>
              <a:rPr lang="en-US" sz="2400"/>
              <a:t>Discontinue use of QDI</a:t>
            </a:r>
            <a:endParaRPr/>
          </a:p>
          <a:p>
            <a:pPr indent="-228600" lvl="0" marL="228600" rtl="0" algn="l">
              <a:lnSpc>
                <a:spcPct val="90000"/>
              </a:lnSpc>
              <a:spcBef>
                <a:spcPts val="1000"/>
              </a:spcBef>
              <a:spcAft>
                <a:spcPts val="0"/>
              </a:spcAft>
              <a:buClr>
                <a:schemeClr val="dk1"/>
              </a:buClr>
              <a:buSzPts val="2400"/>
              <a:buChar char="•"/>
            </a:pPr>
            <a:r>
              <a:rPr lang="en-US" sz="2400"/>
              <a:t>Include the federally compliant 4-year graduation rate and discontinue use of HSCI</a:t>
            </a:r>
            <a:endParaRPr/>
          </a:p>
          <a:p>
            <a:pPr indent="-228600" lvl="0" marL="228600" rtl="0" algn="l">
              <a:lnSpc>
                <a:spcPct val="90000"/>
              </a:lnSpc>
              <a:spcBef>
                <a:spcPts val="1000"/>
              </a:spcBef>
              <a:spcAft>
                <a:spcPts val="0"/>
              </a:spcAft>
              <a:buClr>
                <a:schemeClr val="dk1"/>
              </a:buClr>
              <a:buSzPts val="2400"/>
              <a:buChar char="•"/>
            </a:pPr>
            <a:r>
              <a:rPr lang="en-US" sz="2400"/>
              <a:t>Increase standards when 75% of students are Proficient and/or when 65% of schools or districts earn a “B” or higher grade</a:t>
            </a:r>
            <a:endParaRPr/>
          </a:p>
        </p:txBody>
      </p:sp>
      <p:sp>
        <p:nvSpPr>
          <p:cNvPr id="776" name="Google Shape;776;p83"/>
          <p:cNvSpPr txBox="1"/>
          <p:nvPr>
            <p:ph idx="4294967295" type="sldNum"/>
          </p:nvPr>
        </p:nvSpPr>
        <p:spPr>
          <a:xfrm>
            <a:off x="11460163" y="6516688"/>
            <a:ext cx="731837" cy="31115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