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76" r:id="rId2"/>
  </p:sldMasterIdLst>
  <p:notesMasterIdLst>
    <p:notesMasterId r:id="rId33"/>
  </p:notesMasterIdLst>
  <p:handoutMasterIdLst>
    <p:handoutMasterId r:id="rId34"/>
  </p:handoutMasterIdLst>
  <p:sldIdLst>
    <p:sldId id="297" r:id="rId3"/>
    <p:sldId id="290" r:id="rId4"/>
    <p:sldId id="428" r:id="rId5"/>
    <p:sldId id="303" r:id="rId6"/>
    <p:sldId id="300" r:id="rId7"/>
    <p:sldId id="304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44" r:id="rId24"/>
    <p:sldId id="451" r:id="rId25"/>
    <p:sldId id="446" r:id="rId26"/>
    <p:sldId id="447" r:id="rId27"/>
    <p:sldId id="448" r:id="rId28"/>
    <p:sldId id="449" r:id="rId29"/>
    <p:sldId id="450" r:id="rId30"/>
    <p:sldId id="453" r:id="rId31"/>
    <p:sldId id="452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Banks" initials="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595"/>
  </p:normalViewPr>
  <p:slideViewPr>
    <p:cSldViewPr snapToGrid="0" snapToObjects="1">
      <p:cViewPr varScale="1">
        <p:scale>
          <a:sx n="135" d="100"/>
          <a:sy n="135" d="100"/>
        </p:scale>
        <p:origin x="13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39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8358-716F-B541-B8E3-B6CD7F3CCC11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E99C-1222-AB41-BFEE-14BC1467DD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00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3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8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1983097"/>
            <a:ext cx="5080200" cy="723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00B0F0"/>
              </a:solidFill>
            </a:endParaRPr>
          </a:p>
        </p:txBody>
      </p:sp>
      <p:sp>
        <p:nvSpPr>
          <p:cNvPr id="8" name="Shape 59"/>
          <p:cNvSpPr/>
          <p:nvPr userDrawn="1"/>
        </p:nvSpPr>
        <p:spPr>
          <a:xfrm>
            <a:off x="0" y="2806520"/>
            <a:ext cx="466344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" name="Shape 6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200" y="3759124"/>
            <a:ext cx="2130850" cy="10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12749" y="490538"/>
            <a:ext cx="6600525" cy="142835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5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12750" y="2049463"/>
            <a:ext cx="4618038" cy="608012"/>
          </a:xfrm>
        </p:spPr>
        <p:txBody>
          <a:bodyPr anchor="ctr"/>
          <a:lstStyle>
            <a:lvl1pPr rtl="0">
              <a:spcBef>
                <a:spcPts val="0"/>
              </a:spcBef>
              <a:buNone/>
              <a:defRPr lang="en" sz="1800" dirty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  <a:ea typeface="Open Sans"/>
                <a:cs typeface="Open Sans"/>
                <a:sym typeface="Open Sans"/>
              </a:rPr>
              <a:t>SUBHEAD</a:t>
            </a:r>
            <a:endParaRPr lang="en" sz="2000" dirty="0">
              <a:solidFill>
                <a:srgbClr val="FFFFFF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 Placeholder 1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12750" y="2906121"/>
            <a:ext cx="4083050" cy="499068"/>
          </a:xfrm>
        </p:spPr>
        <p:txBody>
          <a:bodyPr anchor="t"/>
          <a:lstStyle>
            <a:lvl1pPr algn="l">
              <a:spcBef>
                <a:spcPts val="0"/>
              </a:spcBef>
              <a:buNone/>
              <a:defRPr lang="en" sz="1800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algn="l">
              <a:spcBef>
                <a:spcPts val="0"/>
              </a:spcBef>
              <a:buNone/>
            </a:pPr>
            <a:r>
              <a:rPr lang="en-US" sz="1800" dirty="0">
                <a:latin typeface="+mn-lt"/>
                <a:ea typeface="Open Sans"/>
                <a:cs typeface="Open Sans"/>
                <a:sym typeface="Open Sans"/>
              </a:rPr>
              <a:t>Date</a:t>
            </a:r>
            <a:endParaRPr lang="en" sz="18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02660" y="3970650"/>
            <a:ext cx="4450615" cy="302899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Tx/>
              <a:buNone/>
              <a:tabLst/>
              <a:defRPr lang="en-US" sz="1800" b="1" smtClean="0">
                <a:solidFill>
                  <a:srgbClr val="CC000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2000" b="1" dirty="0">
                <a:solidFill>
                  <a:srgbClr val="CC0000"/>
                </a:solidFill>
                <a:latin typeface="+mn-lt"/>
                <a:ea typeface="Open Sans"/>
                <a:cs typeface="Open Sans"/>
                <a:sym typeface="Open Sans"/>
              </a:rPr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01925" y="4221678"/>
            <a:ext cx="4451350" cy="56622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cked 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38" y="723900"/>
            <a:ext cx="5602287" cy="878375"/>
          </a:xfrm>
        </p:spPr>
        <p:txBody>
          <a:bodyPr anchor="t"/>
          <a:lstStyle>
            <a:lvl1pPr>
              <a:defRPr sz="4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STACKED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878138"/>
            <a:ext cx="4678362" cy="993775"/>
          </a:xfrm>
        </p:spPr>
        <p:txBody>
          <a:bodyPr/>
          <a:lstStyle>
            <a:lvl1pPr>
              <a:lnSpc>
                <a:spcPct val="114000"/>
              </a:lnSpc>
              <a:spcAft>
                <a:spcPts val="0"/>
              </a:spcAft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1116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8781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056" y="283820"/>
            <a:ext cx="2630919" cy="12706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/>
          <p:cNvSpPr/>
          <p:nvPr userDrawn="1"/>
        </p:nvSpPr>
        <p:spPr>
          <a:xfrm>
            <a:off x="0" y="166378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2019300"/>
            <a:ext cx="5278437" cy="677863"/>
          </a:xfrm>
        </p:spPr>
        <p:txBody>
          <a:bodyPr/>
          <a:lstStyle>
            <a:lvl1pPr>
              <a:defRPr sz="3600" b="1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2809875"/>
            <a:ext cx="5278437" cy="150858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8732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&amp; Miss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9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809800" y="1093072"/>
            <a:ext cx="5961600" cy="1462747"/>
            <a:chOff x="1809800" y="1012003"/>
            <a:chExt cx="5961600" cy="1462747"/>
          </a:xfrm>
        </p:grpSpPr>
        <p:sp>
          <p:nvSpPr>
            <p:cNvPr id="5" name="Shape 72"/>
            <p:cNvSpPr txBox="1"/>
            <p:nvPr/>
          </p:nvSpPr>
          <p:spPr>
            <a:xfrm>
              <a:off x="1809800" y="1354550"/>
              <a:ext cx="5961600" cy="112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create a world-class educational system that gives students the knowledge and skills to be successful in college and the workforce, and to flourish as parents and citizens</a:t>
              </a:r>
            </a:p>
          </p:txBody>
        </p:sp>
        <p:sp>
          <p:nvSpPr>
            <p:cNvPr id="6" name="Shape 73"/>
            <p:cNvSpPr txBox="1"/>
            <p:nvPr/>
          </p:nvSpPr>
          <p:spPr>
            <a:xfrm>
              <a:off x="1809800" y="1012003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VISION</a:t>
              </a:r>
              <a:endParaRPr lang="en" sz="18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cxnSp>
          <p:nvCxnSpPr>
            <p:cNvPr id="7" name="Shape 74"/>
            <p:cNvCxnSpPr/>
            <p:nvPr/>
          </p:nvCxnSpPr>
          <p:spPr>
            <a:xfrm>
              <a:off x="2812842" y="1255390"/>
              <a:ext cx="47592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8" name="Group 7"/>
          <p:cNvGrpSpPr/>
          <p:nvPr userDrawn="1"/>
        </p:nvGrpSpPr>
        <p:grpSpPr>
          <a:xfrm>
            <a:off x="1809800" y="2827455"/>
            <a:ext cx="5762242" cy="1341924"/>
            <a:chOff x="1809800" y="2665300"/>
            <a:chExt cx="5762242" cy="1341924"/>
          </a:xfrm>
        </p:grpSpPr>
        <p:sp>
          <p:nvSpPr>
            <p:cNvPr id="9" name="Shape 76"/>
            <p:cNvSpPr txBox="1"/>
            <p:nvPr/>
          </p:nvSpPr>
          <p:spPr>
            <a:xfrm>
              <a:off x="1809800" y="3049624"/>
              <a:ext cx="5685900" cy="95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provide leadership through the development of policy and accountability systems so that all students are prepared to compete in the global community</a:t>
              </a:r>
            </a:p>
          </p:txBody>
        </p:sp>
        <p:sp>
          <p:nvSpPr>
            <p:cNvPr id="10" name="Shape 77"/>
            <p:cNvSpPr txBox="1"/>
            <p:nvPr/>
          </p:nvSpPr>
          <p:spPr>
            <a:xfrm>
              <a:off x="1809800" y="2665300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MISSION</a:t>
              </a:r>
            </a:p>
          </p:txBody>
        </p:sp>
        <p:cxnSp>
          <p:nvCxnSpPr>
            <p:cNvPr id="11" name="Shape 78"/>
            <p:cNvCxnSpPr/>
            <p:nvPr/>
          </p:nvCxnSpPr>
          <p:spPr>
            <a:xfrm>
              <a:off x="3000042" y="2910000"/>
              <a:ext cx="45720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2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89"/>
          <p:cNvSpPr txBox="1"/>
          <p:nvPr userDrawn="1"/>
        </p:nvSpPr>
        <p:spPr>
          <a:xfrm>
            <a:off x="266675" y="67800"/>
            <a:ext cx="8397600" cy="400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Mississippi</a:t>
            </a:r>
            <a:r>
              <a:rPr lang="en-US" sz="2400" b="1" baseline="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Department of Education</a:t>
            </a:r>
            <a:endParaRPr lang="en" sz="2400" b="1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6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4521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6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5636" y="1152525"/>
            <a:ext cx="8294915" cy="3217863"/>
          </a:xfrm>
        </p:spPr>
        <p:txBody>
          <a:bodyPr/>
          <a:lstStyle>
            <a:lvl1pPr marL="342900" indent="-342900" defTabSz="457200"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1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5441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/>
          <p:nvPr userDrawn="1"/>
        </p:nvSpPr>
        <p:spPr>
          <a:xfrm>
            <a:off x="3" y="0"/>
            <a:ext cx="8566951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dirty="0">
              <a:solidFill>
                <a:srgbClr val="CCCCCC"/>
              </a:solidFill>
            </a:endParaRPr>
          </a:p>
        </p:txBody>
      </p:sp>
      <p:sp>
        <p:nvSpPr>
          <p:cNvPr id="6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4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2" y="31533"/>
            <a:ext cx="8255251" cy="450443"/>
          </a:xfrm>
        </p:spPr>
        <p:txBody>
          <a:bodyPr anchor="ctr"/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11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BFB4E2-775D-4B7E-B827-40620C8669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703" y="881765"/>
            <a:ext cx="8255249" cy="3722662"/>
          </a:xfrm>
        </p:spPr>
        <p:txBody>
          <a:bodyPr/>
          <a:lstStyle>
            <a:lvl1pPr marL="285737" indent="-285737">
              <a:buFont typeface="Arial" panose="020B0604020202020204" pitchFamily="34" charset="0"/>
              <a:buChar char="•"/>
              <a:defRPr sz="2400"/>
            </a:lvl1pPr>
            <a:lvl2pPr marL="460352" indent="0">
              <a:buFont typeface="Arial" panose="020B0604020202020204" pitchFamily="34" charset="0"/>
              <a:buChar char="–"/>
              <a:defRPr sz="2000"/>
            </a:lvl2pPr>
            <a:lvl3pPr marL="914354" indent="344471"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	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767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FA9A8-E5C6-48E6-912D-0B48F79F7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B149-3984-4A44-9701-AF3515DE8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AF594-49CF-4F10-A1FE-FC045B17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009D-A1AD-47E0-B475-ED64FF0B3D43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661E-AF4F-4AF2-BBFC-6591CF44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B6212-D136-43E8-B4A9-9BA359FF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94C2-78C3-427D-BDF4-B8C9744D7D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0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 &amp; Miss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9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809800" y="1093072"/>
            <a:ext cx="5961600" cy="1462747"/>
            <a:chOff x="1809800" y="1012003"/>
            <a:chExt cx="5961600" cy="1462747"/>
          </a:xfrm>
        </p:grpSpPr>
        <p:sp>
          <p:nvSpPr>
            <p:cNvPr id="5" name="Shape 72"/>
            <p:cNvSpPr txBox="1"/>
            <p:nvPr/>
          </p:nvSpPr>
          <p:spPr>
            <a:xfrm>
              <a:off x="1809800" y="1354550"/>
              <a:ext cx="5961600" cy="112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create a world-class educational system that gives students the knowledge and skills to be successful in college and the workforce, and to flourish as parents and citizens</a:t>
              </a:r>
            </a:p>
          </p:txBody>
        </p:sp>
        <p:sp>
          <p:nvSpPr>
            <p:cNvPr id="6" name="Shape 73"/>
            <p:cNvSpPr txBox="1"/>
            <p:nvPr/>
          </p:nvSpPr>
          <p:spPr>
            <a:xfrm>
              <a:off x="1809800" y="1012003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VISION</a:t>
              </a:r>
              <a:endParaRPr lang="en" sz="18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  <a:sym typeface="Open Sans"/>
              </a:endParaRPr>
            </a:p>
          </p:txBody>
        </p:sp>
        <p:cxnSp>
          <p:nvCxnSpPr>
            <p:cNvPr id="7" name="Shape 74"/>
            <p:cNvCxnSpPr/>
            <p:nvPr/>
          </p:nvCxnSpPr>
          <p:spPr>
            <a:xfrm>
              <a:off x="2812842" y="1255390"/>
              <a:ext cx="47592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8" name="Group 7"/>
          <p:cNvGrpSpPr/>
          <p:nvPr userDrawn="1"/>
        </p:nvGrpSpPr>
        <p:grpSpPr>
          <a:xfrm>
            <a:off x="1809800" y="2827455"/>
            <a:ext cx="5762242" cy="1341924"/>
            <a:chOff x="1809800" y="2665300"/>
            <a:chExt cx="5762242" cy="1341924"/>
          </a:xfrm>
        </p:grpSpPr>
        <p:sp>
          <p:nvSpPr>
            <p:cNvPr id="9" name="Shape 76"/>
            <p:cNvSpPr txBox="1"/>
            <p:nvPr/>
          </p:nvSpPr>
          <p:spPr>
            <a:xfrm>
              <a:off x="1809800" y="3049624"/>
              <a:ext cx="5685900" cy="957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lnSpc>
                  <a:spcPct val="115000"/>
                </a:lnSpc>
                <a:spcBef>
                  <a:spcPts val="500"/>
                </a:spcBef>
                <a:buNone/>
              </a:pPr>
              <a:r>
                <a:rPr lang="en" sz="1600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To provide leadership through the development of policy and accountability systems so that all students are prepared to compete in the global community</a:t>
              </a:r>
            </a:p>
          </p:txBody>
        </p:sp>
        <p:sp>
          <p:nvSpPr>
            <p:cNvPr id="10" name="Shape 77"/>
            <p:cNvSpPr txBox="1"/>
            <p:nvPr/>
          </p:nvSpPr>
          <p:spPr>
            <a:xfrm>
              <a:off x="1809800" y="2665300"/>
              <a:ext cx="1260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000" b="1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Open Sans"/>
                </a:rPr>
                <a:t>MISSION</a:t>
              </a:r>
            </a:p>
          </p:txBody>
        </p:sp>
        <p:cxnSp>
          <p:nvCxnSpPr>
            <p:cNvPr id="11" name="Shape 78"/>
            <p:cNvCxnSpPr/>
            <p:nvPr/>
          </p:nvCxnSpPr>
          <p:spPr>
            <a:xfrm>
              <a:off x="3000042" y="2910000"/>
              <a:ext cx="4572000" cy="0"/>
            </a:xfrm>
            <a:prstGeom prst="straightConnector1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2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89"/>
          <p:cNvSpPr txBox="1"/>
          <p:nvPr userDrawn="1"/>
        </p:nvSpPr>
        <p:spPr>
          <a:xfrm>
            <a:off x="266675" y="67800"/>
            <a:ext cx="8397600" cy="4003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Mississippi</a:t>
            </a:r>
            <a:r>
              <a:rPr lang="en-US" sz="2400" b="1" baseline="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Department of Education</a:t>
            </a:r>
            <a:endParaRPr lang="en" sz="2400" b="1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16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 userDrawn="1"/>
        </p:nvSpPr>
        <p:spPr>
          <a:xfrm>
            <a:off x="999985" y="979135"/>
            <a:ext cx="7566965" cy="3496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All Students Proficient and Showing Growth in All Assessed Areas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Student Graduates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From </a:t>
            </a: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High School and is Ready for College and Career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Child Has Access to a High-Quality Early Childhood Program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School Has Effective Teachers and Leaders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Community Effectively Using a World-Class Data System to Improve Student Outcomes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Every School and District is Rated “C” or Higher</a:t>
            </a:r>
          </a:p>
        </p:txBody>
      </p:sp>
      <p:sp>
        <p:nvSpPr>
          <p:cNvPr id="9" name="Shape 89"/>
          <p:cNvSpPr txBox="1"/>
          <p:nvPr userDrawn="1"/>
        </p:nvSpPr>
        <p:spPr>
          <a:xfrm>
            <a:off x="280188" y="47292"/>
            <a:ext cx="8397600" cy="434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FIVE-YEAR STRATEGIC PLAN FOR 2016-2020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5121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cked 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Shape 224"/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225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01638" y="1701800"/>
            <a:ext cx="5602287" cy="855663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 lang="en" sz="5400" b="1" smtClean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Open Sans"/>
                <a:cs typeface="Open Sans"/>
                <a:sym typeface="Open Sans"/>
              </a:rPr>
              <a:t>HEADING</a:t>
            </a:r>
            <a:endParaRPr lang="en" sz="1000" b="1" dirty="0">
              <a:solidFill>
                <a:srgbClr val="FFFFFF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1638" y="723900"/>
            <a:ext cx="5602287" cy="878375"/>
          </a:xfrm>
        </p:spPr>
        <p:txBody>
          <a:bodyPr anchor="t"/>
          <a:lstStyle>
            <a:lvl1pPr>
              <a:defRPr sz="4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STACKED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878138"/>
            <a:ext cx="4678362" cy="993775"/>
          </a:xfrm>
        </p:spPr>
        <p:txBody>
          <a:bodyPr/>
          <a:lstStyle>
            <a:lvl1pPr>
              <a:lnSpc>
                <a:spcPct val="114000"/>
              </a:lnSpc>
              <a:spcAft>
                <a:spcPts val="0"/>
              </a:spcAft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6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5636" y="1152525"/>
            <a:ext cx="8294915" cy="3217863"/>
          </a:xfrm>
        </p:spPr>
        <p:txBody>
          <a:bodyPr/>
          <a:lstStyle>
            <a:lvl1pPr marL="342900" indent="-342900" defTabSz="457200"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1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056" y="283820"/>
            <a:ext cx="2630919" cy="12706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/>
          <p:cNvSpPr/>
          <p:nvPr userDrawn="1"/>
        </p:nvSpPr>
        <p:spPr>
          <a:xfrm>
            <a:off x="0" y="166378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47738" y="2019300"/>
            <a:ext cx="5278437" cy="677863"/>
          </a:xfrm>
        </p:spPr>
        <p:txBody>
          <a:bodyPr/>
          <a:lstStyle>
            <a:lvl1pPr>
              <a:defRPr sz="3600" b="1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2809875"/>
            <a:ext cx="5278437" cy="1508587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 userDrawn="1"/>
        </p:nvSpPr>
        <p:spPr>
          <a:xfrm>
            <a:off x="0" y="1983097"/>
            <a:ext cx="5080200" cy="723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00B0F0"/>
              </a:solidFill>
            </a:endParaRPr>
          </a:p>
        </p:txBody>
      </p:sp>
      <p:sp>
        <p:nvSpPr>
          <p:cNvPr id="8" name="Shape 59"/>
          <p:cNvSpPr/>
          <p:nvPr userDrawn="1"/>
        </p:nvSpPr>
        <p:spPr>
          <a:xfrm>
            <a:off x="0" y="2806520"/>
            <a:ext cx="466344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9" name="Shape 6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200" y="3759124"/>
            <a:ext cx="2130850" cy="10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12749" y="490538"/>
            <a:ext cx="6600525" cy="1428351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5000" b="1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15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12750" y="2049463"/>
            <a:ext cx="4618038" cy="608012"/>
          </a:xfrm>
        </p:spPr>
        <p:txBody>
          <a:bodyPr anchor="ctr"/>
          <a:lstStyle>
            <a:lvl1pPr rtl="0">
              <a:spcBef>
                <a:spcPts val="0"/>
              </a:spcBef>
              <a:buNone/>
              <a:defRPr lang="en" sz="1800" dirty="0">
                <a:solidFill>
                  <a:srgbClr val="FFFFFF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FF"/>
                </a:solidFill>
                <a:latin typeface="+mn-lt"/>
                <a:ea typeface="Open Sans"/>
                <a:cs typeface="Open Sans"/>
                <a:sym typeface="Open Sans"/>
              </a:rPr>
              <a:t>SUBHEAD</a:t>
            </a:r>
            <a:endParaRPr lang="en" sz="2000" dirty="0">
              <a:solidFill>
                <a:srgbClr val="FFFFFF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 Placeholder 17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12750" y="2906121"/>
            <a:ext cx="4083050" cy="499068"/>
          </a:xfrm>
        </p:spPr>
        <p:txBody>
          <a:bodyPr anchor="t"/>
          <a:lstStyle>
            <a:lvl1pPr algn="l">
              <a:spcBef>
                <a:spcPts val="0"/>
              </a:spcBef>
              <a:buNone/>
              <a:defRPr lang="en" sz="1800" dirty="0">
                <a:solidFill>
                  <a:schemeClr val="accent3">
                    <a:lumMod val="75000"/>
                  </a:schemeClr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 algn="l">
              <a:spcBef>
                <a:spcPts val="0"/>
              </a:spcBef>
              <a:buNone/>
            </a:pPr>
            <a:r>
              <a:rPr lang="en-US" sz="1800" dirty="0">
                <a:latin typeface="+mn-lt"/>
                <a:ea typeface="Open Sans"/>
                <a:cs typeface="Open Sans"/>
                <a:sym typeface="Open Sans"/>
              </a:rPr>
              <a:t>Date</a:t>
            </a:r>
            <a:endParaRPr lang="en" sz="1800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702660" y="3970650"/>
            <a:ext cx="4450615" cy="302899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Tx/>
              <a:buNone/>
              <a:tabLst/>
              <a:defRPr lang="en-US" sz="1800" b="1" smtClean="0">
                <a:solidFill>
                  <a:srgbClr val="CC000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None/>
              <a:tabLst/>
              <a:defRPr/>
            </a:pPr>
            <a:r>
              <a:rPr lang="en-US" sz="2000" b="1" dirty="0">
                <a:solidFill>
                  <a:srgbClr val="CC0000"/>
                </a:solidFill>
                <a:latin typeface="+mn-lt"/>
                <a:ea typeface="Open Sans"/>
                <a:cs typeface="Open Sans"/>
                <a:sym typeface="Open Sans"/>
              </a:rPr>
              <a:t>Presenter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01925" y="4221678"/>
            <a:ext cx="4451350" cy="566222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4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5632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14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7"/>
          <p:cNvSpPr txBox="1"/>
          <p:nvPr userDrawn="1"/>
        </p:nvSpPr>
        <p:spPr>
          <a:xfrm>
            <a:off x="999985" y="979135"/>
            <a:ext cx="7566965" cy="3496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All Students Proficient and Showing Growth in All Assessed Areas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Student Graduates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From </a:t>
            </a: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High School and is Ready for College and Career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Child Has Access to a High-Quality Early Childhood Program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School Has Effective Teachers and Leaders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Open Sans"/>
                <a:cs typeface="Open Sans"/>
                <a:sym typeface="Open Sans"/>
              </a:rPr>
              <a:t>Every Community Effectively Using a World-Class Data System to Improve Student Outcomes</a:t>
            </a:r>
            <a:endParaRPr lang="en-US" sz="1800" dirty="0">
              <a:solidFill>
                <a:schemeClr val="accent3">
                  <a:lumMod val="50000"/>
                </a:schemeClr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marL="457200" lvl="0" indent="-342900" rtl="0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Every School and District is Rated “C” or Higher</a:t>
            </a:r>
          </a:p>
        </p:txBody>
      </p:sp>
      <p:sp>
        <p:nvSpPr>
          <p:cNvPr id="9" name="Shape 89"/>
          <p:cNvSpPr txBox="1"/>
          <p:nvPr userDrawn="1"/>
        </p:nvSpPr>
        <p:spPr>
          <a:xfrm>
            <a:off x="280188" y="47292"/>
            <a:ext cx="8397600" cy="4346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2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FIVE-YEAR STRATEGIC PLAN FOR 2016-2020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5435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72" r:id="rId3"/>
    <p:sldLayoutId id="2147483675" r:id="rId4"/>
    <p:sldLayoutId id="2147483650" r:id="rId5"/>
    <p:sldLayoutId id="2147483674" r:id="rId6"/>
    <p:sldLayoutId id="214748367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630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jaime-dulceguerrero.com/preguntas-y-respuestas-8-de-marzo-2013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9981" y="134680"/>
            <a:ext cx="8321749" cy="1784210"/>
          </a:xfrm>
        </p:spPr>
        <p:txBody>
          <a:bodyPr/>
          <a:lstStyle/>
          <a:p>
            <a:pPr algn="ctr"/>
            <a:r>
              <a:rPr lang="en-US" sz="4800" dirty="0"/>
              <a:t>School Financial Services</a:t>
            </a:r>
          </a:p>
          <a:p>
            <a:pPr algn="ctr"/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2049463"/>
            <a:ext cx="5030788" cy="608012"/>
          </a:xfrm>
        </p:spPr>
        <p:txBody>
          <a:bodyPr/>
          <a:lstStyle/>
          <a:p>
            <a:pPr algn="ctr"/>
            <a:r>
              <a:rPr lang="en-US" dirty="0"/>
              <a:t>Mississippi Adequate Education (MAEP) </a:t>
            </a:r>
            <a:br>
              <a:rPr lang="en-US" dirty="0"/>
            </a:br>
            <a:r>
              <a:rPr lang="en-US" sz="1400" dirty="0"/>
              <a:t>AN OVERVIEW OF HOW THE FORMULA IS CALCULATED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January 15, 2020</a:t>
            </a:r>
          </a:p>
        </p:txBody>
      </p:sp>
    </p:spTree>
    <p:extLst>
      <p:ext uri="{BB962C8B-B14F-4D97-AF65-F5344CB8AC3E}">
        <p14:creationId xmlns:p14="http://schemas.microsoft.com/office/powerpoint/2010/main" val="1397773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Average Daily Attendance (ADA)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F7090E-3F04-4E51-A0E4-7E48DC4AE885}"/>
              </a:ext>
            </a:extLst>
          </p:cNvPr>
          <p:cNvSpPr/>
          <p:nvPr/>
        </p:nvSpPr>
        <p:spPr>
          <a:xfrm>
            <a:off x="311700" y="680485"/>
            <a:ext cx="8169383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Grades K-12 of Months 2 and 3 of Preceding Year</a:t>
            </a:r>
          </a:p>
          <a:p>
            <a:pPr marL="857250" lvl="1" indent="-457200" eaLnBrk="0" hangingPunct="0">
              <a:lnSpc>
                <a:spcPct val="80000"/>
              </a:lnSpc>
              <a:buSzPts val="2800"/>
              <a:defRPr/>
            </a:pPr>
            <a:r>
              <a:rPr lang="en-US" sz="2000" dirty="0">
                <a:solidFill>
                  <a:srgbClr val="002060"/>
                </a:solidFill>
                <a:ea typeface="ＭＳ Ｐゴシック" pitchFamily="-112" charset="-128"/>
              </a:rPr>
              <a:t>	-</a:t>
            </a:r>
            <a:r>
              <a:rPr lang="en-US" sz="2000" dirty="0">
                <a:solidFill>
                  <a:schemeClr val="tx1"/>
                </a:solidFill>
                <a:ea typeface="ＭＳ Ｐゴシック" pitchFamily="-112" charset="-128"/>
              </a:rPr>
              <a:t>For FY20, months 2 and 3 of FY19 were used</a:t>
            </a:r>
          </a:p>
          <a:p>
            <a:pPr marL="857250" lvl="1" indent="-457200" eaLnBrk="0" hangingPunct="0">
              <a:lnSpc>
                <a:spcPct val="80000"/>
              </a:lnSpc>
              <a:buSzPts val="2800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-112" charset="-128"/>
              </a:rPr>
              <a:t>	-Months 2 and 3 are October and November reporting periods</a:t>
            </a:r>
          </a:p>
          <a:p>
            <a:pPr marL="857250" lvl="1" indent="-457200" eaLnBrk="0" hangingPunct="0">
              <a:lnSpc>
                <a:spcPct val="80000"/>
              </a:lnSpc>
              <a:buSzPts val="2800"/>
              <a:defRPr/>
            </a:pPr>
            <a:endParaRPr lang="en-US" sz="2000" dirty="0">
              <a:solidFill>
                <a:schemeClr val="tx1"/>
              </a:solidFill>
              <a:ea typeface="ＭＳ Ｐゴシック" pitchFamily="-112" charset="-128"/>
            </a:endParaRPr>
          </a:p>
          <a:p>
            <a:pPr marL="4572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Excludes self-contained Special Education ADA (54, 56, 58)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>
              <a:ea typeface="ＭＳ Ｐゴシック" pitchFamily="-112" charset="-128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Data provided by attendance records submitted into MSIS by the district</a:t>
            </a:r>
          </a:p>
          <a:p>
            <a:pPr lvl="1">
              <a:defRPr/>
            </a:pPr>
            <a:endParaRPr lang="en-US" sz="2000" dirty="0">
              <a:ea typeface="ＭＳ Ｐゴシック" pitchFamily="-112" charset="-128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Office of Technology and Strategic Services (OTSS) provides the data to our office</a:t>
            </a:r>
          </a:p>
          <a:p>
            <a:pPr lvl="1">
              <a:defRPr/>
            </a:pPr>
            <a:endParaRPr lang="en-US" sz="2000" dirty="0">
              <a:ea typeface="ＭＳ Ｐゴシック" pitchFamily="-112" charset="-128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Issues with the data must be handled through OTSS prior to our final calculation in December</a:t>
            </a:r>
          </a:p>
          <a:p>
            <a:pPr marL="4572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ea typeface="ＭＳ Ｐゴシック" pitchFamily="-112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7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ADA Sample Report from MSIS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192A3-45DF-4575-B4A0-A719B64A7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516"/>
            <a:ext cx="9144000" cy="723593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7E61BCBE-BF61-4025-85A8-0E8E28C14583}"/>
              </a:ext>
            </a:extLst>
          </p:cNvPr>
          <p:cNvSpPr/>
          <p:nvPr/>
        </p:nvSpPr>
        <p:spPr>
          <a:xfrm rot="5400000">
            <a:off x="3831157" y="-1471769"/>
            <a:ext cx="535386" cy="6709142"/>
          </a:xfrm>
          <a:prstGeom prst="rightBrace">
            <a:avLst>
              <a:gd name="adj1" fmla="val 25000"/>
              <a:gd name="adj2" fmla="val 5058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EC4FE-079B-419D-932D-CF7665CD35FB}"/>
              </a:ext>
            </a:extLst>
          </p:cNvPr>
          <p:cNvSpPr txBox="1"/>
          <p:nvPr/>
        </p:nvSpPr>
        <p:spPr>
          <a:xfrm>
            <a:off x="2902690" y="2349334"/>
            <a:ext cx="2753832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 Total the ADA for all grades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382AC07-CBE2-4447-A2AE-F9FD6B74A2C0}"/>
              </a:ext>
            </a:extLst>
          </p:cNvPr>
          <p:cNvCxnSpPr/>
          <p:nvPr/>
        </p:nvCxnSpPr>
        <p:spPr>
          <a:xfrm rot="5400000">
            <a:off x="7405056" y="1918657"/>
            <a:ext cx="1255682" cy="648586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981F03F-8DF2-40EC-9ECE-CDA45316A503}"/>
              </a:ext>
            </a:extLst>
          </p:cNvPr>
          <p:cNvSpPr txBox="1"/>
          <p:nvPr/>
        </p:nvSpPr>
        <p:spPr>
          <a:xfrm>
            <a:off x="6220048" y="2945219"/>
            <a:ext cx="2238152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Self Contained Grades: 54, 56, 58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D4124E-8E73-4B8C-8F1F-AB735D380F9C}"/>
              </a:ext>
            </a:extLst>
          </p:cNvPr>
          <p:cNvCxnSpPr/>
          <p:nvPr/>
        </p:nvCxnSpPr>
        <p:spPr>
          <a:xfrm flipH="1">
            <a:off x="8566950" y="1615109"/>
            <a:ext cx="311236" cy="220094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53FF82-4B0F-4F35-B0BA-3DADA48ADC7A}"/>
              </a:ext>
            </a:extLst>
          </p:cNvPr>
          <p:cNvSpPr txBox="1"/>
          <p:nvPr/>
        </p:nvSpPr>
        <p:spPr>
          <a:xfrm>
            <a:off x="5483824" y="3881404"/>
            <a:ext cx="3482163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Subtract the Self-Contained ADA from the sub total for a final ADA count</a:t>
            </a:r>
          </a:p>
        </p:txBody>
      </p:sp>
    </p:spTree>
    <p:extLst>
      <p:ext uri="{BB962C8B-B14F-4D97-AF65-F5344CB8AC3E}">
        <p14:creationId xmlns:p14="http://schemas.microsoft.com/office/powerpoint/2010/main" val="145752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ADA Component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2AB7C3-C366-4640-AAD8-54F91C0768CE}"/>
              </a:ext>
            </a:extLst>
          </p:cNvPr>
          <p:cNvSpPr/>
          <p:nvPr/>
        </p:nvSpPr>
        <p:spPr>
          <a:xfrm>
            <a:off x="510362" y="909756"/>
            <a:ext cx="80565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ADA without Self Contained grades x base student cost</a:t>
            </a:r>
          </a:p>
          <a:p>
            <a:pPr lvl="1">
              <a:lnSpc>
                <a:spcPts val="1200"/>
              </a:lnSpc>
              <a:defRPr/>
            </a:pPr>
            <a:endParaRPr lang="en-US" sz="2000" dirty="0">
              <a:ea typeface="ＭＳ Ｐゴシック" pitchFamily="-112" charset="-128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The resulting dollar amount is the first step in the MAEP formula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EE1C0E72-4E63-4590-89F6-937B2797A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838786"/>
              </p:ext>
            </p:extLst>
          </p:nvPr>
        </p:nvGraphicFramePr>
        <p:xfrm>
          <a:off x="1559442" y="2199312"/>
          <a:ext cx="5927883" cy="140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3883">
                  <a:extLst>
                    <a:ext uri="{9D8B030D-6E8A-4147-A177-3AD203B41FA5}">
                      <a16:colId xmlns:a16="http://schemas.microsoft.com/office/drawing/2014/main" val="35477913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839599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2168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 20 BSC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FY19 ADA (less SC)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FY20 ADA Component Amount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1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$5,626.22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3,494.40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$19,660,263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985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48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High Growth Component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4FA00E-7161-4790-8745-A2BAC1DE47BB}"/>
              </a:ext>
            </a:extLst>
          </p:cNvPr>
          <p:cNvSpPr/>
          <p:nvPr/>
        </p:nvSpPr>
        <p:spPr>
          <a:xfrm>
            <a:off x="311700" y="1037348"/>
            <a:ext cx="82552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For any district that has positive growth in ADA each year over the 3-year period prior to the appropriation, the average percent of growth in ADA over those 3 years is multiplied times the most recent months 2 and 3 ADA and the result is added back to the ADA for that district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If the district did not experience growth, the actual ADA is used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In some years, the legislature has reduced the funding for high growth 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For FY20, the high growth component was calculated normally</a:t>
            </a:r>
          </a:p>
          <a:p>
            <a:pPr eaLnBrk="0" hangingPunct="0">
              <a:spcBef>
                <a:spcPct val="5000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8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High Growth Examples FY20 Data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43BAFA-538A-45C8-9137-92671EB7E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87674"/>
              </p:ext>
            </p:extLst>
          </p:nvPr>
        </p:nvGraphicFramePr>
        <p:xfrm>
          <a:off x="2167446" y="799986"/>
          <a:ext cx="4555500" cy="889000"/>
        </p:xfrm>
        <a:graphic>
          <a:graphicData uri="http://schemas.openxmlformats.org/drawingml/2006/table">
            <a:tbl>
              <a:tblPr firstRow="1" bandRow="1"/>
              <a:tblGrid>
                <a:gridCol w="113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882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FY16 ADA (mo 2&amp;3)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FY17 ADA (mo 2&amp;3)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FY18 ADA (mo 2&amp;3)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FY19 ADA (mo 2&amp;3)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3,886.59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3,812.81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3,605.93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3,494.40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E6FF26-20B8-447A-8686-3E20093DABC2}"/>
              </a:ext>
            </a:extLst>
          </p:cNvPr>
          <p:cNvSpPr txBox="1"/>
          <p:nvPr/>
        </p:nvSpPr>
        <p:spPr>
          <a:xfrm>
            <a:off x="909636" y="799986"/>
            <a:ext cx="11495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District 1: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06085E-DCC2-417F-BCED-9141241B2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28030"/>
              </p:ext>
            </p:extLst>
          </p:nvPr>
        </p:nvGraphicFramePr>
        <p:xfrm>
          <a:off x="2172208" y="1825813"/>
          <a:ext cx="4549630" cy="1082040"/>
        </p:xfrm>
        <a:graphic>
          <a:graphicData uri="http://schemas.openxmlformats.org/drawingml/2006/table">
            <a:tbl>
              <a:tblPr firstRow="1" bandRow="1"/>
              <a:tblGrid>
                <a:gridCol w="107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02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% increase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increase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increase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Average increase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2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-1.90%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-5.43%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-3.09%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-3.47%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89F1C1-2A20-4C48-A7FA-A02BC6CCC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103066"/>
              </p:ext>
            </p:extLst>
          </p:nvPr>
        </p:nvGraphicFramePr>
        <p:xfrm>
          <a:off x="2164510" y="3044680"/>
          <a:ext cx="4549629" cy="1231150"/>
        </p:xfrm>
        <a:graphic>
          <a:graphicData uri="http://schemas.openxmlformats.org/drawingml/2006/table">
            <a:tbl>
              <a:tblPr firstRow="1" bandRow="1"/>
              <a:tblGrid>
                <a:gridCol w="1048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789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Average increase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FY19 ADA (mo 2&amp;3)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Additional 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 High Growth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FY19 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</a:t>
                      </a:r>
                      <a:r>
                        <a:rPr lang="en-US" baseline="0" dirty="0"/>
                        <a:t> use in MAEP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1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-3.47%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3,494.40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3,494.40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D7412CC-AD2A-4541-A7B7-4CDBDB2FAD3C}"/>
              </a:ext>
            </a:extLst>
          </p:cNvPr>
          <p:cNvSpPr txBox="1"/>
          <p:nvPr/>
        </p:nvSpPr>
        <p:spPr>
          <a:xfrm>
            <a:off x="1626325" y="4343514"/>
            <a:ext cx="5891349" cy="369332"/>
          </a:xfrm>
          <a:prstGeom prst="rect">
            <a:avLst/>
          </a:prstGeom>
          <a:noFill/>
          <a:ln w="22225">
            <a:solidFill>
              <a:srgbClr val="4F81BD"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1 will not receive the high growth component</a:t>
            </a:r>
          </a:p>
        </p:txBody>
      </p:sp>
    </p:spTree>
    <p:extLst>
      <p:ext uri="{BB962C8B-B14F-4D97-AF65-F5344CB8AC3E}">
        <p14:creationId xmlns:p14="http://schemas.microsoft.com/office/powerpoint/2010/main" val="42746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High Growth Examples FY20 Data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C43BAFA-538A-45C8-9137-92671EB7E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88225"/>
              </p:ext>
            </p:extLst>
          </p:nvPr>
        </p:nvGraphicFramePr>
        <p:xfrm>
          <a:off x="2167446" y="799986"/>
          <a:ext cx="4555500" cy="889000"/>
        </p:xfrm>
        <a:graphic>
          <a:graphicData uri="http://schemas.openxmlformats.org/drawingml/2006/table">
            <a:tbl>
              <a:tblPr firstRow="1" bandRow="1"/>
              <a:tblGrid>
                <a:gridCol w="113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882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FY16 ADA (mo 2&amp;3)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FY17 ADA (mo 2&amp;3)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FY18 ADA (mo 2&amp;3)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FY19 ADA (mo 2&amp;3)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5,524.96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5,713.27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5,729.46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5,742.76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E6FF26-20B8-447A-8686-3E20093DABC2}"/>
              </a:ext>
            </a:extLst>
          </p:cNvPr>
          <p:cNvSpPr txBox="1"/>
          <p:nvPr/>
        </p:nvSpPr>
        <p:spPr>
          <a:xfrm>
            <a:off x="909636" y="799986"/>
            <a:ext cx="1149531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District 2: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206085E-DCC2-417F-BCED-9141241B2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68841"/>
              </p:ext>
            </p:extLst>
          </p:nvPr>
        </p:nvGraphicFramePr>
        <p:xfrm>
          <a:off x="2172208" y="1825813"/>
          <a:ext cx="4549630" cy="1082040"/>
        </p:xfrm>
        <a:graphic>
          <a:graphicData uri="http://schemas.openxmlformats.org/drawingml/2006/table">
            <a:tbl>
              <a:tblPr firstRow="1" bandRow="1"/>
              <a:tblGrid>
                <a:gridCol w="107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02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% 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increase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increase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Average increase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2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3.41%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.28%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.23%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1.31%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E89F1C1-2A20-4C48-A7FA-A02BC6CCC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676579"/>
              </p:ext>
            </p:extLst>
          </p:nvPr>
        </p:nvGraphicFramePr>
        <p:xfrm>
          <a:off x="2164510" y="3044680"/>
          <a:ext cx="4549629" cy="1231150"/>
        </p:xfrm>
        <a:graphic>
          <a:graphicData uri="http://schemas.openxmlformats.org/drawingml/2006/table">
            <a:tbl>
              <a:tblPr firstRow="1" bandRow="1"/>
              <a:tblGrid>
                <a:gridCol w="1048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3789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Average 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FY19 ADA (mo 2&amp;3)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Additional 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 High Growth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FY19 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</a:t>
                      </a:r>
                      <a:r>
                        <a:rPr lang="en-US" baseline="0" dirty="0"/>
                        <a:t> use in MAEP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1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+mn-cs"/>
                        </a:rPr>
                        <a:t>1.31%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5,742.76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75.11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5,817.87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D7412CC-AD2A-4541-A7B7-4CDBDB2FAD3C}"/>
              </a:ext>
            </a:extLst>
          </p:cNvPr>
          <p:cNvSpPr txBox="1"/>
          <p:nvPr/>
        </p:nvSpPr>
        <p:spPr>
          <a:xfrm>
            <a:off x="1626325" y="4343514"/>
            <a:ext cx="5891349" cy="369332"/>
          </a:xfrm>
          <a:prstGeom prst="rect">
            <a:avLst/>
          </a:prstGeom>
          <a:noFill/>
          <a:ln w="22225">
            <a:solidFill>
              <a:srgbClr val="4F81BD"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2 will receive the high growth component</a:t>
            </a:r>
          </a:p>
        </p:txBody>
      </p:sp>
    </p:spTree>
    <p:extLst>
      <p:ext uri="{BB962C8B-B14F-4D97-AF65-F5344CB8AC3E}">
        <p14:creationId xmlns:p14="http://schemas.microsoft.com/office/powerpoint/2010/main" val="81117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sz="2800" dirty="0"/>
              <a:t>ADA Component with High Growth (HG) 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BBB3A7-D8EB-4C45-906B-5585710D3C9B}"/>
              </a:ext>
            </a:extLst>
          </p:cNvPr>
          <p:cNvSpPr/>
          <p:nvPr/>
        </p:nvSpPr>
        <p:spPr>
          <a:xfrm>
            <a:off x="205933" y="822978"/>
            <a:ext cx="6131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ADA Component after High Growth is calculated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045C3B-BD4E-42D2-AD9E-B8D4F6427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303759"/>
              </p:ext>
            </p:extLst>
          </p:nvPr>
        </p:nvGraphicFramePr>
        <p:xfrm>
          <a:off x="1899006" y="1404971"/>
          <a:ext cx="5249280" cy="1162594"/>
        </p:xfrm>
        <a:graphic>
          <a:graphicData uri="http://schemas.openxmlformats.org/drawingml/2006/table">
            <a:tbl>
              <a:tblPr firstRow="1" bandRow="1"/>
              <a:tblGrid>
                <a:gridCol w="1727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95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ADA</a:t>
                      </a:r>
                      <a:r>
                        <a:rPr lang="en-US" baseline="0" dirty="0"/>
                        <a:t> Component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HG Component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ADA+HG Component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19,660,263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     $19,660,263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1AF990-D055-433B-90A5-54E3B7994FB9}"/>
              </a:ext>
            </a:extLst>
          </p:cNvPr>
          <p:cNvSpPr/>
          <p:nvPr/>
        </p:nvSpPr>
        <p:spPr>
          <a:xfrm>
            <a:off x="627321" y="4151245"/>
            <a:ext cx="8048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High Growth cliff – if a district receives HG then loses it, the loss is compounded.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6038EF0-E468-4436-8D7B-B09B00C85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65700"/>
              </p:ext>
            </p:extLst>
          </p:nvPr>
        </p:nvGraphicFramePr>
        <p:xfrm>
          <a:off x="1899006" y="2760304"/>
          <a:ext cx="5249280" cy="1209058"/>
        </p:xfrm>
        <a:graphic>
          <a:graphicData uri="http://schemas.openxmlformats.org/drawingml/2006/table">
            <a:tbl>
              <a:tblPr firstRow="1" bandRow="1"/>
              <a:tblGrid>
                <a:gridCol w="174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962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ADA</a:t>
                      </a:r>
                      <a:r>
                        <a:rPr lang="en-US" baseline="0" dirty="0"/>
                        <a:t> Component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HG Component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ADA+HG Component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3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$32,310,031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$422,585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$32,732,617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07653C8-6065-4616-A0C8-3384655C353E}"/>
              </a:ext>
            </a:extLst>
          </p:cNvPr>
          <p:cNvSpPr txBox="1"/>
          <p:nvPr/>
        </p:nvSpPr>
        <p:spPr>
          <a:xfrm>
            <a:off x="749475" y="1415827"/>
            <a:ext cx="1149531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1: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C51B4-E536-4D48-B4CB-7CD0F3409ACD}"/>
              </a:ext>
            </a:extLst>
          </p:cNvPr>
          <p:cNvSpPr txBox="1"/>
          <p:nvPr/>
        </p:nvSpPr>
        <p:spPr>
          <a:xfrm>
            <a:off x="749474" y="2760304"/>
            <a:ext cx="1149531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2:</a:t>
            </a:r>
          </a:p>
        </p:txBody>
      </p:sp>
    </p:spTree>
    <p:extLst>
      <p:ext uri="{BB962C8B-B14F-4D97-AF65-F5344CB8AC3E}">
        <p14:creationId xmlns:p14="http://schemas.microsoft.com/office/powerpoint/2010/main" val="38338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dirty="0"/>
              <a:t>At - Risk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8C535-A988-44AC-9DD9-874084CA645C}"/>
              </a:ext>
            </a:extLst>
          </p:cNvPr>
          <p:cNvSpPr/>
          <p:nvPr/>
        </p:nvSpPr>
        <p:spPr>
          <a:xfrm>
            <a:off x="311700" y="936370"/>
            <a:ext cx="82552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5% of the base student cost multiplied by the number of free lunch participants on November 30 of preceding year. (Data pulled from the Lunch Status Report in MSIS)</a:t>
            </a:r>
          </a:p>
          <a:p>
            <a:pPr lvl="1">
              <a:lnSpc>
                <a:spcPts val="1200"/>
              </a:lnSpc>
              <a:defRPr/>
            </a:pPr>
            <a:endParaRPr lang="en-US" sz="2000" dirty="0">
              <a:ea typeface="ＭＳ Ｐゴシック" pitchFamily="-112" charset="-128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The resulting dollar amount is added to MAEP formula prior to the calculation of local contribution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472FEE0-AB88-471C-9CE9-557D2415B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530205"/>
              </p:ext>
            </p:extLst>
          </p:nvPr>
        </p:nvGraphicFramePr>
        <p:xfrm>
          <a:off x="1597296" y="3259266"/>
          <a:ext cx="5949408" cy="1102360"/>
        </p:xfrm>
        <a:graphic>
          <a:graphicData uri="http://schemas.openxmlformats.org/drawingml/2006/table">
            <a:tbl>
              <a:tblPr firstRow="1" bandRow="1"/>
              <a:tblGrid>
                <a:gridCol w="1487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FY19BSC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5% amount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FY19 Free Lunch Participants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FY19 At-Risk Component</a:t>
                      </a:r>
                      <a:r>
                        <a:rPr lang="en-US" baseline="0" dirty="0"/>
                        <a:t> Amount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$5,626.22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$281.31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3,953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$1,112,018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F9A43D3-2CDB-488C-97B9-DE440A735013}"/>
              </a:ext>
            </a:extLst>
          </p:cNvPr>
          <p:cNvSpPr txBox="1"/>
          <p:nvPr/>
        </p:nvSpPr>
        <p:spPr>
          <a:xfrm>
            <a:off x="1597296" y="2920712"/>
            <a:ext cx="992741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1:</a:t>
            </a:r>
          </a:p>
        </p:txBody>
      </p:sp>
    </p:spTree>
    <p:extLst>
      <p:ext uri="{BB962C8B-B14F-4D97-AF65-F5344CB8AC3E}">
        <p14:creationId xmlns:p14="http://schemas.microsoft.com/office/powerpoint/2010/main" val="38610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dirty="0"/>
              <a:t>Local Contribution Component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2427C1-D7A1-49F5-B836-7C8A54FC0926}"/>
              </a:ext>
            </a:extLst>
          </p:cNvPr>
          <p:cNvSpPr/>
          <p:nvPr/>
        </p:nvSpPr>
        <p:spPr>
          <a:xfrm>
            <a:off x="311700" y="892680"/>
            <a:ext cx="8255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Local Contribution is the amount of funding calculated from the assessment data and the value of millage of the district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endParaRPr lang="en-US" sz="2000" dirty="0">
              <a:ea typeface="ＭＳ Ｐゴシック" pitchFamily="-112" charset="-128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Uses the 2</a:t>
            </a:r>
            <a:r>
              <a:rPr lang="en-US" sz="2000" baseline="30000" dirty="0">
                <a:ea typeface="ＭＳ Ｐゴシック" pitchFamily="-112" charset="-128"/>
              </a:rPr>
              <a:t>nd</a:t>
            </a:r>
            <a:r>
              <a:rPr lang="en-US" sz="2000" dirty="0">
                <a:ea typeface="ＭＳ Ｐゴシック" pitchFamily="-112" charset="-128"/>
              </a:rPr>
              <a:t> preceding year’s data (for FY20, used FY18 data)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endParaRPr lang="en-US" sz="2000" dirty="0">
              <a:ea typeface="ＭＳ Ｐゴシック" pitchFamily="-112" charset="-128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Information comes from the Tax Assessor of each district/county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endParaRPr lang="en-US" sz="2000" dirty="0">
              <a:ea typeface="ＭＳ Ｐゴシック" pitchFamily="-112" charset="-128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Uses the yield from 28 mills + ad valorem in-lieu payments</a:t>
            </a: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endParaRPr lang="en-US" sz="2000" dirty="0">
              <a:ea typeface="ＭＳ Ｐゴシック" pitchFamily="-112" charset="-128"/>
            </a:endParaRPr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pitchFamily="-112" charset="-128"/>
              </a:rPr>
              <a:t>Capped at 27% of the MAEP Formula Amount prior to local contribution calculation [(ADA+HG component)+At-Risk component]</a:t>
            </a:r>
          </a:p>
        </p:txBody>
      </p:sp>
    </p:spTree>
    <p:extLst>
      <p:ext uri="{BB962C8B-B14F-4D97-AF65-F5344CB8AC3E}">
        <p14:creationId xmlns:p14="http://schemas.microsoft.com/office/powerpoint/2010/main" val="1651130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dirty="0"/>
              <a:t>Local Contribution Component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6FC7C7B1-FCAA-4EF8-9CEC-7DFF77FFF6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36696"/>
              </p:ext>
            </p:extLst>
          </p:nvPr>
        </p:nvGraphicFramePr>
        <p:xfrm>
          <a:off x="1165859" y="702623"/>
          <a:ext cx="6149341" cy="2438400"/>
        </p:xfrm>
        <a:graphic>
          <a:graphicData uri="http://schemas.openxmlformats.org/drawingml/2006/table">
            <a:tbl>
              <a:tblPr firstCol="1" bandRow="1"/>
              <a:tblGrid>
                <a:gridCol w="408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04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1. Gross Assessed Value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$331,996,382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04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2. Homestead</a:t>
                      </a:r>
                      <a:r>
                        <a:rPr lang="en-US" baseline="0" dirty="0"/>
                        <a:t> Exemption Value for over 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u="none" dirty="0"/>
                        <a:t>$13,367,083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04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3.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Net Assessed Value  (#1-#2)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$318,629,299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04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4. Value</a:t>
                      </a:r>
                      <a:r>
                        <a:rPr lang="en-US" baseline="0" dirty="0"/>
                        <a:t> of 28 mills (sub-total) (#3 * .028)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$8,921,620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04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5. Homestead</a:t>
                      </a:r>
                      <a:r>
                        <a:rPr lang="en-US" baseline="0" dirty="0"/>
                        <a:t> Exemption Credit for under 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$312,029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04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6. Homestead Exemption Reimbursement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$260,755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04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7. In-Lieu Revenue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u="none" dirty="0"/>
                        <a:t>$28,052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047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8. Value of 28 Mills (final) (#4-#5+#6+#7)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$8,898,398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6F0A32F1-B45D-4C97-977C-1FD2C6B50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287371"/>
              </p:ext>
            </p:extLst>
          </p:nvPr>
        </p:nvGraphicFramePr>
        <p:xfrm>
          <a:off x="1165860" y="3219283"/>
          <a:ext cx="6149340" cy="1432560"/>
        </p:xfrm>
        <a:graphic>
          <a:graphicData uri="http://schemas.openxmlformats.org/drawingml/2006/table">
            <a:tbl>
              <a:tblPr firstCol="1" bandRow="1"/>
              <a:tblGrid>
                <a:gridCol w="4085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465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1. ADA+HG</a:t>
                      </a:r>
                      <a:r>
                        <a:rPr lang="en-US" baseline="0" dirty="0"/>
                        <a:t> Component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$19,660,263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61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2. At-Risk Component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$1,112,018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9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3.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MAEP Formula Amount before local contribution (#1 + #2)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$20,772,281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2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4. 27% of Formula Amount (#3 x .27)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$5,608,516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8B781D2-6B52-4198-8A1A-2DB4D214CDD6}"/>
              </a:ext>
            </a:extLst>
          </p:cNvPr>
          <p:cNvSpPr txBox="1"/>
          <p:nvPr/>
        </p:nvSpPr>
        <p:spPr>
          <a:xfrm>
            <a:off x="180143" y="702623"/>
            <a:ext cx="985717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1: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82CDD-5769-4FD1-9596-A12886110345}"/>
              </a:ext>
            </a:extLst>
          </p:cNvPr>
          <p:cNvSpPr txBox="1"/>
          <p:nvPr/>
        </p:nvSpPr>
        <p:spPr>
          <a:xfrm>
            <a:off x="7898153" y="3219283"/>
            <a:ext cx="1165860" cy="1169551"/>
          </a:xfrm>
          <a:prstGeom prst="rect">
            <a:avLst/>
          </a:prstGeom>
          <a:noFill/>
          <a:ln w="222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Local Contribution is the lesser of the two calculations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3C40D153-9979-4073-B433-81800D2853EE}"/>
              </a:ext>
            </a:extLst>
          </p:cNvPr>
          <p:cNvSpPr/>
          <p:nvPr/>
        </p:nvSpPr>
        <p:spPr>
          <a:xfrm>
            <a:off x="7389628" y="3019647"/>
            <a:ext cx="350874" cy="1432560"/>
          </a:xfrm>
          <a:prstGeom prst="rightBrace">
            <a:avLst>
              <a:gd name="adj1" fmla="val 8333"/>
              <a:gd name="adj2" fmla="val 492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AB7C13F-B040-4F5C-8AF4-4BD04A3E95A8}"/>
              </a:ext>
            </a:extLst>
          </p:cNvPr>
          <p:cNvGraphicFramePr>
            <a:graphicFrameLocks noGrp="1"/>
          </p:cNvGraphicFramePr>
          <p:nvPr/>
        </p:nvGraphicFramePr>
        <p:xfrm>
          <a:off x="6230679" y="4369981"/>
          <a:ext cx="1020726" cy="304800"/>
        </p:xfrm>
        <a:graphic>
          <a:graphicData uri="http://schemas.openxmlformats.org/drawingml/2006/table">
            <a:tbl>
              <a:tblPr/>
              <a:tblGrid>
                <a:gridCol w="1020726">
                  <a:extLst>
                    <a:ext uri="{9D8B030D-6E8A-4147-A177-3AD203B41FA5}">
                      <a16:colId xmlns:a16="http://schemas.microsoft.com/office/drawing/2014/main" val="3302161350"/>
                    </a:ext>
                  </a:extLst>
                </a:gridCol>
              </a:tblGrid>
              <a:tr h="1913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FF0000"/>
                      </a:solidFill>
                      <a:prstDash val="solid"/>
                    </a:lnL>
                    <a:lnR w="38100" cmpd="sng">
                      <a:solidFill>
                        <a:srgbClr val="FF0000"/>
                      </a:solidFill>
                      <a:prstDash val="solid"/>
                    </a:lnR>
                    <a:lnT w="38100" cmpd="sng">
                      <a:solidFill>
                        <a:srgbClr val="FF0000"/>
                      </a:solidFill>
                      <a:prstDash val="solid"/>
                    </a:lnT>
                    <a:lnB w="381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3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3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22321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dirty="0"/>
              <a:t>Hold Harmless (HH) Component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D3772D73-1392-4DB5-9C20-849AA524D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625433"/>
              </p:ext>
            </p:extLst>
          </p:nvPr>
        </p:nvGraphicFramePr>
        <p:xfrm>
          <a:off x="1537413" y="896624"/>
          <a:ext cx="4853984" cy="1508329"/>
        </p:xfrm>
        <a:graphic>
          <a:graphicData uri="http://schemas.openxmlformats.org/drawingml/2006/table">
            <a:tbl>
              <a:tblPr firstCol="1" bandRow="1"/>
              <a:tblGrid>
                <a:gridCol w="232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95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1. FY2002</a:t>
                      </a:r>
                      <a:r>
                        <a:rPr lang="en-US" baseline="0" dirty="0"/>
                        <a:t> Funding Amount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$10,193,128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9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2. FY20 MAEP Formula</a:t>
                      </a:r>
                      <a:r>
                        <a:rPr lang="en-US" baseline="0" dirty="0"/>
                        <a:t> Amount (prior to HH guarantee)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$15,163,765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59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3. MAEP Formula Amount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$15,163,765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C9C9B4D6-47AA-4890-8E0E-C6E815BB9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633273"/>
              </p:ext>
            </p:extLst>
          </p:nvPr>
        </p:nvGraphicFramePr>
        <p:xfrm>
          <a:off x="1537413" y="2561117"/>
          <a:ext cx="4853984" cy="1993398"/>
        </p:xfrm>
        <a:graphic>
          <a:graphicData uri="http://schemas.openxmlformats.org/drawingml/2006/table">
            <a:tbl>
              <a:tblPr firstCol="1" bandRow="1"/>
              <a:tblGrid>
                <a:gridCol w="212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9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61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1. FY2002</a:t>
                      </a:r>
                      <a:r>
                        <a:rPr lang="en-US" baseline="0" dirty="0"/>
                        <a:t> Funding Amount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$5,182,965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9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2. FY20 MAEP Formula</a:t>
                      </a:r>
                      <a:r>
                        <a:rPr lang="en-US" baseline="0" dirty="0"/>
                        <a:t> Amount (prior to HH guarantee)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$4,119,565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59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3. MAEP Formula Amount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$5,182,965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59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District will receive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$1,063,401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94197"/>
                  </a:ext>
                </a:extLst>
              </a:tr>
            </a:tbl>
          </a:graphicData>
        </a:graphic>
      </p:graphicFrame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D658D249-E828-4D0F-8820-85E72724E582}"/>
              </a:ext>
            </a:extLst>
          </p:cNvPr>
          <p:cNvSpPr/>
          <p:nvPr/>
        </p:nvSpPr>
        <p:spPr>
          <a:xfrm>
            <a:off x="4719317" y="1650788"/>
            <a:ext cx="435934" cy="62732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708D1BC5-1197-4363-87AC-FCD44FABE553}"/>
              </a:ext>
            </a:extLst>
          </p:cNvPr>
          <p:cNvSpPr/>
          <p:nvPr/>
        </p:nvSpPr>
        <p:spPr>
          <a:xfrm>
            <a:off x="4719317" y="3437861"/>
            <a:ext cx="435934" cy="62732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C1F0EC-D5E8-4135-AF7C-FF9970181056}"/>
              </a:ext>
            </a:extLst>
          </p:cNvPr>
          <p:cNvSpPr txBox="1"/>
          <p:nvPr/>
        </p:nvSpPr>
        <p:spPr>
          <a:xfrm>
            <a:off x="6996223" y="1081290"/>
            <a:ext cx="1903228" cy="3785652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Compare the calculated MAEP amount to the Hold Harmless amount; the larger amount becomes the MAEP Formula amount for the district.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2C2043-E9EF-4AC9-9E42-ED2B7AA5FAF4}"/>
              </a:ext>
            </a:extLst>
          </p:cNvPr>
          <p:cNvSpPr txBox="1"/>
          <p:nvPr/>
        </p:nvSpPr>
        <p:spPr>
          <a:xfrm>
            <a:off x="494172" y="900113"/>
            <a:ext cx="1043241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District 1: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9D5E5-41DD-4CD5-A20F-F52FCD1344F0}"/>
              </a:ext>
            </a:extLst>
          </p:cNvPr>
          <p:cNvSpPr txBox="1"/>
          <p:nvPr/>
        </p:nvSpPr>
        <p:spPr>
          <a:xfrm>
            <a:off x="494171" y="2571750"/>
            <a:ext cx="1043241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District 2: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ABE8BAC-EF95-4DBF-8355-24A07B630977}"/>
              </a:ext>
            </a:extLst>
          </p:cNvPr>
          <p:cNvSpPr/>
          <p:nvPr/>
        </p:nvSpPr>
        <p:spPr>
          <a:xfrm>
            <a:off x="6477686" y="1297172"/>
            <a:ext cx="349645" cy="750717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6CA5E7B-899B-44BA-AFF9-0CBBBEDE4039}"/>
              </a:ext>
            </a:extLst>
          </p:cNvPr>
          <p:cNvSpPr/>
          <p:nvPr/>
        </p:nvSpPr>
        <p:spPr>
          <a:xfrm>
            <a:off x="6468282" y="3203945"/>
            <a:ext cx="349645" cy="750717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0836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dirty="0"/>
              <a:t>MAEP Formula Calculation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graphicFrame>
        <p:nvGraphicFramePr>
          <p:cNvPr id="20" name="Content Placeholder 10">
            <a:extLst>
              <a:ext uri="{FF2B5EF4-FFF2-40B4-BE49-F238E27FC236}">
                <a16:creationId xmlns:a16="http://schemas.microsoft.com/office/drawing/2014/main" id="{E3F26C6D-95A4-4A74-AAED-FA7365E52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182081"/>
              </p:ext>
            </p:extLst>
          </p:nvPr>
        </p:nvGraphicFramePr>
        <p:xfrm>
          <a:off x="898319" y="1169427"/>
          <a:ext cx="6809378" cy="3051700"/>
        </p:xfrm>
        <a:graphic>
          <a:graphicData uri="http://schemas.openxmlformats.org/drawingml/2006/table">
            <a:tbl>
              <a:tblPr firstCol="1" bandRow="1"/>
              <a:tblGrid>
                <a:gridCol w="452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3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1. ADA+HG Component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19,660,263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3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2. At-Risk Component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u="none" dirty="0"/>
                        <a:t>$1,112,018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3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3.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Local Contribution Component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$5,608,516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3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4. Hold Harmless </a:t>
                      </a:r>
                      <a:r>
                        <a:rPr lang="en-US" baseline="0" dirty="0"/>
                        <a:t>Component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34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5. MAEP Formula</a:t>
                      </a:r>
                      <a:r>
                        <a:rPr lang="en-US" baseline="0" dirty="0"/>
                        <a:t> Amount (#1 + #2 - #3 + #4)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$15,163,765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4548610-68F9-41F0-B4C4-93D33DBE2AB7}"/>
              </a:ext>
            </a:extLst>
          </p:cNvPr>
          <p:cNvSpPr txBox="1"/>
          <p:nvPr/>
        </p:nvSpPr>
        <p:spPr>
          <a:xfrm>
            <a:off x="898319" y="800095"/>
            <a:ext cx="1149531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District 1:</a:t>
            </a:r>
          </a:p>
        </p:txBody>
      </p:sp>
    </p:spTree>
    <p:extLst>
      <p:ext uri="{BB962C8B-B14F-4D97-AF65-F5344CB8AC3E}">
        <p14:creationId xmlns:p14="http://schemas.microsoft.com/office/powerpoint/2010/main" val="7094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dirty="0"/>
              <a:t>MAEP Add-On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8EBAAF-44E8-4588-80C3-1763AEF0F066}"/>
              </a:ext>
            </a:extLst>
          </p:cNvPr>
          <p:cNvSpPr/>
          <p:nvPr/>
        </p:nvSpPr>
        <p:spPr>
          <a:xfrm>
            <a:off x="289628" y="795998"/>
            <a:ext cx="8255250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Provide funding for additional programs including:</a:t>
            </a:r>
          </a:p>
          <a:p>
            <a:pPr lvl="1"/>
            <a:r>
              <a:rPr lang="en-US" sz="2000" dirty="0"/>
              <a:t>	-Special Education	- Gifted Education</a:t>
            </a:r>
          </a:p>
          <a:p>
            <a:pPr lvl="1"/>
            <a:r>
              <a:rPr lang="en-US" sz="2000" dirty="0"/>
              <a:t>	-Alternative Education	- Career and Technical Education</a:t>
            </a:r>
          </a:p>
          <a:p>
            <a:pPr lvl="1"/>
            <a:r>
              <a:rPr lang="en-US" sz="2000" dirty="0"/>
              <a:t>	-Transportation</a:t>
            </a:r>
          </a:p>
          <a:p>
            <a:pPr lvl="1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Legislature is required by statute to direct MDE on the distribution of the MAEP allocation.  They provide the funding in a lump sum, so we provide to districts in the same fashion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Amounts are calculated on different criteria, but totaled into a lump sum amount; thus providing districts the discretion to distribute the money according to their needs</a:t>
            </a:r>
          </a:p>
        </p:txBody>
      </p:sp>
    </p:spTree>
    <p:extLst>
      <p:ext uri="{BB962C8B-B14F-4D97-AF65-F5344CB8AC3E}">
        <p14:creationId xmlns:p14="http://schemas.microsoft.com/office/powerpoint/2010/main" val="473017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88DC44-9E47-4D3B-96DF-87F9F66E6F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49" y="0"/>
            <a:ext cx="8474801" cy="481974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  <a:p>
            <a:r>
              <a:rPr lang="en-US" sz="1800" dirty="0"/>
              <a:t>Calculation of SPED, Gifted, and CTE Amounts for the Add-On Component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A4F7B-64C9-43BC-B517-BC32BA166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program office provides their estimate of teacher units (TU) to our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OTSS provides the average salary for the corresponding program in each district from the December personnel report in MSIS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0E25A-124E-410D-9764-468E44ADA9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9587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sz="2800" dirty="0"/>
              <a:t>SPED, Gifted, and CTE Calculation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graphicFrame>
        <p:nvGraphicFramePr>
          <p:cNvPr id="20" name="Content Placeholder 10">
            <a:extLst>
              <a:ext uri="{FF2B5EF4-FFF2-40B4-BE49-F238E27FC236}">
                <a16:creationId xmlns:a16="http://schemas.microsoft.com/office/drawing/2014/main" id="{E3F26C6D-95A4-4A74-AAED-FA7365E52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31135"/>
              </p:ext>
            </p:extLst>
          </p:nvPr>
        </p:nvGraphicFramePr>
        <p:xfrm>
          <a:off x="898319" y="1425993"/>
          <a:ext cx="6809378" cy="2125280"/>
        </p:xfrm>
        <a:graphic>
          <a:graphicData uri="http://schemas.openxmlformats.org/drawingml/2006/table">
            <a:tbl>
              <a:tblPr firstCol="1" bandRow="1"/>
              <a:tblGrid>
                <a:gridCol w="4523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05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Estimated TU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47.16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5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FY19 Avg Salary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u="none" dirty="0"/>
                        <a:t>$47,528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05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FY20 Projected Salary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$2,241,420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05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FY20 Projected Fringe (25.05%)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$561,476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05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FY20 Projected SPED Component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$2,802,896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4548610-68F9-41F0-B4C4-93D33DBE2AB7}"/>
              </a:ext>
            </a:extLst>
          </p:cNvPr>
          <p:cNvSpPr txBox="1"/>
          <p:nvPr/>
        </p:nvSpPr>
        <p:spPr>
          <a:xfrm>
            <a:off x="898319" y="1096649"/>
            <a:ext cx="1149531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SPED: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3A8643-5027-4066-80CD-5360FC2926A8}"/>
              </a:ext>
            </a:extLst>
          </p:cNvPr>
          <p:cNvSpPr/>
          <p:nvPr/>
        </p:nvSpPr>
        <p:spPr>
          <a:xfrm>
            <a:off x="1297172" y="3784732"/>
            <a:ext cx="5847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Repeat this process for Gifted and CTE Units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>
              <a:solidFill>
                <a:srgbClr val="22326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82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sz="2800" dirty="0"/>
              <a:t>Alternative Education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170A9-3978-4913-B109-67CE73D6E4E7}"/>
              </a:ext>
            </a:extLst>
          </p:cNvPr>
          <p:cNvSpPr/>
          <p:nvPr/>
        </p:nvSpPr>
        <p:spPr>
          <a:xfrm>
            <a:off x="311700" y="655571"/>
            <a:ext cx="47600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Alternative Education units are determined at .75 units per ADA or 12 units; whichever is greater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 pupil amount is calculated from statewide actual expenditures for alternative programs in the 2</a:t>
            </a:r>
            <a:r>
              <a:rPr lang="en-US" sz="2000" baseline="30000" dirty="0"/>
              <a:t>nd</a:t>
            </a:r>
            <a:r>
              <a:rPr lang="en-US" sz="2000" dirty="0"/>
              <a:t> preceding year multiplied by an inflation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ADA is pulled from Months 2 &amp; 3 of the previous year; less the ADA for all Kindergarten (grades 54 &amp; 64)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OTSS provides the information from MSIS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AC49FF9-BC71-4AE0-B70E-170BC45BB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713339"/>
              </p:ext>
            </p:extLst>
          </p:nvPr>
        </p:nvGraphicFramePr>
        <p:xfrm>
          <a:off x="5071730" y="949384"/>
          <a:ext cx="3650769" cy="1828800"/>
        </p:xfrm>
        <a:graphic>
          <a:graphicData uri="http://schemas.openxmlformats.org/drawingml/2006/table">
            <a:tbl>
              <a:tblPr firstCol="1" bandRow="1"/>
              <a:tblGrid>
                <a:gridCol w="2581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2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1. FY19 total ADA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3,638.16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2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2. FY19</a:t>
                      </a:r>
                      <a:r>
                        <a:rPr lang="en-US" baseline="0" dirty="0"/>
                        <a:t> Grades 54 &amp; 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345.05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2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3. FY19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ADA – K (#1 - #2)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3,293.11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2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4. </a:t>
                      </a:r>
                      <a:r>
                        <a:rPr lang="en-US" baseline="0" dirty="0"/>
                        <a:t>TU per ADA (#3 x .0075)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24.70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20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5. Per Pupil</a:t>
                      </a:r>
                      <a:r>
                        <a:rPr lang="en-US" baseline="0" dirty="0"/>
                        <a:t> Amount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$10,283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59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6. Alt Educ Component (#4 x #5)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$253,990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D4DCD14-5F87-4E9B-A0EA-792EE2C3A0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59006"/>
              </p:ext>
            </p:extLst>
          </p:nvPr>
        </p:nvGraphicFramePr>
        <p:xfrm>
          <a:off x="5071729" y="3059247"/>
          <a:ext cx="3650770" cy="1828800"/>
        </p:xfrm>
        <a:graphic>
          <a:graphicData uri="http://schemas.openxmlformats.org/drawingml/2006/table">
            <a:tbl>
              <a:tblPr firstCol="1" bandRow="1"/>
              <a:tblGrid>
                <a:gridCol w="2668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705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1. FY19 total ADA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1,122.57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05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2. FY19</a:t>
                      </a:r>
                      <a:r>
                        <a:rPr lang="en-US" baseline="0" dirty="0"/>
                        <a:t> Grades 54 &amp; 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101.03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05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3. FY19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ADA – K (#1 - #2)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1,021.72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05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4. </a:t>
                      </a:r>
                      <a:r>
                        <a:rPr lang="en-US" baseline="0" dirty="0"/>
                        <a:t>TU per ADA (#3 x .0075)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strike="noStrike" dirty="0"/>
                        <a:t>12      7.66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05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5. Per Pupil</a:t>
                      </a:r>
                      <a:r>
                        <a:rPr lang="en-US" baseline="0" dirty="0"/>
                        <a:t> Amount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$9,364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05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6. Alt Educ Component (#4 x #5)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$71,728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0F34143-43AE-4D0E-B016-134F319B1D58}"/>
              </a:ext>
            </a:extLst>
          </p:cNvPr>
          <p:cNvSpPr txBox="1"/>
          <p:nvPr/>
        </p:nvSpPr>
        <p:spPr>
          <a:xfrm>
            <a:off x="5071730" y="676403"/>
            <a:ext cx="985717" cy="2616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1: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965AB-096E-460E-9CCF-0D2E7ECC7E9F}"/>
              </a:ext>
            </a:extLst>
          </p:cNvPr>
          <p:cNvSpPr txBox="1"/>
          <p:nvPr/>
        </p:nvSpPr>
        <p:spPr>
          <a:xfrm>
            <a:off x="5071730" y="2778184"/>
            <a:ext cx="985717" cy="26161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2:</a:t>
            </a:r>
          </a:p>
        </p:txBody>
      </p:sp>
      <p:sp>
        <p:nvSpPr>
          <p:cNvPr id="7" name="Flowchart: Summing Junction 6">
            <a:extLst>
              <a:ext uri="{FF2B5EF4-FFF2-40B4-BE49-F238E27FC236}">
                <a16:creationId xmlns:a16="http://schemas.microsoft.com/office/drawing/2014/main" id="{873B7F05-8488-43B1-BAC7-355A8C1E4D88}"/>
              </a:ext>
            </a:extLst>
          </p:cNvPr>
          <p:cNvSpPr/>
          <p:nvPr/>
        </p:nvSpPr>
        <p:spPr>
          <a:xfrm>
            <a:off x="8218967" y="3973647"/>
            <a:ext cx="503532" cy="300641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5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sz="2800" dirty="0"/>
              <a:t>Transportation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4B1570-BF1F-415D-B9F6-A194320FB10C}"/>
              </a:ext>
            </a:extLst>
          </p:cNvPr>
          <p:cNvSpPr/>
          <p:nvPr/>
        </p:nvSpPr>
        <p:spPr>
          <a:xfrm>
            <a:off x="482009" y="971107"/>
            <a:ext cx="6961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Transportation is calculated from the previous year’s request multiplied by the most recent inflation rate</a:t>
            </a:r>
          </a:p>
        </p:txBody>
      </p:sp>
    </p:spTree>
    <p:extLst>
      <p:ext uri="{BB962C8B-B14F-4D97-AF65-F5344CB8AC3E}">
        <p14:creationId xmlns:p14="http://schemas.microsoft.com/office/powerpoint/2010/main" val="47607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dirty="0"/>
              <a:t>Add-On Programs Combined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4D56D0-6058-4612-9129-8E389FEEC40B}"/>
              </a:ext>
            </a:extLst>
          </p:cNvPr>
          <p:cNvSpPr/>
          <p:nvPr/>
        </p:nvSpPr>
        <p:spPr>
          <a:xfrm>
            <a:off x="311700" y="815500"/>
            <a:ext cx="36967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add-on calculations are combined to reach the district’s add-on amount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amount is reported as a lump sum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Districts may distributed the funds according to program needs</a:t>
            </a:r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49D9C956-0762-439D-975F-DE88A1BF6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19223"/>
              </p:ext>
            </p:extLst>
          </p:nvPr>
        </p:nvGraphicFramePr>
        <p:xfrm>
          <a:off x="4748969" y="1225289"/>
          <a:ext cx="3817981" cy="2658296"/>
        </p:xfrm>
        <a:graphic>
          <a:graphicData uri="http://schemas.openxmlformats.org/drawingml/2006/table">
            <a:tbl>
              <a:tblPr firstCol="1" bandRow="1"/>
              <a:tblGrid>
                <a:gridCol w="223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57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SPED,</a:t>
                      </a:r>
                      <a:r>
                        <a:rPr lang="en-US" baseline="0" dirty="0"/>
                        <a:t> Gifted, CTE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$3,709,196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57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Alt</a:t>
                      </a:r>
                      <a:r>
                        <a:rPr lang="en-US" baseline="0" dirty="0"/>
                        <a:t> Ed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u="none" dirty="0"/>
                        <a:t>$253,990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57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Transportation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$407,216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574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Total Add-on Amt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$4,370,402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766F760-97EB-4897-9C22-9F633842BAEB}"/>
              </a:ext>
            </a:extLst>
          </p:cNvPr>
          <p:cNvSpPr txBox="1"/>
          <p:nvPr/>
        </p:nvSpPr>
        <p:spPr>
          <a:xfrm>
            <a:off x="4748969" y="872895"/>
            <a:ext cx="985717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1:</a:t>
            </a:r>
          </a:p>
        </p:txBody>
      </p:sp>
    </p:spTree>
    <p:extLst>
      <p:ext uri="{BB962C8B-B14F-4D97-AF65-F5344CB8AC3E}">
        <p14:creationId xmlns:p14="http://schemas.microsoft.com/office/powerpoint/2010/main" val="2895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700" y="31531"/>
            <a:ext cx="8255250" cy="450443"/>
          </a:xfrm>
        </p:spPr>
        <p:txBody>
          <a:bodyPr/>
          <a:lstStyle/>
          <a:p>
            <a:r>
              <a:rPr lang="en-US" dirty="0"/>
              <a:t>Total MAEP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6F760-97EB-4897-9C22-9F633842BAEB}"/>
              </a:ext>
            </a:extLst>
          </p:cNvPr>
          <p:cNvSpPr txBox="1"/>
          <p:nvPr/>
        </p:nvSpPr>
        <p:spPr>
          <a:xfrm>
            <a:off x="4748969" y="872895"/>
            <a:ext cx="985717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1: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9543A1C8-213C-40AF-854D-352897A85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135097"/>
              </p:ext>
            </p:extLst>
          </p:nvPr>
        </p:nvGraphicFramePr>
        <p:xfrm>
          <a:off x="4748969" y="1218401"/>
          <a:ext cx="3817981" cy="3086304"/>
        </p:xfrm>
        <a:graphic>
          <a:graphicData uri="http://schemas.openxmlformats.org/drawingml/2006/table">
            <a:tbl>
              <a:tblPr firstCol="1" bandRow="1"/>
              <a:tblGrid>
                <a:gridCol w="223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4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MAEP Base Formula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$15,163,765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Add-On Programs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$4,370,402</a:t>
                      </a:r>
                      <a:endParaRPr lang="en-US" u="none" dirty="0"/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FY20 Full Funding MAEP Request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$19,534,167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Underfunding % (example)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9.14%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4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Underfunding amt (example)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-$1,785,423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538920"/>
                  </a:ext>
                </a:extLst>
              </a:tr>
              <a:tr h="5124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FY20 Allocation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en-US" dirty="0"/>
                        <a:t>$17,748,744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82102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1BC2408-DB39-43F0-B799-FDC7BC2B05D1}"/>
              </a:ext>
            </a:extLst>
          </p:cNvPr>
          <p:cNvSpPr/>
          <p:nvPr/>
        </p:nvSpPr>
        <p:spPr>
          <a:xfrm>
            <a:off x="176968" y="714839"/>
            <a:ext cx="42180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MAEP Formula Amount and the Add-On Amount are combined into a total MAEP full-funding request for each district and submitted to the Legislature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the event the MAEP formula is not fully funded, both the formula and the add-on amounts will be reduced by the pro-rata amount of the final allocation; or as directed by the Legislature</a:t>
            </a:r>
          </a:p>
        </p:txBody>
      </p:sp>
    </p:spTree>
    <p:extLst>
      <p:ext uri="{BB962C8B-B14F-4D97-AF65-F5344CB8AC3E}">
        <p14:creationId xmlns:p14="http://schemas.microsoft.com/office/powerpoint/2010/main" val="4287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E1906-5492-4956-921B-F0BB63FB4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FY19 and FY20 MAEP Full Funding Calculation Example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BC8ACD-826E-4175-AA86-8ABF3B60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63" y="898116"/>
            <a:ext cx="6097986" cy="412964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3B75A-1DB7-4F57-BBC6-E15F8891D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543" y="898116"/>
            <a:ext cx="3389002" cy="32178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7E5E3-6AB0-4139-90EC-E7CBCF702F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668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A1F24C4D-D390-4096-806E-219C51161C3D}"/>
              </a:ext>
            </a:extLst>
          </p:cNvPr>
          <p:cNvSpPr/>
          <p:nvPr/>
        </p:nvSpPr>
        <p:spPr>
          <a:xfrm flipH="1">
            <a:off x="5024512" y="1263530"/>
            <a:ext cx="496496" cy="468728"/>
          </a:xfrm>
          <a:prstGeom prst="wedgeRoundRectCallout">
            <a:avLst>
              <a:gd name="adj1" fmla="val -6820"/>
              <a:gd name="adj2" fmla="val 70230"/>
              <a:gd name="adj3" fmla="val 16667"/>
            </a:avLst>
          </a:prstGeom>
          <a:solidFill>
            <a:srgbClr val="68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70D59C5-54B5-4B31-AA76-14C64B84CB14}"/>
              </a:ext>
            </a:extLst>
          </p:cNvPr>
          <p:cNvGrpSpPr/>
          <p:nvPr/>
        </p:nvGrpSpPr>
        <p:grpSpPr>
          <a:xfrm>
            <a:off x="3245454" y="1272895"/>
            <a:ext cx="1234440" cy="3532032"/>
            <a:chOff x="4327272" y="1564673"/>
            <a:chExt cx="1645920" cy="47093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697143-754F-429E-B62A-AC7B869DA6B4}"/>
                </a:ext>
              </a:extLst>
            </p:cNvPr>
            <p:cNvSpPr/>
            <p:nvPr/>
          </p:nvSpPr>
          <p:spPr>
            <a:xfrm>
              <a:off x="4327272" y="1921738"/>
              <a:ext cx="1645920" cy="3867742"/>
            </a:xfrm>
            <a:prstGeom prst="rect">
              <a:avLst/>
            </a:prstGeom>
            <a:solidFill>
              <a:srgbClr val="D6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Every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Child Has Access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to a High- Quality Early Childhood Program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B7618C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66050A3D-7E7A-4F66-B6BA-81EEE30C170C}"/>
                </a:ext>
              </a:extLst>
            </p:cNvPr>
            <p:cNvSpPr/>
            <p:nvPr/>
          </p:nvSpPr>
          <p:spPr>
            <a:xfrm flipH="1">
              <a:off x="4819235" y="1564673"/>
              <a:ext cx="661994" cy="624970"/>
            </a:xfrm>
            <a:prstGeom prst="wedgeRoundRectCallout">
              <a:avLst>
                <a:gd name="adj1" fmla="val -6820"/>
                <a:gd name="adj2" fmla="val 70230"/>
                <a:gd name="adj3" fmla="val 16667"/>
              </a:avLst>
            </a:prstGeom>
            <a:solidFill>
              <a:srgbClr val="F7C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072715-1D63-4136-B991-0D759D3B8F9F}"/>
                </a:ext>
              </a:extLst>
            </p:cNvPr>
            <p:cNvSpPr txBox="1"/>
            <p:nvPr/>
          </p:nvSpPr>
          <p:spPr>
            <a:xfrm>
              <a:off x="4759293" y="1572284"/>
              <a:ext cx="7818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F21A48-0F1F-41DE-9F4A-5C9FD2BFF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032" y="5359649"/>
              <a:ext cx="914400" cy="9144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2B1879A-8496-43E6-A662-4461429531EF}"/>
              </a:ext>
            </a:extLst>
          </p:cNvPr>
          <p:cNvGrpSpPr/>
          <p:nvPr/>
        </p:nvGrpSpPr>
        <p:grpSpPr>
          <a:xfrm>
            <a:off x="407222" y="1306330"/>
            <a:ext cx="1234440" cy="3709718"/>
            <a:chOff x="542962" y="1609253"/>
            <a:chExt cx="1645920" cy="494629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771151-6E87-4898-8192-14543166D620}"/>
                </a:ext>
              </a:extLst>
            </p:cNvPr>
            <p:cNvSpPr/>
            <p:nvPr/>
          </p:nvSpPr>
          <p:spPr>
            <a:xfrm>
              <a:off x="542962" y="1921738"/>
              <a:ext cx="1645920" cy="3867742"/>
            </a:xfrm>
            <a:prstGeom prst="rect">
              <a:avLst/>
            </a:prstGeom>
            <a:solidFill>
              <a:srgbClr val="D6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All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Students Proficient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and Showing Growth in All Assessed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Areas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B7618C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CBE01417-C4C5-496C-A8EB-F1451A315F58}"/>
                </a:ext>
              </a:extLst>
            </p:cNvPr>
            <p:cNvSpPr/>
            <p:nvPr/>
          </p:nvSpPr>
          <p:spPr>
            <a:xfrm flipH="1">
              <a:off x="1034925" y="1609253"/>
              <a:ext cx="661994" cy="624970"/>
            </a:xfrm>
            <a:prstGeom prst="wedgeRoundRectCallout">
              <a:avLst>
                <a:gd name="adj1" fmla="val -6820"/>
                <a:gd name="adj2" fmla="val 70230"/>
                <a:gd name="adj3" fmla="val 16667"/>
              </a:avLst>
            </a:prstGeom>
            <a:solidFill>
              <a:srgbClr val="FF2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E4D880-1131-4B9F-8163-5776BEC5EB80}"/>
                </a:ext>
              </a:extLst>
            </p:cNvPr>
            <p:cNvSpPr txBox="1"/>
            <p:nvPr/>
          </p:nvSpPr>
          <p:spPr>
            <a:xfrm>
              <a:off x="974983" y="1617681"/>
              <a:ext cx="7818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0361D6D-F809-48D5-AD0A-2EF9D9CEB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03" y="5043906"/>
              <a:ext cx="1511638" cy="1511638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9916769-C626-4CC8-9D39-8A35381CDB9A}"/>
              </a:ext>
            </a:extLst>
          </p:cNvPr>
          <p:cNvGrpSpPr/>
          <p:nvPr/>
        </p:nvGrpSpPr>
        <p:grpSpPr>
          <a:xfrm>
            <a:off x="4664570" y="1263529"/>
            <a:ext cx="1234440" cy="3605276"/>
            <a:chOff x="6219427" y="1552186"/>
            <a:chExt cx="1645920" cy="480703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2B29C8-2CE6-4F5F-AB0C-1AC4D89B81E3}"/>
                </a:ext>
              </a:extLst>
            </p:cNvPr>
            <p:cNvSpPr/>
            <p:nvPr/>
          </p:nvSpPr>
          <p:spPr>
            <a:xfrm>
              <a:off x="6219427" y="1921738"/>
              <a:ext cx="1645920" cy="3867742"/>
            </a:xfrm>
            <a:prstGeom prst="rect">
              <a:avLst/>
            </a:prstGeom>
            <a:solidFill>
              <a:srgbClr val="D6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Every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School Has Effective Teachers and Leaders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B7618C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FA70DAE9-EBD8-49F3-99D0-C6C926909FF9}"/>
                </a:ext>
              </a:extLst>
            </p:cNvPr>
            <p:cNvSpPr/>
            <p:nvPr/>
          </p:nvSpPr>
          <p:spPr>
            <a:xfrm flipH="1">
              <a:off x="6711390" y="1552187"/>
              <a:ext cx="661994" cy="624970"/>
            </a:xfrm>
            <a:prstGeom prst="wedgeRoundRectCallout">
              <a:avLst>
                <a:gd name="adj1" fmla="val -6820"/>
                <a:gd name="adj2" fmla="val 70230"/>
                <a:gd name="adj3" fmla="val 16667"/>
              </a:avLst>
            </a:prstGeom>
            <a:solidFill>
              <a:srgbClr val="2ACB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DD1CDD-61F6-42E0-B0A3-3F5592B8D220}"/>
                </a:ext>
              </a:extLst>
            </p:cNvPr>
            <p:cNvSpPr txBox="1"/>
            <p:nvPr/>
          </p:nvSpPr>
          <p:spPr>
            <a:xfrm>
              <a:off x="6651448" y="1552186"/>
              <a:ext cx="7818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C75781A-312E-457A-952C-CD21A279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0017" y="5274479"/>
              <a:ext cx="1084741" cy="1084741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200C020-7EE4-4AA8-88C5-37C8690591CA}"/>
              </a:ext>
            </a:extLst>
          </p:cNvPr>
          <p:cNvGrpSpPr/>
          <p:nvPr/>
        </p:nvGrpSpPr>
        <p:grpSpPr>
          <a:xfrm>
            <a:off x="1826338" y="1306330"/>
            <a:ext cx="1234440" cy="3547924"/>
            <a:chOff x="2435117" y="1609253"/>
            <a:chExt cx="1645920" cy="47305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655905-09BA-45D8-806E-9EE50487DF67}"/>
                </a:ext>
              </a:extLst>
            </p:cNvPr>
            <p:cNvSpPr/>
            <p:nvPr/>
          </p:nvSpPr>
          <p:spPr>
            <a:xfrm>
              <a:off x="2435117" y="1921738"/>
              <a:ext cx="1645920" cy="3867742"/>
            </a:xfrm>
            <a:prstGeom prst="rect">
              <a:avLst/>
            </a:prstGeom>
            <a:solidFill>
              <a:srgbClr val="D6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Every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Student Graduates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 from High School and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is Ready for College and Career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B7618C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6B178623-0232-44FD-8E8A-214F04884A62}"/>
                </a:ext>
              </a:extLst>
            </p:cNvPr>
            <p:cNvSpPr/>
            <p:nvPr/>
          </p:nvSpPr>
          <p:spPr>
            <a:xfrm flipH="1">
              <a:off x="2927080" y="1609253"/>
              <a:ext cx="661994" cy="624970"/>
            </a:xfrm>
            <a:prstGeom prst="wedgeRoundRectCallout">
              <a:avLst>
                <a:gd name="adj1" fmla="val -6820"/>
                <a:gd name="adj2" fmla="val 70230"/>
                <a:gd name="adj3" fmla="val 16667"/>
              </a:avLst>
            </a:prstGeom>
            <a:solidFill>
              <a:srgbClr val="FCA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534F4D4-61DD-4D4B-BCC4-ACB4E08C68AE}"/>
                </a:ext>
              </a:extLst>
            </p:cNvPr>
            <p:cNvSpPr txBox="1"/>
            <p:nvPr/>
          </p:nvSpPr>
          <p:spPr>
            <a:xfrm>
              <a:off x="2867138" y="1629350"/>
              <a:ext cx="7818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1CFFA26-71B2-4351-8559-2295C0905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178" y="5274479"/>
              <a:ext cx="1009798" cy="1065339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707639-E181-4522-B7B7-99BC8D70AF3E}"/>
              </a:ext>
            </a:extLst>
          </p:cNvPr>
          <p:cNvGrpSpPr/>
          <p:nvPr/>
        </p:nvGrpSpPr>
        <p:grpSpPr>
          <a:xfrm>
            <a:off x="7502801" y="1263530"/>
            <a:ext cx="1234440" cy="3520607"/>
            <a:chOff x="10003735" y="1552187"/>
            <a:chExt cx="1645920" cy="469414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658AC72-D989-472D-B862-08916EDECC79}"/>
                </a:ext>
              </a:extLst>
            </p:cNvPr>
            <p:cNvSpPr/>
            <p:nvPr/>
          </p:nvSpPr>
          <p:spPr>
            <a:xfrm>
              <a:off x="10003735" y="1921738"/>
              <a:ext cx="1645920" cy="3867742"/>
            </a:xfrm>
            <a:prstGeom prst="rect">
              <a:avLst/>
            </a:prstGeom>
            <a:solidFill>
              <a:srgbClr val="D6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Every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School and District is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Rated “C” or Higher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B7618C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DE715218-0C2F-4529-99CF-EF4FF5A3F454}"/>
                </a:ext>
              </a:extLst>
            </p:cNvPr>
            <p:cNvSpPr/>
            <p:nvPr/>
          </p:nvSpPr>
          <p:spPr>
            <a:xfrm flipH="1">
              <a:off x="10495698" y="1552187"/>
              <a:ext cx="661994" cy="624970"/>
            </a:xfrm>
            <a:prstGeom prst="wedgeRoundRectCallout">
              <a:avLst>
                <a:gd name="adj1" fmla="val -6820"/>
                <a:gd name="adj2" fmla="val 70230"/>
                <a:gd name="adj3" fmla="val 16667"/>
              </a:avLst>
            </a:prstGeom>
            <a:solidFill>
              <a:srgbClr val="BC45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770FDD-DBEA-490D-A598-B1A7E7378CBE}"/>
                </a:ext>
              </a:extLst>
            </p:cNvPr>
            <p:cNvSpPr txBox="1"/>
            <p:nvPr/>
          </p:nvSpPr>
          <p:spPr>
            <a:xfrm>
              <a:off x="10435756" y="1552187"/>
              <a:ext cx="7818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6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BA29183-0860-4125-BD7C-257F7E24B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355" y="5359649"/>
              <a:ext cx="886680" cy="88668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A0E3BAB-B083-4DD4-9A1F-E79CAE750DE0}"/>
              </a:ext>
            </a:extLst>
          </p:cNvPr>
          <p:cNvGrpSpPr/>
          <p:nvPr/>
        </p:nvGrpSpPr>
        <p:grpSpPr>
          <a:xfrm>
            <a:off x="6083687" y="1263530"/>
            <a:ext cx="1234440" cy="3482487"/>
            <a:chOff x="8111582" y="1552187"/>
            <a:chExt cx="1645920" cy="4643316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637EA0-17DB-46DE-B72A-1D476746640F}"/>
                </a:ext>
              </a:extLst>
            </p:cNvPr>
            <p:cNvSpPr/>
            <p:nvPr/>
          </p:nvSpPr>
          <p:spPr>
            <a:xfrm>
              <a:off x="8111582" y="1921738"/>
              <a:ext cx="1645920" cy="3867742"/>
            </a:xfrm>
            <a:prstGeom prst="rect">
              <a:avLst/>
            </a:prstGeom>
            <a:solidFill>
              <a:srgbClr val="D6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Every Community Effectively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Uses a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World-Class Data System </a:t>
              </a:r>
              <a:b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</a:b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B7618C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  <a:sym typeface="Arial"/>
                </a:rPr>
                <a:t>to Improve Student Outcomes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B7618C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0793C9F1-1022-444C-81D4-3ED27F5875A0}"/>
                </a:ext>
              </a:extLst>
            </p:cNvPr>
            <p:cNvSpPr/>
            <p:nvPr/>
          </p:nvSpPr>
          <p:spPr>
            <a:xfrm flipH="1">
              <a:off x="8603545" y="1552187"/>
              <a:ext cx="661994" cy="624970"/>
            </a:xfrm>
            <a:prstGeom prst="wedgeRoundRectCallout">
              <a:avLst>
                <a:gd name="adj1" fmla="val -6820"/>
                <a:gd name="adj2" fmla="val 70230"/>
                <a:gd name="adj3" fmla="val 16667"/>
              </a:avLst>
            </a:prstGeom>
            <a:solidFill>
              <a:srgbClr val="0BA2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828BEE-5B99-4D62-8ED4-5432ED824890}"/>
                </a:ext>
              </a:extLst>
            </p:cNvPr>
            <p:cNvSpPr txBox="1"/>
            <p:nvPr/>
          </p:nvSpPr>
          <p:spPr>
            <a:xfrm>
              <a:off x="8543603" y="1552187"/>
              <a:ext cx="7818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865226C-E146-4E50-AE08-DD2AA17745E9}"/>
                </a:ext>
              </a:extLst>
            </p:cNvPr>
            <p:cNvGrpSpPr/>
            <p:nvPr/>
          </p:nvGrpSpPr>
          <p:grpSpPr>
            <a:xfrm>
              <a:off x="8487404" y="5354653"/>
              <a:ext cx="894276" cy="840850"/>
              <a:chOff x="8480898" y="5354653"/>
              <a:chExt cx="894276" cy="84085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4DA7E1D6-5253-42F6-8CA0-D4C49B635B5A}"/>
                  </a:ext>
                </a:extLst>
              </p:cNvPr>
              <p:cNvSpPr/>
              <p:nvPr/>
            </p:nvSpPr>
            <p:spPr>
              <a:xfrm>
                <a:off x="8480898" y="5938838"/>
                <a:ext cx="187558" cy="256665"/>
              </a:xfrm>
              <a:prstGeom prst="roundRect">
                <a:avLst/>
              </a:prstGeom>
              <a:solidFill>
                <a:srgbClr val="2EAB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7E9B2D56-A098-4139-930E-E2BD87B9C907}"/>
                  </a:ext>
                </a:extLst>
              </p:cNvPr>
              <p:cNvSpPr/>
              <p:nvPr/>
            </p:nvSpPr>
            <p:spPr>
              <a:xfrm>
                <a:off x="8760675" y="5753100"/>
                <a:ext cx="203310" cy="442403"/>
              </a:xfrm>
              <a:prstGeom prst="roundRect">
                <a:avLst/>
              </a:prstGeom>
              <a:solidFill>
                <a:srgbClr val="2EAB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0B6ABEEA-CF4E-404A-AB80-035EA63D1401}"/>
                  </a:ext>
                </a:extLst>
              </p:cNvPr>
              <p:cNvGrpSpPr/>
              <p:nvPr/>
            </p:nvGrpSpPr>
            <p:grpSpPr>
              <a:xfrm>
                <a:off x="8972172" y="5354653"/>
                <a:ext cx="403002" cy="840850"/>
                <a:chOff x="3773061" y="2486025"/>
                <a:chExt cx="232202" cy="580732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606D4DE4-88AA-4BD0-A2C2-EE400FA9186B}"/>
                    </a:ext>
                  </a:extLst>
                </p:cNvPr>
                <p:cNvSpPr/>
                <p:nvPr/>
              </p:nvSpPr>
              <p:spPr>
                <a:xfrm>
                  <a:off x="3832035" y="2590800"/>
                  <a:ext cx="109537" cy="475957"/>
                </a:xfrm>
                <a:prstGeom prst="roundRect">
                  <a:avLst/>
                </a:prstGeom>
                <a:solidFill>
                  <a:srgbClr val="2EAB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30EB58A1-2072-4F54-9885-24A9482BA857}"/>
                    </a:ext>
                  </a:extLst>
                </p:cNvPr>
                <p:cNvSpPr/>
                <p:nvPr/>
              </p:nvSpPr>
              <p:spPr>
                <a:xfrm>
                  <a:off x="3773061" y="2486025"/>
                  <a:ext cx="232202" cy="157163"/>
                </a:xfrm>
                <a:prstGeom prst="triangle">
                  <a:avLst/>
                </a:prstGeom>
                <a:solidFill>
                  <a:srgbClr val="2EAB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  <a:sym typeface="Arial"/>
                  </a:endParaRPr>
                </a:p>
              </p:txBody>
            </p:sp>
          </p:grp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8C93406-625F-434A-828E-BB90A0DA7B97}"/>
              </a:ext>
            </a:extLst>
          </p:cNvPr>
          <p:cNvSpPr txBox="1"/>
          <p:nvPr/>
        </p:nvSpPr>
        <p:spPr>
          <a:xfrm>
            <a:off x="329080" y="586169"/>
            <a:ext cx="42429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EABDC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MISSISSIPPI STATE BOARD OF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rgbClr val="BC4570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t>STRATEGIC PLAN GOALS</a:t>
            </a:r>
          </a:p>
        </p:txBody>
      </p:sp>
    </p:spTree>
    <p:extLst>
      <p:ext uri="{BB962C8B-B14F-4D97-AF65-F5344CB8AC3E}">
        <p14:creationId xmlns:p14="http://schemas.microsoft.com/office/powerpoint/2010/main" val="1653767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25FFF9-F0CF-4ABB-A697-0FB691D2B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EA59F-EE7D-42A3-9508-F0728E703C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2C00E-3FD2-4CEE-9E55-C785D87DCA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 dirty="0"/>
          </a:p>
        </p:txBody>
      </p:sp>
      <p:pic>
        <p:nvPicPr>
          <p:cNvPr id="6" name="Picture 5" descr="A blackboard sign on a wall&#10;&#10;Description automatically generated">
            <a:extLst>
              <a:ext uri="{FF2B5EF4-FFF2-40B4-BE49-F238E27FC236}">
                <a16:creationId xmlns:a16="http://schemas.microsoft.com/office/drawing/2014/main" id="{D9735F05-6CEE-4020-928D-BE51A8E30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1365" y="1130678"/>
            <a:ext cx="8294915" cy="33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MAEP?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F958CB-F0F6-4115-A1D5-31DC5CBEF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700" y="765545"/>
            <a:ext cx="8398851" cy="3604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The formula established by the Legislature to provide adequate operation funding levels for each school district to meet the accountability scale of “Successful</a:t>
            </a:r>
            <a:r>
              <a:rPr lang="en-US" dirty="0"/>
              <a:t>”</a:t>
            </a:r>
            <a:r>
              <a:rPr lang="en-US" dirty="0">
                <a:latin typeface="Arial" pitchFamily="34" charset="0"/>
                <a:cs typeface="Arial" pitchFamily="34" charset="0"/>
              </a:rPr>
              <a:t> as established by the State Board of Education regardless of the school district’s geographic location. (MS Code Section 37-151-7)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8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Purpose of MAEP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15636" y="800987"/>
            <a:ext cx="8294915" cy="3569402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  <a:defRPr/>
            </a:pPr>
            <a:r>
              <a:rPr lang="en-US" sz="20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Ensure that every Mississippi student is afforded an adequate educational </a:t>
            </a:r>
            <a:r>
              <a:rPr lang="en-US" sz="2000" dirty="0">
                <a:ea typeface="ＭＳ Ｐゴシック" pitchFamily="-112" charset="-128"/>
              </a:rPr>
              <a:t>opportunity regardless of where he/she lives.  </a:t>
            </a:r>
            <a:r>
              <a:rPr lang="en-US" sz="2000" dirty="0">
                <a:latin typeface="Arial" pitchFamily="34" charset="0"/>
                <a:ea typeface="ＭＳ Ｐゴシック" pitchFamily="-112" charset="-128"/>
                <a:cs typeface="Arial" pitchFamily="34" charset="0"/>
              </a:rPr>
              <a:t>In order to accomplish this the system must:</a:t>
            </a:r>
          </a:p>
          <a:p>
            <a:pPr marL="857250" lvl="1" indent="-457200" eaLnBrk="0" hangingPunct="0"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ea typeface="ＭＳ Ｐゴシック" pitchFamily="-112" charset="-128"/>
              </a:rPr>
              <a:t>Provide equity to districts by recognizing differences in local resources (Equity)</a:t>
            </a:r>
          </a:p>
          <a:p>
            <a:pPr marL="857250" lvl="1" indent="-457200" eaLnBrk="0" hangingPunct="0"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ea typeface="ＭＳ Ｐゴシック" pitchFamily="-112" charset="-128"/>
              </a:rPr>
              <a:t>Provide a level of resources necessary for an adequate education (Adequacy)</a:t>
            </a:r>
            <a:endParaRPr lang="en-US" dirty="0">
              <a:solidFill>
                <a:srgbClr val="002060"/>
              </a:solidFill>
              <a:ea typeface="ＭＳ Ｐゴシック" pitchFamily="-112" charset="-128"/>
            </a:endParaRPr>
          </a:p>
          <a:p>
            <a:pPr marL="274320" indent="-274320"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  <a:p>
            <a:pPr>
              <a:buClr>
                <a:srgbClr val="FF0000"/>
              </a:buClr>
              <a:defRPr/>
            </a:pPr>
            <a:endParaRPr lang="en-US" sz="2800" dirty="0">
              <a:latin typeface="Arial" pitchFamily="34" charset="0"/>
              <a:ea typeface="ＭＳ Ｐゴシック" pitchFamily="-112" charset="-128"/>
              <a:cs typeface="Arial" pitchFamily="34" charset="0"/>
            </a:endParaRPr>
          </a:p>
          <a:p>
            <a:pPr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0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MAEP Funding Formula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0518" y="886711"/>
            <a:ext cx="8294915" cy="3217863"/>
          </a:xfrm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(Average Daily Attendance + High Growth) x Base Student Cost + At-Risk - Local Contribution + Hold Harmless Guarantee = MAEP Formula Allocation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MAEP Formula Allocation + Add-On Programs = Total MAEP District Funding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/>
              <a:t>For this presentation, each part of the formula calculation will be referred to as a “component”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0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Base Student Cost (BSC) Component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6C2230-A9E5-4B0D-BC2B-D591405E731A}"/>
              </a:ext>
            </a:extLst>
          </p:cNvPr>
          <p:cNvSpPr/>
          <p:nvPr/>
        </p:nvSpPr>
        <p:spPr>
          <a:xfrm>
            <a:off x="565203" y="997509"/>
            <a:ext cx="77482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32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MS Code provides the guidelines for how the BSC is to be calculated.  It contains four major components: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32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Instruction, Administration, Operation &amp; Maintenance of Plant, and Ancillary Support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32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average cost of the four components are combined to form the base student cost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32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BSC is recalculated every four years to maintain stability for appropriation and budgeting purposes</a:t>
            </a:r>
          </a:p>
          <a:p>
            <a:pPr marL="742950" marR="0" lvl="1" indent="-28575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326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It was recalculated for FY19; recalculation due for FY23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546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Base Student Cost (BSC) Component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439C7B-CECD-457D-90D8-164BF19A89AB}"/>
              </a:ext>
            </a:extLst>
          </p:cNvPr>
          <p:cNvSpPr/>
          <p:nvPr/>
        </p:nvSpPr>
        <p:spPr>
          <a:xfrm>
            <a:off x="724459" y="1108081"/>
            <a:ext cx="76950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223264"/>
                </a:solidFill>
                <a:latin typeface="Arial" pitchFamily="34" charset="0"/>
                <a:ea typeface="+mn-ea"/>
                <a:cs typeface="Arial" pitchFamily="34" charset="0"/>
              </a:rPr>
              <a:t>In the years that the BSC is not recalculated, an inflation component is added to the previous year’s BSC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223264"/>
                </a:solidFill>
                <a:latin typeface="Arial" pitchFamily="34" charset="0"/>
                <a:ea typeface="+mn-ea"/>
                <a:cs typeface="Arial" pitchFamily="34" charset="0"/>
              </a:rPr>
              <a:t>The inflation component is 40% of the base student cost times the current Consumer Price Index (CPI). The CPI is provided by the State Economist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223264"/>
                </a:solidFill>
                <a:latin typeface="Arial" pitchFamily="34" charset="0"/>
                <a:ea typeface="+mn-ea"/>
                <a:cs typeface="Arial" pitchFamily="34" charset="0"/>
              </a:rPr>
              <a:t>Any adjustments for teacher pay raises, health and life insurance costs, or PERS costs may also be added to the base student cost</a:t>
            </a:r>
          </a:p>
        </p:txBody>
      </p:sp>
    </p:spTree>
    <p:extLst>
      <p:ext uri="{BB962C8B-B14F-4D97-AF65-F5344CB8AC3E}">
        <p14:creationId xmlns:p14="http://schemas.microsoft.com/office/powerpoint/2010/main" val="2720668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Base Student Cost (BSC)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8481083" y="4899418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822F4-010F-4D66-8529-2ACD086458F4}"/>
              </a:ext>
            </a:extLst>
          </p:cNvPr>
          <p:cNvSpPr txBox="1"/>
          <p:nvPr/>
        </p:nvSpPr>
        <p:spPr>
          <a:xfrm>
            <a:off x="223284" y="903767"/>
            <a:ext cx="8343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FY20  BSC Calculation: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9ACDC5C-1477-4E56-BA1F-714D8EA50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958387"/>
              </p:ext>
            </p:extLst>
          </p:nvPr>
        </p:nvGraphicFramePr>
        <p:xfrm>
          <a:off x="1321981" y="1483065"/>
          <a:ext cx="6280298" cy="2519680"/>
        </p:xfrm>
        <a:graphic>
          <a:graphicData uri="http://schemas.openxmlformats.org/drawingml/2006/table">
            <a:tbl>
              <a:tblPr bandRow="1" bandCol="1">
                <a:tableStyleId>{F5AB1C69-6EDB-4FF4-983F-18BD219EF322}</a:tableStyleId>
              </a:tblPr>
              <a:tblGrid>
                <a:gridCol w="3939790">
                  <a:extLst>
                    <a:ext uri="{9D8B030D-6E8A-4147-A177-3AD203B41FA5}">
                      <a16:colId xmlns:a16="http://schemas.microsoft.com/office/drawing/2014/main" val="211742009"/>
                    </a:ext>
                  </a:extLst>
                </a:gridCol>
                <a:gridCol w="2340508">
                  <a:extLst>
                    <a:ext uri="{9D8B030D-6E8A-4147-A177-3AD203B41FA5}">
                      <a16:colId xmlns:a16="http://schemas.microsoft.com/office/drawing/2014/main" val="1570726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1. FY19 BSC (as calculated)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$5,522.66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799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 40% of BSC (#1 x .40)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$2,209.06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2867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3. CPI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2.460%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749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4. Inflation Component (#2 x #3)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$54.34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036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5. Adjustment for Health Ins premiums and PERS contribution rate increase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$49.22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710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6. FY20 BSC (#1 +#4 + #5)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$5,626.22</a:t>
                      </a:r>
                    </a:p>
                    <a:p>
                      <a:pPr algn="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37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4623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MDE Template_NEW 1">
      <a:dk1>
        <a:srgbClr val="000000"/>
      </a:dk1>
      <a:lt1>
        <a:srgbClr val="FFFFFF"/>
      </a:lt1>
      <a:dk2>
        <a:srgbClr val="797979"/>
      </a:dk2>
      <a:lt2>
        <a:srgbClr val="B0D357"/>
      </a:lt2>
      <a:accent1>
        <a:srgbClr val="B7618C"/>
      </a:accent1>
      <a:accent2>
        <a:srgbClr val="CC0000"/>
      </a:accent2>
      <a:accent3>
        <a:srgbClr val="78909C"/>
      </a:accent3>
      <a:accent4>
        <a:srgbClr val="FFAB40"/>
      </a:accent4>
      <a:accent5>
        <a:srgbClr val="68C7C3"/>
      </a:accent5>
      <a:accent6>
        <a:srgbClr val="1071BD"/>
      </a:accent6>
      <a:hlink>
        <a:srgbClr val="5EAADE"/>
      </a:hlink>
      <a:folHlink>
        <a:srgbClr val="0053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E_blank template" id="{A72772A2-276F-5A4A-AF91-CCDCB75C27E9}" vid="{D5DF34BD-99C2-DE4E-BC83-08FF9AC52062}"/>
    </a:ext>
  </a:extLst>
</a:theme>
</file>

<file path=ppt/theme/theme2.xml><?xml version="1.0" encoding="utf-8"?>
<a:theme xmlns:a="http://schemas.openxmlformats.org/drawingml/2006/main" name="1_simple-light-2">
  <a:themeElements>
    <a:clrScheme name="MDE Template_NEW 1">
      <a:dk1>
        <a:srgbClr val="000000"/>
      </a:dk1>
      <a:lt1>
        <a:srgbClr val="FFFFFF"/>
      </a:lt1>
      <a:dk2>
        <a:srgbClr val="797979"/>
      </a:dk2>
      <a:lt2>
        <a:srgbClr val="B0D357"/>
      </a:lt2>
      <a:accent1>
        <a:srgbClr val="B7618C"/>
      </a:accent1>
      <a:accent2>
        <a:srgbClr val="CC0000"/>
      </a:accent2>
      <a:accent3>
        <a:srgbClr val="78909C"/>
      </a:accent3>
      <a:accent4>
        <a:srgbClr val="FFAB40"/>
      </a:accent4>
      <a:accent5>
        <a:srgbClr val="68C7C3"/>
      </a:accent5>
      <a:accent6>
        <a:srgbClr val="1071BD"/>
      </a:accent6>
      <a:hlink>
        <a:srgbClr val="5EAADE"/>
      </a:hlink>
      <a:folHlink>
        <a:srgbClr val="0053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E_blank template" id="{A72772A2-276F-5A4A-AF91-CCDCB75C27E9}" vid="{D5DF34BD-99C2-DE4E-BC83-08FF9AC52062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MDE_blank template</Template>
  <TotalTime>481</TotalTime>
  <Words>2086</Words>
  <Application>Microsoft Office PowerPoint</Application>
  <PresentationFormat>On-screen Show (16:9)</PresentationFormat>
  <Paragraphs>361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simple-light-2</vt:lpstr>
      <vt:lpstr>1_simple-light-2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Banks</dc:creator>
  <cp:lastModifiedBy>Letitia Johnson</cp:lastModifiedBy>
  <cp:revision>50</cp:revision>
  <dcterms:created xsi:type="dcterms:W3CDTF">2017-07-07T21:24:14Z</dcterms:created>
  <dcterms:modified xsi:type="dcterms:W3CDTF">2020-01-15T16:57:00Z</dcterms:modified>
</cp:coreProperties>
</file>