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3444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56" y="72"/>
      </p:cViewPr>
      <p:guideLst>
        <p:guide orient="horz" pos="2160"/>
        <p:guide pos="38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na Hood" userId="f9bb1102-7a6c-4e1b-86b8-59d1aadc5ea3" providerId="ADAL" clId="{92BA062F-B01B-4E1D-81E6-F99C6242960D}"/>
    <pc:docChg chg="modSld">
      <pc:chgData name="Rana Hood" userId="f9bb1102-7a6c-4e1b-86b8-59d1aadc5ea3" providerId="ADAL" clId="{92BA062F-B01B-4E1D-81E6-F99C6242960D}" dt="2023-07-27T21:03:48.218" v="19" actId="255"/>
      <pc:docMkLst>
        <pc:docMk/>
      </pc:docMkLst>
      <pc:sldChg chg="modSp mod">
        <pc:chgData name="Rana Hood" userId="f9bb1102-7a6c-4e1b-86b8-59d1aadc5ea3" providerId="ADAL" clId="{92BA062F-B01B-4E1D-81E6-F99C6242960D}" dt="2023-07-27T21:03:48.218" v="19" actId="255"/>
        <pc:sldMkLst>
          <pc:docMk/>
          <pc:sldMk cId="558820642" sldId="256"/>
        </pc:sldMkLst>
        <pc:spChg chg="mod">
          <ac:chgData name="Rana Hood" userId="f9bb1102-7a6c-4e1b-86b8-59d1aadc5ea3" providerId="ADAL" clId="{92BA062F-B01B-4E1D-81E6-F99C6242960D}" dt="2023-07-27T21:03:15.286" v="18" actId="6549"/>
          <ac:spMkLst>
            <pc:docMk/>
            <pc:sldMk cId="558820642" sldId="256"/>
            <ac:spMk id="7" creationId="{00000000-0000-0000-0000-000000000000}"/>
          </ac:spMkLst>
        </pc:spChg>
        <pc:spChg chg="mod">
          <ac:chgData name="Rana Hood" userId="f9bb1102-7a6c-4e1b-86b8-59d1aadc5ea3" providerId="ADAL" clId="{92BA062F-B01B-4E1D-81E6-F99C6242960D}" dt="2023-07-27T21:03:48.218" v="19" actId="255"/>
          <ac:spMkLst>
            <pc:docMk/>
            <pc:sldMk cId="558820642" sldId="256"/>
            <ac:spMk id="4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5830" y="2130426"/>
            <a:ext cx="1049274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1660" y="3886200"/>
            <a:ext cx="864108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8578-6A4A-4FC9-8201-0E32E5B95380}" type="datetimeFigureOut">
              <a:rPr lang="en-US" smtClean="0"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87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8578-6A4A-4FC9-8201-0E32E5B95380}" type="datetimeFigureOut">
              <a:rPr lang="en-US" smtClean="0"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13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082939" y="274639"/>
            <a:ext cx="374832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3677" y="274639"/>
            <a:ext cx="11043522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8578-6A4A-4FC9-8201-0E32E5B95380}" type="datetimeFigureOut">
              <a:rPr lang="en-US" smtClean="0"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153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8578-6A4A-4FC9-8201-0E32E5B95380}" type="datetimeFigureOut">
              <a:rPr lang="en-US" smtClean="0"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93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5123" y="4406901"/>
            <a:ext cx="1049274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5123" y="2906713"/>
            <a:ext cx="1049274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8578-6A4A-4FC9-8201-0E32E5B95380}" type="datetimeFigureOut">
              <a:rPr lang="en-US" smtClean="0"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694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3676" y="1600201"/>
            <a:ext cx="739592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5341" y="1600201"/>
            <a:ext cx="73959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8578-6A4A-4FC9-8201-0E32E5B95380}" type="datetimeFigureOut">
              <a:rPr lang="en-US" smtClean="0"/>
              <a:t>7/27/2023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01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274638"/>
            <a:ext cx="1110996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535113"/>
            <a:ext cx="545425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2174875"/>
            <a:ext cx="545425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0785" y="1535113"/>
            <a:ext cx="545639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0785" y="2174875"/>
            <a:ext cx="545639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8578-6A4A-4FC9-8201-0E32E5B95380}" type="datetimeFigureOut">
              <a:rPr lang="en-US" smtClean="0"/>
              <a:t>7/27/2023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87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8578-6A4A-4FC9-8201-0E32E5B95380}" type="datetimeFigureOut">
              <a:rPr lang="en-US" smtClean="0"/>
              <a:t>7/27/2023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683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8578-6A4A-4FC9-8201-0E32E5B95380}" type="datetimeFigureOut">
              <a:rPr lang="en-US" smtClean="0"/>
              <a:t>7/27/2023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878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273050"/>
            <a:ext cx="406122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6317" y="273051"/>
            <a:ext cx="6900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20" y="1435101"/>
            <a:ext cx="406122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8578-6A4A-4FC9-8201-0E32E5B95380}" type="datetimeFigureOut">
              <a:rPr lang="en-US" smtClean="0"/>
              <a:t>7/27/2023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80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9589" y="4800600"/>
            <a:ext cx="740664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19589" y="612775"/>
            <a:ext cx="740664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19589" y="5367338"/>
            <a:ext cx="740664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8578-6A4A-4FC9-8201-0E32E5B95380}" type="datetimeFigureOut">
              <a:rPr lang="en-US" smtClean="0"/>
              <a:t>7/27/2023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32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274638"/>
            <a:ext cx="111099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1600201"/>
            <a:ext cx="111099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" y="6356351"/>
            <a:ext cx="2880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F8578-6A4A-4FC9-8201-0E32E5B95380}" type="datetimeFigureOut">
              <a:rPr lang="en-US" smtClean="0"/>
              <a:t>7/27/2023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17670" y="6356351"/>
            <a:ext cx="3909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46820" y="6356351"/>
            <a:ext cx="28803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06C8E-EFF5-4B45-859B-2A4A26E787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57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33899" y="152400"/>
            <a:ext cx="3429000" cy="533400"/>
          </a:xfrm>
        </p:spPr>
        <p:txBody>
          <a:bodyPr>
            <a:normAutofit/>
          </a:bodyPr>
          <a:lstStyle/>
          <a:p>
            <a:pPr>
              <a:lnSpc>
                <a:spcPts val="1600"/>
              </a:lnSpc>
            </a:pPr>
            <a:r>
              <a:rPr lang="en-US" sz="1600" dirty="0">
                <a:latin typeface="+mn-lt"/>
              </a:rPr>
              <a:t>Office of Academic Education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Leadership Chart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068214" y="645763"/>
            <a:ext cx="2179398" cy="714198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400"/>
              </a:lnSpc>
            </a:pPr>
            <a:r>
              <a:rPr lang="en-US" sz="1400" b="1" dirty="0">
                <a:latin typeface="+mn-lt"/>
              </a:rPr>
              <a:t>Donna Boone, Ph.D.</a:t>
            </a:r>
          </a:p>
          <a:p>
            <a:pPr>
              <a:lnSpc>
                <a:spcPts val="1400"/>
              </a:lnSpc>
            </a:pPr>
            <a:r>
              <a:rPr lang="en-US" sz="1400" b="1" dirty="0">
                <a:latin typeface="+mn-lt"/>
              </a:rPr>
              <a:t>Deputy State Superintendent</a:t>
            </a:r>
            <a:br>
              <a:rPr lang="en-US" sz="1400" b="1" dirty="0">
                <a:latin typeface="+mn-lt"/>
              </a:rPr>
            </a:br>
            <a:r>
              <a:rPr lang="en-US" sz="1400" b="1" dirty="0">
                <a:latin typeface="+mn-lt"/>
              </a:rPr>
              <a:t>Chief Academic Officer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597099" y="2168195"/>
            <a:ext cx="1287972" cy="503748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900"/>
              </a:lnSpc>
            </a:pPr>
            <a:r>
              <a:rPr lang="en-US" sz="900" b="1" dirty="0">
                <a:latin typeface="+mn-lt"/>
              </a:rPr>
              <a:t>Dr. Tenette Smith</a:t>
            </a:r>
          </a:p>
          <a:p>
            <a:pPr>
              <a:lnSpc>
                <a:spcPts val="900"/>
              </a:lnSpc>
            </a:pPr>
            <a:r>
              <a:rPr lang="en-US" sz="900" b="1" i="1">
                <a:latin typeface="+mn-lt"/>
              </a:rPr>
              <a:t>Elementary </a:t>
            </a:r>
            <a:r>
              <a:rPr lang="en-US" sz="900" b="1" i="1" dirty="0">
                <a:latin typeface="+mn-lt"/>
              </a:rPr>
              <a:t>Education and Reading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212611" y="610442"/>
            <a:ext cx="1869260" cy="62332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200"/>
              </a:lnSpc>
            </a:pPr>
            <a:endParaRPr lang="en-US" sz="900" b="1" dirty="0">
              <a:latin typeface="+mn-lt"/>
            </a:endParaRPr>
          </a:p>
          <a:p>
            <a:pPr>
              <a:lnSpc>
                <a:spcPts val="1200"/>
              </a:lnSpc>
            </a:pPr>
            <a:r>
              <a:rPr lang="en-US" sz="900" b="1" dirty="0">
                <a:latin typeface="+mn-lt"/>
              </a:rPr>
              <a:t>Wendy Clemons </a:t>
            </a:r>
          </a:p>
          <a:p>
            <a:pPr>
              <a:lnSpc>
                <a:spcPts val="1200"/>
              </a:lnSpc>
            </a:pPr>
            <a:r>
              <a:rPr lang="en-US" sz="900" b="1" dirty="0">
                <a:latin typeface="+mn-lt"/>
              </a:rPr>
              <a:t>Associate State Superintendent</a:t>
            </a:r>
          </a:p>
          <a:p>
            <a:pPr>
              <a:lnSpc>
                <a:spcPts val="1200"/>
              </a:lnSpc>
            </a:pPr>
            <a:r>
              <a:rPr lang="en-US" sz="900" b="1" i="1" dirty="0">
                <a:latin typeface="+mn-lt"/>
              </a:rPr>
              <a:t>Secondary Education and Career and Technical Education</a:t>
            </a:r>
          </a:p>
          <a:p>
            <a:pPr>
              <a:lnSpc>
                <a:spcPts val="1200"/>
              </a:lnSpc>
            </a:pPr>
            <a:endParaRPr lang="en-US" sz="900" dirty="0">
              <a:latin typeface="+mn-lt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2165779" y="2162921"/>
            <a:ext cx="1189385" cy="457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200"/>
              </a:lnSpc>
            </a:pPr>
            <a:r>
              <a:rPr lang="en-US" sz="900" b="1">
                <a:latin typeface="+mn-lt"/>
              </a:rPr>
              <a:t>Dr. Judy </a:t>
            </a:r>
            <a:r>
              <a:rPr lang="en-US" sz="900" b="1" dirty="0">
                <a:latin typeface="+mn-lt"/>
              </a:rPr>
              <a:t>Nelson</a:t>
            </a:r>
          </a:p>
          <a:p>
            <a:pPr>
              <a:lnSpc>
                <a:spcPts val="1200"/>
              </a:lnSpc>
            </a:pPr>
            <a:r>
              <a:rPr lang="en-US" sz="900" b="1" i="1" dirty="0">
                <a:latin typeface="+mn-lt"/>
              </a:rPr>
              <a:t>Federal Programs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3560349" y="2168195"/>
            <a:ext cx="1102507" cy="457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200"/>
              </a:lnSpc>
            </a:pPr>
            <a:r>
              <a:rPr lang="en-US" sz="900" b="1" dirty="0">
                <a:latin typeface="+mn-lt"/>
              </a:rPr>
              <a:t>Dr. Jennifer Boykin</a:t>
            </a:r>
          </a:p>
          <a:p>
            <a:pPr>
              <a:lnSpc>
                <a:spcPts val="1200"/>
              </a:lnSpc>
            </a:pPr>
            <a:r>
              <a:rPr lang="en-US" sz="900" b="1" i="1" dirty="0">
                <a:latin typeface="+mn-lt"/>
              </a:rPr>
              <a:t>Special Education</a:t>
            </a:r>
          </a:p>
        </p:txBody>
      </p:sp>
      <p:sp>
        <p:nvSpPr>
          <p:cNvPr id="49" name="Title 1"/>
          <p:cNvSpPr txBox="1">
            <a:spLocks/>
          </p:cNvSpPr>
          <p:nvPr/>
        </p:nvSpPr>
        <p:spPr>
          <a:xfrm>
            <a:off x="4814474" y="2152263"/>
            <a:ext cx="1206758" cy="457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r>
              <a:rPr lang="en-US" sz="800" b="1" dirty="0">
                <a:solidFill>
                  <a:srgbClr val="FF0000"/>
                </a:solidFill>
                <a:latin typeface="+mn-lt"/>
              </a:rPr>
              <a:t>VACANT</a:t>
            </a:r>
          </a:p>
          <a:p>
            <a:pPr>
              <a:lnSpc>
                <a:spcPts val="1000"/>
              </a:lnSpc>
            </a:pPr>
            <a:r>
              <a:rPr lang="en-US" sz="900" b="1" i="1" dirty="0">
                <a:latin typeface="+mn-lt"/>
              </a:rPr>
              <a:t>School District Consolidation </a:t>
            </a:r>
            <a:endParaRPr lang="en-US" sz="900" i="1" dirty="0">
              <a:latin typeface="+mn-lt"/>
            </a:endParaRPr>
          </a:p>
        </p:txBody>
      </p:sp>
      <p:sp>
        <p:nvSpPr>
          <p:cNvPr id="63" name="Title 1"/>
          <p:cNvSpPr txBox="1">
            <a:spLocks/>
          </p:cNvSpPr>
          <p:nvPr/>
        </p:nvSpPr>
        <p:spPr>
          <a:xfrm>
            <a:off x="9094259" y="2093990"/>
            <a:ext cx="1206758" cy="568186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r>
              <a:rPr lang="en-US" sz="900" b="1" dirty="0">
                <a:latin typeface="+mn-lt"/>
              </a:rPr>
              <a:t>Dr. Jill Dent</a:t>
            </a:r>
          </a:p>
          <a:p>
            <a:pPr>
              <a:lnSpc>
                <a:spcPts val="1000"/>
              </a:lnSpc>
            </a:pPr>
            <a:r>
              <a:rPr lang="en-US" sz="900" b="1" i="1" dirty="0">
                <a:latin typeface="+mn-lt"/>
              </a:rPr>
              <a:t>Early Childhood</a:t>
            </a:r>
          </a:p>
        </p:txBody>
      </p:sp>
      <p:sp>
        <p:nvSpPr>
          <p:cNvPr id="70" name="Title 1"/>
          <p:cNvSpPr txBox="1">
            <a:spLocks/>
          </p:cNvSpPr>
          <p:nvPr/>
        </p:nvSpPr>
        <p:spPr>
          <a:xfrm>
            <a:off x="7647820" y="914400"/>
            <a:ext cx="1262065" cy="45720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200"/>
              </a:lnSpc>
            </a:pPr>
            <a:r>
              <a:rPr lang="en-US" sz="900" b="1" dirty="0">
                <a:latin typeface="+mn-lt"/>
              </a:rPr>
              <a:t>Rana Hood</a:t>
            </a:r>
          </a:p>
          <a:p>
            <a:pPr>
              <a:lnSpc>
                <a:spcPts val="1200"/>
              </a:lnSpc>
            </a:pPr>
            <a:r>
              <a:rPr lang="en-US" sz="900" b="1" dirty="0">
                <a:latin typeface="+mn-lt"/>
              </a:rPr>
              <a:t>Executive Assistant</a:t>
            </a:r>
          </a:p>
        </p:txBody>
      </p:sp>
      <p:sp>
        <p:nvSpPr>
          <p:cNvPr id="71" name="Title 1"/>
          <p:cNvSpPr txBox="1">
            <a:spLocks/>
          </p:cNvSpPr>
          <p:nvPr/>
        </p:nvSpPr>
        <p:spPr>
          <a:xfrm>
            <a:off x="3525634" y="902527"/>
            <a:ext cx="1188799" cy="457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200"/>
              </a:lnSpc>
            </a:pPr>
            <a:r>
              <a:rPr lang="en-US" sz="900" b="1" dirty="0">
                <a:latin typeface="+mn-lt"/>
              </a:rPr>
              <a:t>Darla Hammons</a:t>
            </a:r>
          </a:p>
          <a:p>
            <a:pPr>
              <a:lnSpc>
                <a:spcPts val="1200"/>
              </a:lnSpc>
            </a:pPr>
            <a:r>
              <a:rPr lang="en-US" sz="900" b="1" dirty="0">
                <a:latin typeface="+mn-lt"/>
              </a:rPr>
              <a:t>Executive Assistant</a:t>
            </a:r>
          </a:p>
        </p:txBody>
      </p:sp>
      <p:cxnSp>
        <p:nvCxnSpPr>
          <p:cNvPr id="73" name="Straight Connector 72"/>
          <p:cNvCxnSpPr>
            <a:cxnSpLocks/>
            <a:stCxn id="4" idx="1"/>
            <a:endCxn id="71" idx="3"/>
          </p:cNvCxnSpPr>
          <p:nvPr/>
        </p:nvCxnSpPr>
        <p:spPr>
          <a:xfrm flipH="1">
            <a:off x="4714433" y="1002862"/>
            <a:ext cx="353781" cy="12826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cxnSpLocks/>
            <a:stCxn id="4" idx="3"/>
            <a:endCxn id="70" idx="1"/>
          </p:cNvCxnSpPr>
          <p:nvPr/>
        </p:nvCxnSpPr>
        <p:spPr>
          <a:xfrm>
            <a:off x="7247612" y="1002862"/>
            <a:ext cx="400208" cy="1401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cxnSpLocks/>
          </p:cNvCxnSpPr>
          <p:nvPr/>
        </p:nvCxnSpPr>
        <p:spPr>
          <a:xfrm flipV="1">
            <a:off x="2745776" y="1830404"/>
            <a:ext cx="6898322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 Box 2"/>
          <p:cNvSpPr txBox="1">
            <a:spLocks noChangeArrowheads="1"/>
          </p:cNvSpPr>
          <p:nvPr/>
        </p:nvSpPr>
        <p:spPr bwMode="auto">
          <a:xfrm>
            <a:off x="7676309" y="3097395"/>
            <a:ext cx="1233576" cy="1625786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English Learners</a:t>
            </a: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K-12 Reading</a:t>
            </a:r>
            <a:endParaRPr lang="en-US" sz="900" dirty="0">
              <a:effectLst/>
              <a:latin typeface="Times New Roman"/>
              <a:ea typeface="Times New Roman"/>
              <a:cs typeface="Times New Roman"/>
            </a:endParaRP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Library</a:t>
            </a:r>
            <a:endParaRPr lang="en-US" sz="900" dirty="0">
              <a:effectLst/>
              <a:latin typeface="Times New Roman"/>
              <a:ea typeface="Times New Roman"/>
              <a:cs typeface="Times New Roman"/>
            </a:endParaRP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Textbooks</a:t>
            </a:r>
            <a:endParaRPr lang="en-US" sz="900" dirty="0">
              <a:effectLst/>
              <a:latin typeface="Times New Roman"/>
              <a:ea typeface="Times New Roman"/>
              <a:cs typeface="Times New Roman"/>
            </a:endParaRP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Dyslexia </a:t>
            </a:r>
            <a:endParaRPr lang="en-US" sz="900" dirty="0">
              <a:effectLst/>
              <a:latin typeface="Times New Roman"/>
              <a:ea typeface="Times New Roman"/>
              <a:cs typeface="Times New Roman"/>
            </a:endParaRP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Content Specialists </a:t>
            </a:r>
            <a:r>
              <a:rPr lang="en-US" sz="9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K-</a:t>
            </a:r>
            <a:r>
              <a:rPr lang="en-US" sz="9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5</a:t>
            </a: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Multi-Tiered System of Support</a:t>
            </a:r>
            <a:endParaRPr lang="en-US" sz="900" dirty="0">
              <a:effectLst/>
              <a:latin typeface="Times New Roman"/>
              <a:ea typeface="Times New Roman"/>
              <a:cs typeface="Times New Roman"/>
            </a:endParaRP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Gifted Education</a:t>
            </a: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9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Literacy Coaches /Math Coordinators </a:t>
            </a:r>
            <a:endParaRPr lang="en-US" sz="900" dirty="0">
              <a:latin typeface="Times New Roman"/>
              <a:ea typeface="Times New Roman"/>
              <a:cs typeface="Times New Roman"/>
            </a:endParaRP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endParaRPr lang="en-US" sz="1200" dirty="0">
              <a:effectLst/>
              <a:latin typeface="Times New Roman"/>
              <a:ea typeface="Times New Roman"/>
              <a:cs typeface="Times New Roman"/>
            </a:endParaRPr>
          </a:p>
          <a:p>
            <a:pPr marL="0" marR="0" defTabSz="168275">
              <a:lnSpc>
                <a:spcPts val="800"/>
              </a:lnSpc>
              <a:spcBef>
                <a:spcPts val="0"/>
              </a:spcBef>
            </a:pPr>
            <a:r>
              <a:rPr lang="en-US" sz="1100" dirty="0">
                <a:effectLst/>
                <a:latin typeface="Calibri"/>
                <a:ea typeface="Calibri"/>
                <a:cs typeface="Times New Roman"/>
              </a:rPr>
              <a:t> </a:t>
            </a:r>
          </a:p>
        </p:txBody>
      </p:sp>
      <p:sp>
        <p:nvSpPr>
          <p:cNvPr id="101" name="Text Box 2"/>
          <p:cNvSpPr txBox="1">
            <a:spLocks noChangeArrowheads="1"/>
          </p:cNvSpPr>
          <p:nvPr/>
        </p:nvSpPr>
        <p:spPr bwMode="auto">
          <a:xfrm>
            <a:off x="361052" y="2322687"/>
            <a:ext cx="1445494" cy="1988884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r>
              <a:rPr lang="en-US" sz="900" dirty="0">
                <a:solidFill>
                  <a:srgbClr val="000000"/>
                </a:solidFill>
                <a:ea typeface="Times New Roman"/>
                <a:cs typeface="Times New Roman"/>
              </a:rPr>
              <a:t>Secondary Curriculum &amp; Instruction</a:t>
            </a: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r>
              <a:rPr lang="en-US" sz="900" dirty="0">
                <a:solidFill>
                  <a:srgbClr val="000000"/>
                </a:solidFill>
                <a:ea typeface="Times New Roman"/>
                <a:cs typeface="Times New Roman"/>
              </a:rPr>
              <a:t>Career &amp; Technical Education</a:t>
            </a: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Content Specialists 6-12</a:t>
            </a:r>
            <a:endParaRPr lang="en-US" sz="900" dirty="0">
              <a:effectLst/>
              <a:cs typeface="Times New Roman"/>
            </a:endParaRP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JROTC</a:t>
            </a:r>
            <a:endParaRPr lang="en-US" sz="900" dirty="0">
              <a:effectLst/>
              <a:cs typeface="Times New Roman"/>
            </a:endParaRP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Diploma Options</a:t>
            </a: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r>
              <a:rPr lang="en-US" sz="900" dirty="0">
                <a:solidFill>
                  <a:srgbClr val="000000"/>
                </a:solidFill>
                <a:ea typeface="Times New Roman"/>
                <a:cs typeface="Times New Roman"/>
              </a:rPr>
              <a:t>Counseling</a:t>
            </a:r>
            <a:endParaRPr lang="en-US" sz="900" kern="1200" dirty="0">
              <a:solidFill>
                <a:srgbClr val="000000"/>
              </a:solidFill>
              <a:effectLst/>
              <a:ea typeface="Times New Roman"/>
              <a:cs typeface="Times New Roman"/>
            </a:endParaRP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r>
              <a:rPr lang="en-US" sz="900" dirty="0">
                <a:solidFill>
                  <a:srgbClr val="000000"/>
                </a:solidFill>
                <a:ea typeface="Times New Roman"/>
                <a:cs typeface="Times New Roman"/>
              </a:rPr>
              <a:t>Arts </a:t>
            </a:r>
            <a:endParaRPr lang="en-US" sz="900" kern="1200" dirty="0">
              <a:solidFill>
                <a:srgbClr val="000000"/>
              </a:solidFill>
              <a:effectLst/>
              <a:ea typeface="Times New Roman"/>
              <a:cs typeface="Times New Roman"/>
            </a:endParaRP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r>
              <a:rPr lang="en-US" sz="900" dirty="0">
                <a:solidFill>
                  <a:srgbClr val="000000"/>
                </a:solidFill>
                <a:cs typeface="Times New Roman"/>
              </a:rPr>
              <a:t>Middle Schools</a:t>
            </a:r>
          </a:p>
          <a:p>
            <a:pPr marL="112713" indent="-112713" fontAlgn="base">
              <a:lnSpc>
                <a:spcPts val="900"/>
              </a:lnSpc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r>
              <a:rPr lang="en-US" sz="900" dirty="0">
                <a:solidFill>
                  <a:srgbClr val="000000"/>
                </a:solidFill>
                <a:ea typeface="Times New Roman"/>
                <a:cs typeface="Times New Roman"/>
              </a:rPr>
              <a:t>Virtual Schools</a:t>
            </a:r>
          </a:p>
          <a:p>
            <a:pPr marL="112713" indent="-112713" fontAlgn="base">
              <a:lnSpc>
                <a:spcPts val="900"/>
              </a:lnSpc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r>
              <a:rPr lang="en-US" sz="900" dirty="0">
                <a:solidFill>
                  <a:srgbClr val="000000"/>
                </a:solidFill>
                <a:ea typeface="Times New Roman"/>
                <a:cs typeface="Times New Roman"/>
              </a:rPr>
              <a:t>STEM 6-12</a:t>
            </a:r>
          </a:p>
          <a:p>
            <a:pPr marL="112713" indent="-112713" fontAlgn="base">
              <a:lnSpc>
                <a:spcPts val="900"/>
              </a:lnSpc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r>
              <a:rPr lang="en-US" sz="900" dirty="0">
                <a:solidFill>
                  <a:srgbClr val="000000"/>
                </a:solidFill>
                <a:ea typeface="Times New Roman"/>
                <a:cs typeface="Times New Roman"/>
              </a:rPr>
              <a:t>Innovative High School</a:t>
            </a:r>
          </a:p>
          <a:p>
            <a:pPr marL="112713" indent="-112713" fontAlgn="base">
              <a:lnSpc>
                <a:spcPts val="900"/>
              </a:lnSpc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r>
              <a:rPr lang="en-US" sz="900" dirty="0">
                <a:solidFill>
                  <a:srgbClr val="000000"/>
                </a:solidFill>
                <a:ea typeface="Times New Roman"/>
                <a:cs typeface="Times New Roman"/>
              </a:rPr>
              <a:t>Diploma Options</a:t>
            </a:r>
          </a:p>
          <a:p>
            <a:pPr fontAlgn="base">
              <a:lnSpc>
                <a:spcPts val="900"/>
              </a:lnSpc>
              <a:spcAft>
                <a:spcPts val="200"/>
              </a:spcAft>
              <a:tabLst>
                <a:tab pos="1771650" algn="l"/>
              </a:tabLst>
            </a:pPr>
            <a:endParaRPr lang="en-US" sz="900" dirty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lvl="0" fontAlgn="base">
              <a:lnSpc>
                <a:spcPts val="900"/>
              </a:lnSpc>
              <a:spcAft>
                <a:spcPts val="200"/>
              </a:spcAft>
              <a:tabLst>
                <a:tab pos="1771650" algn="l"/>
              </a:tabLst>
            </a:pPr>
            <a:endParaRPr lang="en-US" sz="1200" dirty="0">
              <a:latin typeface="Times New Roman"/>
              <a:ea typeface="Times New Roman"/>
              <a:cs typeface="Times New Roman"/>
            </a:endParaRPr>
          </a:p>
          <a:p>
            <a:pPr marL="112713" indent="-112713" fontAlgn="base">
              <a:lnSpc>
                <a:spcPts val="900"/>
              </a:lnSpc>
              <a:spcAft>
                <a:spcPts val="200"/>
              </a:spcAft>
              <a:buFont typeface="Arial"/>
              <a:buChar char="•"/>
              <a:tabLst>
                <a:tab pos="1771650" algn="l"/>
              </a:tabLst>
            </a:pPr>
            <a:endParaRPr lang="en-US" sz="800" dirty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marR="0" lvl="0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tabLst>
                <a:tab pos="1771650" algn="l"/>
              </a:tabLst>
            </a:pPr>
            <a:endParaRPr lang="en-US" dirty="0">
              <a:effectLst/>
              <a:cs typeface="Times New Roman"/>
            </a:endParaRPr>
          </a:p>
        </p:txBody>
      </p:sp>
      <p:sp>
        <p:nvSpPr>
          <p:cNvPr id="102" name="Text Box 2"/>
          <p:cNvSpPr txBox="1">
            <a:spLocks noChangeArrowheads="1"/>
          </p:cNvSpPr>
          <p:nvPr/>
        </p:nvSpPr>
        <p:spPr bwMode="auto">
          <a:xfrm>
            <a:off x="3659441" y="3157969"/>
            <a:ext cx="1374548" cy="1565217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  <a:tab pos="457200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Educable Child</a:t>
            </a:r>
            <a:endParaRPr lang="en-US" sz="900" dirty="0">
              <a:effectLst/>
              <a:cs typeface="Times New Roman"/>
            </a:endParaRP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  <a:tab pos="457200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Compliance Monitoring</a:t>
            </a:r>
            <a:endParaRPr lang="en-US" sz="900" dirty="0">
              <a:effectLst/>
              <a:cs typeface="Times New Roman"/>
            </a:endParaRP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  <a:tab pos="457200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Fiscal Services</a:t>
            </a:r>
            <a:endParaRPr lang="en-US" sz="900" dirty="0">
              <a:effectLst/>
              <a:cs typeface="Times New Roman"/>
            </a:endParaRP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  <a:tab pos="457200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Parent Engagement and Support</a:t>
            </a:r>
            <a:endParaRPr lang="en-US" sz="900" dirty="0">
              <a:effectLst/>
              <a:cs typeface="Times New Roman"/>
            </a:endParaRP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Instructional Support and Professional Development </a:t>
            </a: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900" dirty="0">
                <a:solidFill>
                  <a:srgbClr val="000000"/>
                </a:solidFill>
                <a:ea typeface="Times New Roman"/>
                <a:cs typeface="Times New Roman"/>
              </a:rPr>
              <a:t>Policy &amp; District Support</a:t>
            </a: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    </a:t>
            </a:r>
            <a:endParaRPr lang="en-US" sz="900" dirty="0">
              <a:effectLst/>
              <a:cs typeface="Times New Roman"/>
            </a:endParaRPr>
          </a:p>
          <a:p>
            <a:pPr marR="0" lvl="0" fontAlgn="base">
              <a:spcBef>
                <a:spcPts val="0"/>
              </a:spcBef>
              <a:spcAft>
                <a:spcPts val="0"/>
              </a:spcAft>
              <a:tabLst>
                <a:tab pos="114300" algn="l"/>
                <a:tab pos="1771650" algn="l"/>
              </a:tabLst>
            </a:pPr>
            <a:endParaRPr lang="en-US" dirty="0">
              <a:effectLst/>
              <a:cs typeface="Times New Roman"/>
            </a:endParaRPr>
          </a:p>
        </p:txBody>
      </p:sp>
      <p:sp>
        <p:nvSpPr>
          <p:cNvPr id="104" name="Text Box 2"/>
          <p:cNvSpPr txBox="1">
            <a:spLocks noChangeArrowheads="1"/>
          </p:cNvSpPr>
          <p:nvPr/>
        </p:nvSpPr>
        <p:spPr bwMode="auto">
          <a:xfrm>
            <a:off x="2047104" y="3157969"/>
            <a:ext cx="1421922" cy="1181414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Compliance Monitoring</a:t>
            </a:r>
            <a:endParaRPr lang="en-US" sz="900" dirty="0">
              <a:effectLst/>
              <a:cs typeface="Times New Roman"/>
            </a:endParaRP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Fiscal Services</a:t>
            </a:r>
            <a:endParaRPr lang="en-US" sz="900" dirty="0">
              <a:effectLst/>
              <a:cs typeface="Times New Roman"/>
            </a:endParaRP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21st  Century Learning Communities</a:t>
            </a:r>
            <a:endParaRPr lang="en-US" sz="900" dirty="0">
              <a:effectLst/>
              <a:cs typeface="Times New Roman"/>
            </a:endParaRP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Migrant Education</a:t>
            </a:r>
            <a:endParaRPr lang="en-US" sz="900" dirty="0">
              <a:effectLst/>
              <a:cs typeface="Times New Roman"/>
            </a:endParaRP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Homeless</a:t>
            </a:r>
            <a:endParaRPr lang="en-US" sz="900" dirty="0">
              <a:effectLst/>
              <a:cs typeface="Times New Roman"/>
            </a:endParaRP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Neglected and Delinquent</a:t>
            </a:r>
            <a:endParaRPr lang="en-US" sz="900" dirty="0">
              <a:effectLst/>
              <a:cs typeface="Times New Roman"/>
            </a:endParaRP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Titles I, II, III, and V</a:t>
            </a:r>
            <a:endParaRPr lang="en-US" sz="900" dirty="0">
              <a:effectLst/>
              <a:cs typeface="Times New Roman"/>
            </a:endParaRPr>
          </a:p>
        </p:txBody>
      </p:sp>
      <p:sp>
        <p:nvSpPr>
          <p:cNvPr id="94" name="Title 1"/>
          <p:cNvSpPr txBox="1">
            <a:spLocks/>
          </p:cNvSpPr>
          <p:nvPr/>
        </p:nvSpPr>
        <p:spPr>
          <a:xfrm>
            <a:off x="6193726" y="2168195"/>
            <a:ext cx="1206758" cy="457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200"/>
              </a:lnSpc>
            </a:pPr>
            <a:r>
              <a:rPr lang="en-US" sz="900" b="1" dirty="0">
                <a:latin typeface="+mn-lt"/>
              </a:rPr>
              <a:t>Dr. Sonja Robertson</a:t>
            </a:r>
          </a:p>
          <a:p>
            <a:pPr>
              <a:lnSpc>
                <a:spcPts val="1200"/>
              </a:lnSpc>
            </a:pPr>
            <a:r>
              <a:rPr lang="en-US" sz="900" dirty="0">
                <a:latin typeface="+mn-lt"/>
              </a:rPr>
              <a:t> </a:t>
            </a:r>
            <a:r>
              <a:rPr lang="en-US" sz="900" b="1" i="1" dirty="0">
                <a:latin typeface="+mn-lt"/>
              </a:rPr>
              <a:t>School Improvement</a:t>
            </a:r>
          </a:p>
        </p:txBody>
      </p:sp>
      <p:sp>
        <p:nvSpPr>
          <p:cNvPr id="106" name="Text Box 2"/>
          <p:cNvSpPr txBox="1">
            <a:spLocks noChangeArrowheads="1"/>
          </p:cNvSpPr>
          <p:nvPr/>
        </p:nvSpPr>
        <p:spPr bwMode="auto">
          <a:xfrm>
            <a:off x="5989126" y="3098914"/>
            <a:ext cx="1315089" cy="1268088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SIG Program</a:t>
            </a:r>
            <a:endParaRPr lang="en-US" sz="900" dirty="0">
              <a:cs typeface="Times New Roman"/>
            </a:endParaRP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Priority Schools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Focus Schools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At-Risk Schools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900" dirty="0">
                <a:solidFill>
                  <a:srgbClr val="000000"/>
                </a:solidFill>
                <a:ea typeface="Times New Roman"/>
                <a:cs typeface="Times New Roman"/>
              </a:rPr>
              <a:t>P16 Community Engagement Council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900" dirty="0">
                <a:solidFill>
                  <a:srgbClr val="000000"/>
                </a:solidFill>
                <a:ea typeface="Times New Roman"/>
                <a:cs typeface="Times New Roman"/>
              </a:rPr>
              <a:t>Title I 1003A 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r>
              <a:rPr lang="en-US" sz="900" dirty="0">
                <a:solidFill>
                  <a:srgbClr val="000000"/>
                </a:solidFill>
                <a:ea typeface="Times New Roman"/>
                <a:cs typeface="Times New Roman"/>
              </a:rPr>
              <a:t>Comprehensive and Targeted Support Schools</a:t>
            </a:r>
          </a:p>
          <a:p>
            <a:pPr marL="112713" marR="0" lvl="0" indent="-112713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</a:tabLst>
            </a:pPr>
            <a:endParaRPr lang="en-US" sz="800" kern="1200" dirty="0">
              <a:solidFill>
                <a:srgbClr val="000000"/>
              </a:solidFill>
              <a:effectLst/>
              <a:ea typeface="Times New Roman"/>
              <a:cs typeface="Times New Roman"/>
            </a:endParaRPr>
          </a:p>
        </p:txBody>
      </p:sp>
      <p:cxnSp>
        <p:nvCxnSpPr>
          <p:cNvPr id="57" name="Straight Connector 56"/>
          <p:cNvCxnSpPr>
            <a:cxnSpLocks/>
          </p:cNvCxnSpPr>
          <p:nvPr/>
        </p:nvCxnSpPr>
        <p:spPr>
          <a:xfrm>
            <a:off x="7268568" y="810111"/>
            <a:ext cx="3009975" cy="0"/>
          </a:xfrm>
          <a:prstGeom prst="line">
            <a:avLst/>
          </a:prstGeom>
          <a:ln w="38100" cmpd="sng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9CEECA44-5551-4D44-BA0B-91724E165F33}"/>
              </a:ext>
            </a:extLst>
          </p:cNvPr>
          <p:cNvCxnSpPr>
            <a:cxnSpLocks/>
          </p:cNvCxnSpPr>
          <p:nvPr/>
        </p:nvCxnSpPr>
        <p:spPr>
          <a:xfrm>
            <a:off x="2081871" y="802331"/>
            <a:ext cx="2986342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itle 1">
            <a:extLst>
              <a:ext uri="{FF2B5EF4-FFF2-40B4-BE49-F238E27FC236}">
                <a16:creationId xmlns:a16="http://schemas.microsoft.com/office/drawing/2014/main" id="{278F7338-F3A6-4006-AABB-0AA1E50C7956}"/>
              </a:ext>
            </a:extLst>
          </p:cNvPr>
          <p:cNvSpPr txBox="1">
            <a:spLocks/>
          </p:cNvSpPr>
          <p:nvPr/>
        </p:nvSpPr>
        <p:spPr>
          <a:xfrm>
            <a:off x="10278544" y="678882"/>
            <a:ext cx="1881996" cy="55356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00"/>
              </a:lnSpc>
            </a:pPr>
            <a:endParaRPr lang="en-US" sz="900" b="1" i="1" dirty="0"/>
          </a:p>
          <a:p>
            <a:r>
              <a:rPr lang="en-US" sz="900" b="1" dirty="0"/>
              <a:t>Dr. Marla Davis</a:t>
            </a:r>
          </a:p>
          <a:p>
            <a:r>
              <a:rPr lang="en-US" sz="900" b="1" dirty="0"/>
              <a:t>Associate State Superintendent</a:t>
            </a:r>
          </a:p>
          <a:p>
            <a:r>
              <a:rPr lang="en-US" sz="900" b="1" i="1" dirty="0"/>
              <a:t>Academic Education Liaison</a:t>
            </a:r>
          </a:p>
          <a:p>
            <a:pPr>
              <a:lnSpc>
                <a:spcPts val="1000"/>
              </a:lnSpc>
            </a:pPr>
            <a:r>
              <a:rPr lang="en-US" sz="900" dirty="0">
                <a:latin typeface="+mn-lt"/>
              </a:rPr>
              <a:t> 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5CD4A9C8-4EE3-2BD2-92C0-2EDDD1A9F74A}"/>
              </a:ext>
            </a:extLst>
          </p:cNvPr>
          <p:cNvCxnSpPr>
            <a:cxnSpLocks/>
          </p:cNvCxnSpPr>
          <p:nvPr/>
        </p:nvCxnSpPr>
        <p:spPr>
          <a:xfrm>
            <a:off x="1032152" y="1232442"/>
            <a:ext cx="22063" cy="107840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 Box 2">
            <a:extLst>
              <a:ext uri="{FF2B5EF4-FFF2-40B4-BE49-F238E27FC236}">
                <a16:creationId xmlns:a16="http://schemas.microsoft.com/office/drawing/2014/main" id="{60634C8E-6447-4F1A-3EC9-B51A85A9E0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1739" y="3098914"/>
            <a:ext cx="1175602" cy="553559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  <a:tab pos="457200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Ear</a:t>
            </a:r>
            <a:r>
              <a:rPr lang="en-US" sz="900" dirty="0">
                <a:solidFill>
                  <a:srgbClr val="000000"/>
                </a:solidFill>
                <a:ea typeface="Times New Roman"/>
                <a:cs typeface="Times New Roman"/>
              </a:rPr>
              <a:t>ly Childhood</a:t>
            </a:r>
          </a:p>
          <a:p>
            <a:pPr marL="112713" marR="0" lvl="0" indent="-112713" fontAlgn="base">
              <a:lnSpc>
                <a:spcPts val="9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4300" algn="l"/>
                <a:tab pos="457200" algn="l"/>
              </a:tabLst>
            </a:pP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Ear</a:t>
            </a:r>
            <a:r>
              <a:rPr lang="en-US" sz="900" dirty="0">
                <a:solidFill>
                  <a:srgbClr val="000000"/>
                </a:solidFill>
                <a:ea typeface="Times New Roman"/>
                <a:cs typeface="Times New Roman"/>
              </a:rPr>
              <a:t>ly Learning Coach Coordinator</a:t>
            </a:r>
            <a:r>
              <a:rPr lang="en-US" sz="900" kern="1200" dirty="0">
                <a:solidFill>
                  <a:srgbClr val="000000"/>
                </a:solidFill>
                <a:effectLst/>
                <a:ea typeface="Times New Roman"/>
                <a:cs typeface="Times New Roman"/>
              </a:rPr>
              <a:t> </a:t>
            </a:r>
            <a:endParaRPr lang="en-US" sz="900" dirty="0">
              <a:effectLst/>
              <a:cs typeface="Times New Roman"/>
            </a:endParaRPr>
          </a:p>
          <a:p>
            <a:pPr marR="0" lvl="0" fontAlgn="base">
              <a:spcBef>
                <a:spcPts val="0"/>
              </a:spcBef>
              <a:spcAft>
                <a:spcPts val="0"/>
              </a:spcAft>
              <a:tabLst>
                <a:tab pos="114300" algn="l"/>
                <a:tab pos="1771650" algn="l"/>
              </a:tabLst>
            </a:pPr>
            <a:endParaRPr lang="en-US" dirty="0">
              <a:effectLst/>
              <a:cs typeface="Times New Roman"/>
            </a:endParaRPr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65F5A8A5-FD15-9965-9A85-4401A2B22CF4}"/>
              </a:ext>
            </a:extLst>
          </p:cNvPr>
          <p:cNvCxnSpPr>
            <a:endCxn id="13" idx="0"/>
          </p:cNvCxnSpPr>
          <p:nvPr/>
        </p:nvCxnSpPr>
        <p:spPr>
          <a:xfrm>
            <a:off x="2760471" y="1830405"/>
            <a:ext cx="1" cy="3325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99DC81D5-C08F-6AFF-7772-7C249924F1C9}"/>
              </a:ext>
            </a:extLst>
          </p:cNvPr>
          <p:cNvCxnSpPr>
            <a:cxnSpLocks/>
          </p:cNvCxnSpPr>
          <p:nvPr/>
        </p:nvCxnSpPr>
        <p:spPr>
          <a:xfrm flipH="1">
            <a:off x="4110083" y="1825418"/>
            <a:ext cx="9950" cy="33750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ED42F594-ABA7-D3D7-F58B-03365DE9C99D}"/>
              </a:ext>
            </a:extLst>
          </p:cNvPr>
          <p:cNvCxnSpPr>
            <a:cxnSpLocks/>
          </p:cNvCxnSpPr>
          <p:nvPr/>
        </p:nvCxnSpPr>
        <p:spPr>
          <a:xfrm>
            <a:off x="5334000" y="1816927"/>
            <a:ext cx="0" cy="3402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3EDE34A6-1095-95C5-B375-ED616361B967}"/>
              </a:ext>
            </a:extLst>
          </p:cNvPr>
          <p:cNvCxnSpPr>
            <a:cxnSpLocks/>
          </p:cNvCxnSpPr>
          <p:nvPr/>
        </p:nvCxnSpPr>
        <p:spPr>
          <a:xfrm>
            <a:off x="6730834" y="1816927"/>
            <a:ext cx="0" cy="3459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7384ED9E-936C-A028-EBCF-9C3DB4FFD401}"/>
              </a:ext>
            </a:extLst>
          </p:cNvPr>
          <p:cNvCxnSpPr>
            <a:cxnSpLocks/>
          </p:cNvCxnSpPr>
          <p:nvPr/>
        </p:nvCxnSpPr>
        <p:spPr>
          <a:xfrm flipH="1">
            <a:off x="8234855" y="1814149"/>
            <a:ext cx="12409" cy="3381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3A05DC45-F7E5-78A7-1EC5-4B0CE35DC25A}"/>
              </a:ext>
            </a:extLst>
          </p:cNvPr>
          <p:cNvCxnSpPr>
            <a:cxnSpLocks/>
          </p:cNvCxnSpPr>
          <p:nvPr/>
        </p:nvCxnSpPr>
        <p:spPr>
          <a:xfrm>
            <a:off x="9644098" y="1825418"/>
            <a:ext cx="0" cy="2634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>
            <a:extLst>
              <a:ext uri="{FF2B5EF4-FFF2-40B4-BE49-F238E27FC236}">
                <a16:creationId xmlns:a16="http://schemas.microsoft.com/office/drawing/2014/main" id="{36ED714D-E497-8EF0-C27B-EDF4569E9568}"/>
              </a:ext>
            </a:extLst>
          </p:cNvPr>
          <p:cNvCxnSpPr>
            <a:cxnSpLocks/>
          </p:cNvCxnSpPr>
          <p:nvPr/>
        </p:nvCxnSpPr>
        <p:spPr>
          <a:xfrm>
            <a:off x="11170182" y="1232442"/>
            <a:ext cx="0" cy="13065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8AC9197-ECB4-37F6-65B0-1AF08685A07D}"/>
              </a:ext>
            </a:extLst>
          </p:cNvPr>
          <p:cNvCxnSpPr>
            <a:cxnSpLocks/>
            <a:stCxn id="13" idx="2"/>
            <a:endCxn id="104" idx="0"/>
          </p:cNvCxnSpPr>
          <p:nvPr/>
        </p:nvCxnSpPr>
        <p:spPr>
          <a:xfrm flipH="1">
            <a:off x="2758065" y="2620121"/>
            <a:ext cx="2407" cy="537848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A4C9ADA-7BD4-66A0-2963-76B1A9F615B1}"/>
              </a:ext>
            </a:extLst>
          </p:cNvPr>
          <p:cNvCxnSpPr>
            <a:cxnSpLocks/>
            <a:stCxn id="14" idx="2"/>
          </p:cNvCxnSpPr>
          <p:nvPr/>
        </p:nvCxnSpPr>
        <p:spPr>
          <a:xfrm flipH="1">
            <a:off x="4111602" y="2625395"/>
            <a:ext cx="1" cy="532574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CA2CF50-3EEE-E622-4D29-B78E42D5359C}"/>
              </a:ext>
            </a:extLst>
          </p:cNvPr>
          <p:cNvCxnSpPr>
            <a:cxnSpLocks/>
          </p:cNvCxnSpPr>
          <p:nvPr/>
        </p:nvCxnSpPr>
        <p:spPr>
          <a:xfrm>
            <a:off x="6689748" y="2630669"/>
            <a:ext cx="0" cy="468245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5323E8B-A8A4-4E74-7AFF-9040D7F215DC}"/>
              </a:ext>
            </a:extLst>
          </p:cNvPr>
          <p:cNvCxnSpPr>
            <a:cxnSpLocks/>
            <a:stCxn id="7" idx="2"/>
          </p:cNvCxnSpPr>
          <p:nvPr/>
        </p:nvCxnSpPr>
        <p:spPr>
          <a:xfrm flipH="1">
            <a:off x="8234855" y="2671943"/>
            <a:ext cx="6230" cy="426971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663B3D0-9F47-2C4E-8F20-1C437F2F6774}"/>
              </a:ext>
            </a:extLst>
          </p:cNvPr>
          <p:cNvCxnSpPr>
            <a:cxnSpLocks/>
            <a:endCxn id="134" idx="0"/>
          </p:cNvCxnSpPr>
          <p:nvPr/>
        </p:nvCxnSpPr>
        <p:spPr>
          <a:xfrm>
            <a:off x="9769540" y="2671943"/>
            <a:ext cx="0" cy="426971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C147620-6D8B-071C-36AC-96803C366EBB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6157913" y="1359961"/>
            <a:ext cx="0" cy="45696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Text Box 2">
            <a:extLst>
              <a:ext uri="{FF2B5EF4-FFF2-40B4-BE49-F238E27FC236}">
                <a16:creationId xmlns:a16="http://schemas.microsoft.com/office/drawing/2014/main" id="{8D6A126E-C2F9-D74E-5F88-95B1D7E50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3973" y="2376105"/>
            <a:ext cx="1593281" cy="1306561"/>
          </a:xfrm>
          <a:prstGeom prst="rect">
            <a:avLst/>
          </a:prstGeom>
          <a:solidFill>
            <a:srgbClr val="FFFFFF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9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Compulsory School Attendance</a:t>
            </a: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9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Juvenile Detention Centers</a:t>
            </a: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9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Alternative Education</a:t>
            </a: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9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GED Options</a:t>
            </a: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9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Foster Care</a:t>
            </a: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9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Chronic Absenteeism</a:t>
            </a: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9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>Dropout Prevention</a:t>
            </a:r>
          </a:p>
          <a:p>
            <a:pPr marL="112713" marR="0" lvl="0" indent="-112713" defTabSz="168275" fontAlgn="base">
              <a:lnSpc>
                <a:spcPts val="800"/>
              </a:lnSpc>
              <a:spcBef>
                <a:spcPts val="0"/>
              </a:spcBef>
              <a:spcAft>
                <a:spcPts val="200"/>
              </a:spcAft>
              <a:buFont typeface="Arial"/>
              <a:buChar char="•"/>
              <a:tabLst>
                <a:tab pos="112713" algn="l"/>
              </a:tabLst>
            </a:pPr>
            <a:r>
              <a:rPr lang="en-US" sz="900" dirty="0">
                <a:solidFill>
                  <a:srgbClr val="000000"/>
                </a:solidFill>
                <a:effectLst/>
                <a:latin typeface="Calibri"/>
                <a:ea typeface="Calibri"/>
                <a:cs typeface="Times New Roman"/>
              </a:rPr>
              <a:t>State Schools</a:t>
            </a:r>
            <a:endParaRPr lang="en-US" sz="11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58820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898</TotalTime>
  <Words>224</Words>
  <Application>Microsoft Office PowerPoint</Application>
  <PresentationFormat>Custom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Office of Academic Education Leadership Chart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Academic Education Leadership Chart</dc:title>
  <dc:creator>Rana Hood</dc:creator>
  <cp:lastModifiedBy>Rana Hood</cp:lastModifiedBy>
  <cp:revision>128</cp:revision>
  <cp:lastPrinted>2023-05-16T13:59:45Z</cp:lastPrinted>
  <dcterms:created xsi:type="dcterms:W3CDTF">2015-02-20T20:59:18Z</dcterms:created>
  <dcterms:modified xsi:type="dcterms:W3CDTF">2023-07-27T21:03:58Z</dcterms:modified>
</cp:coreProperties>
</file>