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462" r:id="rId5"/>
    <p:sldId id="460" r:id="rId6"/>
    <p:sldId id="464" r:id="rId7"/>
    <p:sldId id="4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825C-4DA2-4D0A-9F5B-445B0D87B0C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48F9B-08D4-4D66-BAAF-087AE5E6B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31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3" name="Google Shape;37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09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3" name="Google Shape;37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79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73BB-4E04-45E4-8ED8-9B517746B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F7937-87BF-4891-91CF-7525E0FD2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CD3D7-61FF-4D6C-B981-B1B1F1CD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CA3B-93E9-47E5-9058-4B852445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0EAB-51B6-4ADF-AF88-96F98440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3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DA58-A0E5-4BB2-B854-13352A85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55112-B967-4810-B597-24AB81074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F8D95-0008-4775-B516-3C171B82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AD9BD-83D6-4E72-9A0F-1CB0C4BC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74F31-48BB-4C44-8CBD-3372D901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CE8482-2172-448C-A3FD-D8192640B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5EDD3D-0223-4BBD-8904-DAE75C272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768D-2800-4DA1-8E48-3C76A341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6015E-1250-4D6E-8053-A76B9BE0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5B7DA-1BCC-40B4-81CF-8124E87B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15600" y="42042"/>
            <a:ext cx="11007000" cy="600591"/>
          </a:xfrm>
        </p:spPr>
        <p:txBody>
          <a:bodyPr anchor="ctr"/>
          <a:lstStyle>
            <a:lvl1pPr>
              <a:defRPr sz="4267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1536701"/>
            <a:ext cx="11059887" cy="4290484"/>
          </a:xfrm>
        </p:spPr>
        <p:txBody>
          <a:bodyPr/>
          <a:lstStyle>
            <a:lvl1pPr marL="457189" indent="-457189" defTabSz="609585">
              <a:buFont typeface="Arial" charset="0"/>
              <a:buChar char="•"/>
              <a:tabLst>
                <a:tab pos="609585" algn="l"/>
              </a:tabLst>
              <a:defRPr sz="3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1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body">
  <p:cSld name="2_Title and 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7"/>
          <p:cNvSpPr/>
          <p:nvPr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7"/>
          <p:cNvSpPr/>
          <p:nvPr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7"/>
          <p:cNvSpPr txBox="1">
            <a:spLocks noGrp="1"/>
          </p:cNvSpPr>
          <p:nvPr>
            <p:ph type="body" idx="1"/>
          </p:nvPr>
        </p:nvSpPr>
        <p:spPr>
          <a:xfrm>
            <a:off x="415600" y="42042"/>
            <a:ext cx="11007000" cy="60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  <a:defRPr sz="4267" b="1">
                <a:solidFill>
                  <a:schemeClr val="accent6"/>
                </a:solidFill>
              </a:defRPr>
            </a:lvl1pPr>
            <a:lvl2pPr marL="121917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2pPr>
            <a:lvl3pPr marL="1828754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3pPr>
            <a:lvl4pPr marL="2438339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4pPr>
            <a:lvl5pPr marL="3047924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5pPr>
            <a:lvl6pPr marL="3657509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6pPr>
            <a:lvl7pPr marL="4267093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7pPr>
            <a:lvl8pPr marL="4876678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8pPr>
            <a:lvl9pPr marL="5486263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7"/>
          <p:cNvSpPr txBox="1">
            <a:spLocks noGrp="1"/>
          </p:cNvSpPr>
          <p:nvPr>
            <p:ph type="body" idx="2"/>
          </p:nvPr>
        </p:nvSpPr>
        <p:spPr>
          <a:xfrm>
            <a:off x="554182" y="1536701"/>
            <a:ext cx="11059887" cy="4290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 sz="3200">
                <a:solidFill>
                  <a:srgbClr val="3A484F"/>
                </a:solidFill>
              </a:defRPr>
            </a:lvl1pPr>
            <a:lvl2pPr marL="121917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/>
              <a:buNone/>
              <a:defRPr>
                <a:solidFill>
                  <a:srgbClr val="3A484F"/>
                </a:solidFill>
              </a:defRPr>
            </a:lvl2pPr>
            <a:lvl3pPr marL="1828754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/>
              <a:buNone/>
              <a:defRPr>
                <a:solidFill>
                  <a:srgbClr val="3A484F"/>
                </a:solidFill>
              </a:defRPr>
            </a:lvl3pPr>
            <a:lvl4pPr marL="2438339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/>
              <a:buNone/>
              <a:defRPr>
                <a:solidFill>
                  <a:srgbClr val="3A484F"/>
                </a:solidFill>
              </a:defRPr>
            </a:lvl4pPr>
            <a:lvl5pPr marL="3047924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/>
              <a:buNone/>
              <a:defRPr>
                <a:solidFill>
                  <a:srgbClr val="3A484F"/>
                </a:solidFill>
              </a:defRPr>
            </a:lvl5pPr>
            <a:lvl6pPr marL="3657509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6pPr>
            <a:lvl7pPr marL="4267093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7pPr>
            <a:lvl8pPr marL="4876678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800"/>
              <a:buNone/>
              <a:defRPr/>
            </a:lvl8pPr>
            <a:lvl9pPr marL="5486263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7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484F"/>
              </a:buClr>
              <a:buSzPts val="1050"/>
              <a:buFont typeface="Arial"/>
              <a:buNone/>
              <a:defRPr sz="1400" b="0" i="0" u="none" strike="noStrike" cap="none">
                <a:solidFill>
                  <a:srgbClr val="3A48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6D37-564E-414C-B63C-1B2F33A83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E2DC5-0191-4E21-A8D4-5E793D7B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6DFD-AC35-4A59-BCED-1C2DDBD8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6173D-F4E1-4273-8AF0-E88110AD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2C9BA-C8E0-4D63-83EA-2CECCFC8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CCE4-145D-4176-98C4-571D5966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8813-1F2B-49A7-8836-8B9D7EE62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92141-3CBB-480F-A63F-13A693EC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14C7-9281-4E40-9C5D-2083F82E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6010-B860-4BA0-85DD-7C9B17BE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DB2A-4C2E-42E0-87E7-D6529971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585E-CBC0-4D83-BBBD-768C9AAC6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DF811-5C06-415F-991B-614E74025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EEC61-2EA1-45A2-AF64-2466FF47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CC1BE-3EDD-4E8C-B5A4-02205808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D677-44D4-4820-A05F-931F556A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4B7D-D5B0-4CC0-B958-73A9007C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38D49-8311-4617-867C-6B91CB2E7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EECC-24B4-4A84-BE1B-78F0810E1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040C6-2065-4B6A-9BE8-768799AB7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F1E52-D8F7-4BA7-948F-4056C59BC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D4C64-AA80-48F5-B615-4724118E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9FAA-F8D1-4988-93D5-50C47267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2671A-2877-4E21-974A-34BB37B2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55DB-2A2B-4D3A-85DC-C53141BA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26026-33E3-4EE5-9786-A059832D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AB416-0955-4BE8-A462-25A369AA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ADF61-F238-4096-ACE6-DE51B578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7B238-871E-4037-B8EC-77AC9985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7C611-C4E1-4921-8F1D-F9124357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02A54-B9FC-4EEF-AD3E-193A2AD4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45AB-9E95-401D-87ED-0FB94E96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CC201-FFAA-4474-A9C3-309246A93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ABC20-9B39-4CD6-B386-F6D5498DB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BCF95-A135-4783-A7C6-CCD94C2B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9815-FFE8-4708-8EE7-E6134116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FC83D-2E29-47F1-B0A0-D5456A6F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22C5-C07F-4FEE-B136-56284511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E96DF-EC61-491E-8F0D-38B16F3B9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B6559-BA54-45A3-92A5-2F35CB424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AB894-CB65-4BE3-ACF8-3C94916BD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375E-9FF5-4342-8162-B58759E6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040F1-12FF-479B-975C-7A848B55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7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DC658-95CC-476E-9896-7EFDC30A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7BFBB-56FB-4AD1-8EDC-FE0B78A37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04ED0-6A9B-4715-9037-5633EAAD7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CBEB-3601-4047-9498-B04A3FD72AF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2C630-EDA6-4B5C-8C1C-9ADD82056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75779-7104-45A7-8951-04E525BCA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0282-0B68-460B-995B-9B03932A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4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700-Point Elementary and Middle Schools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45413"/>
              </p:ext>
            </p:extLst>
          </p:nvPr>
        </p:nvGraphicFramePr>
        <p:xfrm>
          <a:off x="362346" y="1475668"/>
          <a:ext cx="11467307" cy="3394412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91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700-Point Elementary and Middle Schools with an EL Indicator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254542"/>
              </p:ext>
            </p:extLst>
          </p:nvPr>
        </p:nvGraphicFramePr>
        <p:xfrm>
          <a:off x="362346" y="1475668"/>
          <a:ext cx="11467307" cy="3394412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</a:t>
                      </a:r>
                      <a:r>
                        <a:rPr lang="en-US" sz="2100" b="1" cap="small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en-US" sz="2100" b="1" cap="small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2"/>
          <p:cNvSpPr txBox="1">
            <a:spLocks noGrp="1"/>
          </p:cNvSpPr>
          <p:nvPr>
            <p:ph type="body" idx="1"/>
          </p:nvPr>
        </p:nvSpPr>
        <p:spPr>
          <a:xfrm>
            <a:off x="80320" y="42042"/>
            <a:ext cx="11106699" cy="64483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1,000-Point Schools and Districts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6" name="Google Shape;376;p22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buSzPts val="1000"/>
            </a:pPr>
            <a:fld id="{00000000-1234-1234-1234-123412341234}" type="slidenum">
              <a:rPr lang="en-US"/>
              <a:pPr>
                <a:buSzPts val="1000"/>
              </a:pPr>
              <a:t>3</a:t>
            </a:fld>
            <a:endParaRPr/>
          </a:p>
        </p:txBody>
      </p:sp>
      <p:graphicFrame>
        <p:nvGraphicFramePr>
          <p:cNvPr id="377" name="Google Shape;377;p22"/>
          <p:cNvGraphicFramePr/>
          <p:nvPr>
            <p:extLst>
              <p:ext uri="{D42A27DB-BD31-4B8C-83A1-F6EECF244321}">
                <p14:modId xmlns:p14="http://schemas.microsoft.com/office/powerpoint/2010/main" val="2676779985"/>
              </p:ext>
            </p:extLst>
          </p:nvPr>
        </p:nvGraphicFramePr>
        <p:xfrm>
          <a:off x="203144" y="1340093"/>
          <a:ext cx="11785711" cy="442458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83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75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SUBJECTS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</a:t>
                      </a:r>
                      <a:b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4-YEAR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AA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ACCELERATION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&amp; CAREER READINESS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LANGUAGE PROGRESS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Science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50</a:t>
                      </a: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4-year Cohort Rate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5EAAD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20</a:t>
                      </a:r>
                      <a:r>
                        <a:rPr lang="en-US" sz="2700" b="1" u="none" strike="noStrike" cap="none" dirty="0">
                          <a:solidFill>
                            <a:srgbClr val="5EAAD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</a:t>
                      </a:r>
                      <a:r>
                        <a:rPr lang="en-US" sz="2400" b="1" u="none" strike="noStrike" cap="small" dirty="0">
                          <a:solidFill>
                            <a:srgbClr val="5EAAD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r>
                        <a:rPr lang="en-US" sz="24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68C7C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ACT Math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 </a:t>
                      </a:r>
                      <a:r>
                        <a:rPr lang="en-US" sz="2400" b="1" u="none" strike="noStrike" cap="small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Progress to Proficiency</a:t>
                      </a:r>
                      <a:endParaRPr lang="en-US" sz="19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4546A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N/A</a:t>
                      </a:r>
                      <a:endParaRPr sz="2700" dirty="0">
                        <a:solidFill>
                          <a:srgbClr val="40404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79700" marR="79700" marT="40200" marB="40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All Students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All Students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U.S. History 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50</a:t>
                      </a: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Participation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r>
                        <a:rPr lang="en-US" sz="24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pts 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68C7C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ACT Reading or English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 </a:t>
                      </a:r>
                      <a:r>
                        <a:rPr lang="en-US" sz="2400" b="1" u="none" strike="noStrike" cap="small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Lowest 25%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Lowest 25%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100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31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2"/>
          <p:cNvSpPr txBox="1">
            <a:spLocks noGrp="1"/>
          </p:cNvSpPr>
          <p:nvPr>
            <p:ph type="body" idx="1"/>
          </p:nvPr>
        </p:nvSpPr>
        <p:spPr>
          <a:xfrm>
            <a:off x="80320" y="42042"/>
            <a:ext cx="11106699" cy="64483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1,000-Point Schools and Districts with an EL Indicator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6" name="Google Shape;376;p22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buSzPts val="1000"/>
            </a:pPr>
            <a:fld id="{00000000-1234-1234-1234-123412341234}" type="slidenum">
              <a:rPr lang="en-US"/>
              <a:pPr>
                <a:buSzPts val="1000"/>
              </a:pPr>
              <a:t>4</a:t>
            </a:fld>
            <a:endParaRPr/>
          </a:p>
        </p:txBody>
      </p:sp>
      <p:graphicFrame>
        <p:nvGraphicFramePr>
          <p:cNvPr id="377" name="Google Shape;377;p22"/>
          <p:cNvGraphicFramePr/>
          <p:nvPr>
            <p:extLst>
              <p:ext uri="{D42A27DB-BD31-4B8C-83A1-F6EECF244321}">
                <p14:modId xmlns:p14="http://schemas.microsoft.com/office/powerpoint/2010/main" val="4098042512"/>
              </p:ext>
            </p:extLst>
          </p:nvPr>
        </p:nvGraphicFramePr>
        <p:xfrm>
          <a:off x="203144" y="1340093"/>
          <a:ext cx="11785711" cy="442458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83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36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75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SUBJECTS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</a:t>
                      </a:r>
                      <a:b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4-YEAR</a:t>
                      </a:r>
                      <a:endParaRPr sz="13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AA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ACCELERATION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&amp; CAREER READINESS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LANGUAGE PROGRESS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b">
                    <a:lnL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Science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47.5</a:t>
                      </a: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4-year Cohort Rate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5EAADE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19</a:t>
                      </a:r>
                      <a:r>
                        <a:rPr lang="en-US" sz="2700" b="1" u="none" strike="noStrike" cap="none" dirty="0">
                          <a:solidFill>
                            <a:srgbClr val="5EAAD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</a:t>
                      </a:r>
                      <a:r>
                        <a:rPr lang="en-US" sz="2400" b="1" u="none" strike="noStrike" cap="small" dirty="0">
                          <a:solidFill>
                            <a:srgbClr val="5EAAD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23.75</a:t>
                      </a:r>
                      <a:r>
                        <a:rPr lang="en-US" sz="24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68C7C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ACT Math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23.75 </a:t>
                      </a:r>
                      <a:r>
                        <a:rPr lang="en-US" sz="2400" b="1" u="none" strike="noStrike" cap="small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Progress to Proficiency</a:t>
                      </a:r>
                      <a:endParaRPr lang="en-US" sz="19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4546A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50 </a:t>
                      </a:r>
                      <a:r>
                        <a:rPr lang="en-US" sz="1800" b="1" dirty="0">
                          <a:solidFill>
                            <a:srgbClr val="44546A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700" dirty="0">
                        <a:solidFill>
                          <a:srgbClr val="40404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79700" marR="79700" marT="40200" marB="40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8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All Students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+mn-lt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All Students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U.S. History Proficiency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47.5</a:t>
                      </a:r>
                      <a:r>
                        <a:rPr lang="en-US" sz="2700" b="1" u="none" strike="noStrike" cap="none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F3A51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3A5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Participation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23.75</a:t>
                      </a:r>
                      <a:r>
                        <a:rPr lang="en-US" sz="2400" b="1" u="none" strike="noStrike" cap="small" dirty="0">
                          <a:solidFill>
                            <a:srgbClr val="68C7C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pts 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68C7C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ACT Reading or English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Performance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23.75 </a:t>
                      </a:r>
                      <a:r>
                        <a:rPr lang="en-US" sz="2400" b="1" u="none" strike="noStrike" cap="small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Lowest 25%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+mn-lt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39A0BE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9A0B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400"/>
                        <a:buFont typeface="Georgia"/>
                        <a:buNone/>
                      </a:pP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Growth </a:t>
                      </a:r>
                      <a:b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19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Lowest 25%</a:t>
                      </a:r>
                      <a:b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</a:b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Georgia"/>
                          <a:cs typeface="Calibri"/>
                          <a:sym typeface="Calibri"/>
                        </a:rPr>
                        <a:t>95</a:t>
                      </a:r>
                      <a:r>
                        <a:rPr lang="en-US" sz="2700" b="1" u="none" strike="noStrike" cap="none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u="none" strike="noStrike" cap="small" dirty="0">
                          <a:solidFill>
                            <a:srgbClr val="A74A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pts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74A7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28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 anchor="ctr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600"/>
                        <a:buFont typeface="Georgia"/>
                        <a:buNone/>
                      </a:pPr>
                      <a:r>
                        <a:rPr lang="en-US" sz="2100" u="none" strike="noStrike" cap="none" dirty="0">
                          <a:solidFill>
                            <a:srgbClr val="40404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9700" marR="79700" marT="40200" marB="402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7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E45FBDCC09E429974731658333BB2" ma:contentTypeVersion="12" ma:contentTypeDescription="Create a new document." ma:contentTypeScope="" ma:versionID="44863095733a99d7386ae3c2a12a040e">
  <xsd:schema xmlns:xsd="http://www.w3.org/2001/XMLSchema" xmlns:xs="http://www.w3.org/2001/XMLSchema" xmlns:p="http://schemas.microsoft.com/office/2006/metadata/properties" xmlns:ns3="4ad4d7f3-9c84-4b15-a907-234b8229aa5a" xmlns:ns4="7f291980-51da-488d-a959-36214bfa6190" targetNamespace="http://schemas.microsoft.com/office/2006/metadata/properties" ma:root="true" ma:fieldsID="af142d49fe6aec28d8d59c48c399544e" ns3:_="" ns4:_="">
    <xsd:import namespace="4ad4d7f3-9c84-4b15-a907-234b8229aa5a"/>
    <xsd:import namespace="7f291980-51da-488d-a959-36214bfa61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4d7f3-9c84-4b15-a907-234b8229a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1980-51da-488d-a959-36214bfa6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85617D-9A2A-4478-B683-204F342BD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4d7f3-9c84-4b15-a907-234b8229aa5a"/>
    <ds:schemaRef ds:uri="7f291980-51da-488d-a959-36214bfa6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6D317C-89EE-4512-9D99-C4CCA2EE11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DF4F7-1F81-4490-BD15-F89A33C90D69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7f291980-51da-488d-a959-36214bfa6190"/>
    <ds:schemaRef ds:uri="http://purl.org/dc/dcmitype/"/>
    <ds:schemaRef ds:uri="4ad4d7f3-9c84-4b15-a907-234b8229aa5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358</Words>
  <Application>Microsoft Office PowerPoint</Application>
  <PresentationFormat>Widescreen</PresentationFormat>
  <Paragraphs>98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Shumaker</dc:creator>
  <cp:lastModifiedBy>Cody Shumaker</cp:lastModifiedBy>
  <cp:revision>3</cp:revision>
  <dcterms:created xsi:type="dcterms:W3CDTF">2020-09-21T14:56:45Z</dcterms:created>
  <dcterms:modified xsi:type="dcterms:W3CDTF">2020-09-21T15:18:12Z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0x0101005C2E45FBDCC09E429974731658333BB2</vt:lpwstr>
  </property>
</Properties>
</file>