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0" r:id="rId2"/>
    <p:sldId id="268" r:id="rId3"/>
    <p:sldId id="273" r:id="rId4"/>
    <p:sldId id="267" r:id="rId5"/>
    <p:sldId id="321" r:id="rId6"/>
    <p:sldId id="319" r:id="rId7"/>
    <p:sldId id="297" r:id="rId8"/>
    <p:sldId id="300" r:id="rId9"/>
    <p:sldId id="301" r:id="rId10"/>
    <p:sldId id="299" r:id="rId11"/>
    <p:sldId id="306" r:id="rId12"/>
    <p:sldId id="304" r:id="rId13"/>
    <p:sldId id="331" r:id="rId14"/>
    <p:sldId id="266" r:id="rId15"/>
    <p:sldId id="309" r:id="rId16"/>
    <p:sldId id="318" r:id="rId17"/>
    <p:sldId id="296" r:id="rId18"/>
    <p:sldId id="294" r:id="rId19"/>
    <p:sldId id="277" r:id="rId20"/>
    <p:sldId id="322" r:id="rId21"/>
    <p:sldId id="324" r:id="rId22"/>
    <p:sldId id="323" r:id="rId23"/>
    <p:sldId id="325" r:id="rId24"/>
    <p:sldId id="332" r:id="rId25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1400"/>
    <a:srgbClr val="458212"/>
    <a:srgbClr val="58A81C"/>
    <a:srgbClr val="67C521"/>
    <a:srgbClr val="82C800"/>
    <a:srgbClr val="3DC311"/>
    <a:srgbClr val="68C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7" autoAdjust="0"/>
  </p:normalViewPr>
  <p:slideViewPr>
    <p:cSldViewPr>
      <p:cViewPr varScale="1">
        <p:scale>
          <a:sx n="97" d="100"/>
          <a:sy n="97" d="100"/>
        </p:scale>
        <p:origin x="9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2" tIns="46631" rIns="93262" bIns="466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334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2" tIns="46631" rIns="93262" bIns="466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2" tIns="46631" rIns="93262" bIns="466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2" tIns="46631" rIns="93262" bIns="466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C6D9F2A-AAAA-4190-BA18-47D3BA66D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4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2" tIns="46631" rIns="93262" bIns="466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9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2" tIns="46631" rIns="93262" bIns="466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2" y="4420315"/>
            <a:ext cx="5147945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2" tIns="46631" rIns="93262" bIns="46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2" tIns="46631" rIns="93262" bIns="466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9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2" tIns="46631" rIns="93262" bIns="466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A1CDD883-C04F-4E59-B4A4-0648FCE8D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CBD26-7504-4DB5-BE88-21B6C5B62E6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72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7D9F4-7696-436D-B8C9-1EE0D222020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343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93046-0C5E-4A2D-BD6E-26E9715D1A0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3155" indent="-233155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079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40ABE-2EFD-4B3C-A28A-0956D33C107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800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DD883-C04F-4E59-B4A4-0648FCE8D8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63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/>
              </a:rPr>
              <a:t>True/False Quiz reference page 42 for an activity with exercise Regional training participants. 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DA6DF-0516-4E6B-AC65-CCFC178775DE}" type="slidenum">
              <a:rPr lang="en-US" smtClean="0">
                <a:ea typeface="ＭＳ Ｐゴシック"/>
                <a:cs typeface="ＭＳ Ｐゴシック"/>
              </a:rPr>
              <a:pPr/>
              <a:t>12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01959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/>
              </a:rPr>
              <a:t>True/False Quiz reference page 42 for an activity with exercise Regional training participants. 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DA6DF-0516-4E6B-AC65-CCFC178775DE}" type="slidenum">
              <a:rPr lang="en-US" smtClean="0">
                <a:ea typeface="ＭＳ Ｐゴシック"/>
                <a:cs typeface="ＭＳ Ｐゴシック"/>
              </a:rPr>
              <a:pPr/>
              <a:t>13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04023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DA3A3-F6A8-494C-AC32-1C5BBCF7488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436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cap="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FC170D-C88C-4170-BA71-83881434222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810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 flipV="1">
            <a:off x="1401763" y="304800"/>
            <a:ext cx="0" cy="13716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 userDrawn="1"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3264EB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 userDrawn="1"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62C52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 userDrawn="1"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FF14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8C31B"/>
          </a:solidFill>
          <a:ln w="901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8C31B"/>
          </a:solidFill>
          <a:ln w="901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" name="Picture 26" descr="id_apple_guy_2c_rgb_re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75600" y="5661025"/>
            <a:ext cx="81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7" descr="hia_line_hz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9425" y="6172200"/>
            <a:ext cx="43973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4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EB"/>
        </a:buClr>
        <a:buSzPct val="60000"/>
        <a:buFont typeface="Wingdings" pitchFamily="2" charset="2"/>
        <a:buChar char="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7C521"/>
        </a:buClr>
        <a:buSzPct val="6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1400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EB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bac@sbaconline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mailto:sbac@sbaconline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bac@sbaconline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surveyexample/d4d00daa80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8C31B"/>
          </a:solidFill>
          <a:ln w="9017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8C31B"/>
          </a:solidFill>
          <a:ln w="9017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5" name="Text Box 29"/>
          <p:cNvSpPr txBox="1">
            <a:spLocks noChangeArrowheads="1"/>
          </p:cNvSpPr>
          <p:nvPr/>
        </p:nvSpPr>
        <p:spPr bwMode="auto">
          <a:xfrm>
            <a:off x="1066800" y="3429000"/>
            <a:ext cx="73152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</a:rPr>
              <a:t>School Year 2014 – 2015 Employee  Training</a:t>
            </a:r>
            <a:endParaRPr lang="en-US" sz="3200" dirty="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3200" dirty="0"/>
          </a:p>
        </p:txBody>
      </p:sp>
      <p:pic>
        <p:nvPicPr>
          <p:cNvPr id="2056" name="Picture 31" descr="SB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24837"/>
            <a:ext cx="6477000" cy="262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52600" y="5294003"/>
            <a:ext cx="5638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rgbClr val="FF0000"/>
                </a:solidFill>
              </a:rPr>
              <a:t>DISTRICT NAME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School District Employee Roster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Selected school district employees are placed on a list or roster that is maintained by the SBAC Coordinator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There are 4 SBAC quarters in a school year.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/>
              <a:t>Quarter 1 – Jan, Feb, March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/>
              <a:t>Quarter 2 – April, May, June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/>
              <a:t>Quarter 3 – July, August, Sept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/>
              <a:t>Quarter 4 – Oct, Nov, Dec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Each quarter you have a chance to be selected for a RMS survey one or more times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Once trained, each participant can be randomly selected to provide an accurate representation of how time is spent on all daily activities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New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7" y="2053611"/>
            <a:ext cx="6477000" cy="3091785"/>
          </a:xfrm>
        </p:spPr>
        <p:txBody>
          <a:bodyPr/>
          <a:lstStyle/>
          <a:p>
            <a:r>
              <a:rPr lang="en-US" sz="2400" dirty="0" smtClean="0"/>
              <a:t>The training process will be initiated by the SBAC Coordinator by adding the employee to the roster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employee will receive an e-mail </a:t>
            </a:r>
          </a:p>
          <a:p>
            <a:pPr lvl="1">
              <a:buNone/>
            </a:pPr>
            <a:r>
              <a:rPr lang="en-US" sz="1800" dirty="0" smtClean="0"/>
              <a:t>	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S</a:t>
            </a:r>
            <a:r>
              <a:rPr lang="en-US" sz="2000" dirty="0" smtClean="0"/>
              <a:t>ender: </a:t>
            </a:r>
            <a:r>
              <a:rPr lang="en-US" sz="2000" b="1" dirty="0" smtClean="0">
                <a:hlinkClick r:id="rId2"/>
              </a:rPr>
              <a:t>sbac@sbaconline.org</a:t>
            </a:r>
            <a:endParaRPr lang="en-US" sz="2000" b="1" dirty="0" smtClean="0"/>
          </a:p>
          <a:p>
            <a:pPr lvl="1">
              <a:buNone/>
            </a:pPr>
            <a:r>
              <a:rPr lang="en-US" sz="2000" b="1" dirty="0" smtClean="0"/>
              <a:t>    </a:t>
            </a:r>
            <a:r>
              <a:rPr lang="en-US" sz="2000" dirty="0" smtClean="0"/>
              <a:t>Subject: </a:t>
            </a:r>
            <a:r>
              <a:rPr lang="en-US" sz="2000" b="1" u="sng" dirty="0" smtClean="0"/>
              <a:t>SBAC – Employee Training</a:t>
            </a:r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2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 smtClean="0"/>
              <a:t>		</a:t>
            </a:r>
            <a:endParaRPr lang="en-US" sz="1800" dirty="0" smtClean="0"/>
          </a:p>
          <a:p>
            <a:pPr>
              <a:spcBef>
                <a:spcPts val="200"/>
              </a:spcBef>
              <a:buNone/>
            </a:pPr>
            <a:endParaRPr lang="en-US" sz="2400" dirty="0" smtClean="0"/>
          </a:p>
          <a:p>
            <a:pPr>
              <a:spcBef>
                <a:spcPts val="200"/>
              </a:spcBef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725" y="2818330"/>
            <a:ext cx="2581275" cy="156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the RMS Participant have to do?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Verify the name, email address and job title information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Complete the Training Module and the questionnaire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Employee has to score at least 80% or above on test.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sz="2000" dirty="0" smtClean="0"/>
              <a:t>Employee can re-take test if they fail.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143000"/>
            <a:ext cx="4577081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286000"/>
            <a:ext cx="4577081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3174" y="3971925"/>
            <a:ext cx="4569707" cy="114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Training Complete 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When an employee completes training, they </a:t>
            </a:r>
            <a:r>
              <a:rPr lang="en-US" sz="2400" b="1" dirty="0" smtClean="0">
                <a:solidFill>
                  <a:srgbClr val="FF1400"/>
                </a:solidFill>
              </a:rPr>
              <a:t>“can be randomly”</a:t>
            </a:r>
            <a:r>
              <a:rPr lang="en-US" sz="2400" b="1" dirty="0" smtClean="0">
                <a:solidFill>
                  <a:srgbClr val="458212"/>
                </a:solidFill>
              </a:rPr>
              <a:t> </a:t>
            </a:r>
            <a:r>
              <a:rPr lang="en-US" sz="2400" dirty="0" smtClean="0"/>
              <a:t>selected </a:t>
            </a:r>
            <a:r>
              <a:rPr lang="en-US" sz="2400" dirty="0"/>
              <a:t>to provide details of what they were doing at a </a:t>
            </a:r>
            <a:r>
              <a:rPr lang="en-US" sz="2400" dirty="0" smtClean="0"/>
              <a:t>specific date and moment.  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It </a:t>
            </a:r>
            <a:r>
              <a:rPr lang="en-US" sz="2400" dirty="0"/>
              <a:t>is important that the </a:t>
            </a:r>
            <a:r>
              <a:rPr lang="en-US" sz="2400" dirty="0" smtClean="0"/>
              <a:t>employees complete </a:t>
            </a:r>
            <a:r>
              <a:rPr lang="en-US" sz="2400" dirty="0"/>
              <a:t>the needed </a:t>
            </a:r>
            <a:r>
              <a:rPr lang="en-US" sz="2400" dirty="0" smtClean="0"/>
              <a:t>survey in </a:t>
            </a:r>
            <a:r>
              <a:rPr lang="en-US" sz="2400" dirty="0"/>
              <a:t>a timely fashion.</a:t>
            </a:r>
          </a:p>
          <a:p>
            <a:pPr eaLnBrk="1" hangingPunct="1"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When completing the </a:t>
            </a:r>
            <a:r>
              <a:rPr lang="en-US" sz="2400" b="1" dirty="0" smtClean="0"/>
              <a:t>R</a:t>
            </a:r>
            <a:r>
              <a:rPr lang="en-US" sz="2400" dirty="0" smtClean="0"/>
              <a:t>andom </a:t>
            </a:r>
            <a:r>
              <a:rPr lang="en-US" sz="2400" b="1" dirty="0" smtClean="0"/>
              <a:t>M</a:t>
            </a:r>
            <a:r>
              <a:rPr lang="en-US" sz="2400" dirty="0" smtClean="0"/>
              <a:t>oment </a:t>
            </a:r>
            <a:r>
              <a:rPr lang="en-US" sz="2400" b="1" dirty="0" smtClean="0"/>
              <a:t>S</a:t>
            </a:r>
            <a:r>
              <a:rPr lang="en-US" sz="2400" dirty="0" smtClean="0"/>
              <a:t>urvey (RMS), </a:t>
            </a:r>
            <a:r>
              <a:rPr lang="en-US" sz="2400" dirty="0"/>
              <a:t>it does not matter whether the student is Medicaid eligible or not.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3806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Random Moment Sampling (RMS)?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RMS</a:t>
            </a:r>
            <a:r>
              <a:rPr lang="en-US" sz="2600" dirty="0" smtClean="0"/>
              <a:t> is a time study method that is approved by Medicaid for use by school districts.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dirty="0" smtClean="0"/>
          </a:p>
          <a:p>
            <a:pPr eaLnBrk="1" hangingPunct="1"/>
            <a:r>
              <a:rPr lang="en-US" sz="2600" dirty="0" smtClean="0"/>
              <a:t>It enables districts to determine what percentage of time their employees spend on Medicaid reimbursable activities through a random questionnaire.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If and when you are chosen</a:t>
            </a:r>
            <a:endParaRPr lang="en-US" sz="3600" dirty="0" smtClean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sz="2800" dirty="0" smtClean="0"/>
              <a:t>You will receive a computer-generated RMS form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endParaRPr 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114800" y="33528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Sender</a:t>
            </a:r>
            <a:r>
              <a:rPr lang="en-US" dirty="0" smtClean="0"/>
              <a:t>: 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sbac@sbaconline.org</a:t>
            </a:r>
            <a:endParaRPr lang="en-US" dirty="0" smtClean="0"/>
          </a:p>
          <a:p>
            <a:r>
              <a:rPr lang="en-US" b="1" dirty="0" smtClean="0"/>
              <a:t>Subject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SBAC – RMS Completion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61" y="3048000"/>
            <a:ext cx="3449926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2770"/>
            <a:ext cx="7543800" cy="4038600"/>
          </a:xfrm>
        </p:spPr>
        <p:txBody>
          <a:bodyPr/>
          <a:lstStyle/>
          <a:p>
            <a:r>
              <a:rPr lang="en-US" sz="2400" dirty="0" smtClean="0"/>
              <a:t>You may or may not be selected each quarter.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Sometimes, you will be selected more than once in a quarter.</a:t>
            </a:r>
          </a:p>
          <a:p>
            <a:endParaRPr lang="en-US" sz="2400" dirty="0" smtClean="0"/>
          </a:p>
          <a:p>
            <a:r>
              <a:rPr lang="en-US" sz="2400" dirty="0" smtClean="0"/>
              <a:t>If you receive more than one email in that quarter make sure you complete </a:t>
            </a:r>
            <a:r>
              <a:rPr lang="en-US" sz="2400" b="1" u="sng" dirty="0" smtClean="0"/>
              <a:t>all</a:t>
            </a:r>
            <a:r>
              <a:rPr lang="en-US" sz="2400" dirty="0" smtClean="0"/>
              <a:t> samples.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Never ignore an email from </a:t>
            </a:r>
            <a:r>
              <a:rPr lang="en-US" sz="2400" b="1" dirty="0" smtClean="0">
                <a:hlinkClick r:id="rId2"/>
              </a:rPr>
              <a:t>sbac@sbaconline.org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dirty="0" smtClean="0"/>
              <a:t>Do not delete this email!!! </a:t>
            </a:r>
            <a:r>
              <a:rPr lang="en-US" sz="2400" b="1" dirty="0" smtClean="0">
                <a:solidFill>
                  <a:srgbClr val="FF0000"/>
                </a:solidFill>
              </a:rPr>
              <a:t>It is not SPAM</a:t>
            </a:r>
            <a:r>
              <a:rPr lang="en-US" sz="2400" dirty="0" smtClean="0"/>
              <a:t>.</a:t>
            </a:r>
          </a:p>
          <a:p>
            <a:endParaRPr lang="en-US" sz="2800" u="sng" dirty="0" smtClean="0"/>
          </a:p>
          <a:p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Email Notification Example</a:t>
            </a:r>
            <a:endParaRPr lang="en-US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600200" y="2402612"/>
            <a:ext cx="6172200" cy="3219450"/>
          </a:xfrm>
          <a:prstGeom prst="rect">
            <a:avLst/>
          </a:prstGeom>
          <a:solidFill>
            <a:srgbClr val="FFFFFF"/>
          </a:solidFill>
          <a:ln w="25400">
            <a:solidFill>
              <a:srgbClr val="17365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email format is as follows: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Dear Jessie James,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an email to inform you that you have been chosen to complete a Random Moment Study (RMS).  Please use the link below AFTER your RMS time has passed.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RMS TIME is: 5/14/2010 3:07:00 PM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 NOTE: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 RMS should be completed at the appointed time.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 The RMS cannot be completed before the appointed date.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 5 Days after the appointed time, the RMS cannot be completed.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Link: 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http://www.onlinesurveyexample/d4d00daa807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Regards,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SBAC Administrator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657039"/>
            <a:ext cx="685800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link will take you to a “RMS Verification” screen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752600"/>
            <a:ext cx="8191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SBAC system will generate email notifications for selected participants three (3) days prior their scheduled RMS survey and it has to be completed within 5 days of receipt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543800" cy="685800"/>
          </a:xfrm>
        </p:spPr>
        <p:txBody>
          <a:bodyPr/>
          <a:lstStyle/>
          <a:p>
            <a:r>
              <a:rPr lang="en-US" dirty="0" smtClean="0"/>
              <a:t>How to complete the RMS survey</a:t>
            </a:r>
            <a:endParaRPr 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95500"/>
            <a:ext cx="6096494" cy="406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307767" y="2980305"/>
            <a:ext cx="2895600" cy="36933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Displays your name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9" name="Left-Up Arrow 18"/>
          <p:cNvSpPr/>
          <p:nvPr/>
        </p:nvSpPr>
        <p:spPr bwMode="auto">
          <a:xfrm>
            <a:off x="4633210" y="2558042"/>
            <a:ext cx="533400" cy="990600"/>
          </a:xfrm>
          <a:prstGeom prst="left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3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6900" y="3401570"/>
            <a:ext cx="205740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School District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1" name="Left Arrow 20"/>
          <p:cNvSpPr/>
          <p:nvPr/>
        </p:nvSpPr>
        <p:spPr bwMode="auto">
          <a:xfrm>
            <a:off x="4762500" y="3573290"/>
            <a:ext cx="609600" cy="2286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3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85122" y="4141783"/>
            <a:ext cx="205740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Job Title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3" name="Left Arrow 22"/>
          <p:cNvSpPr/>
          <p:nvPr/>
        </p:nvSpPr>
        <p:spPr bwMode="auto">
          <a:xfrm>
            <a:off x="4876800" y="4254144"/>
            <a:ext cx="609600" cy="2286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3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1502" y="1308297"/>
            <a:ext cx="6858000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Verify the information and contact your Coordinator if it needs to be changed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I fill out the form?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pPr marL="0" lvl="1" indent="0" eaLnBrk="1" hangingPunct="1">
              <a:spcBef>
                <a:spcPts val="0"/>
              </a:spcBef>
              <a:buNone/>
            </a:pPr>
            <a:r>
              <a:rPr lang="en-US" sz="6000" dirty="0" smtClean="0">
                <a:latin typeface="Footlight MT Light" pitchFamily="18" charset="0"/>
              </a:rPr>
              <a:t>If</a:t>
            </a:r>
            <a:r>
              <a:rPr lang="en-US" sz="6000" dirty="0" smtClean="0">
                <a:latin typeface="Forte" pitchFamily="66" charset="0"/>
              </a:rPr>
              <a:t> </a:t>
            </a:r>
            <a:r>
              <a:rPr lang="en-US" sz="2000" dirty="0" smtClean="0">
                <a:latin typeface="+mj-lt"/>
              </a:rPr>
              <a:t>and only if </a:t>
            </a:r>
          </a:p>
          <a:p>
            <a:pPr marL="0" lvl="1" indent="0" eaLnBrk="1" hangingPunct="1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applies, please type or write in a description of what you were doing in no more than </a:t>
            </a:r>
            <a:r>
              <a:rPr lang="en-US" sz="2000" u="sng" dirty="0" smtClean="0">
                <a:latin typeface="+mj-lt"/>
              </a:rPr>
              <a:t>one or two sentences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0" lvl="1" indent="0" eaLnBrk="1" hangingPunct="1">
              <a:spcBef>
                <a:spcPts val="0"/>
              </a:spcBef>
              <a:buNone/>
            </a:pPr>
            <a:endParaRPr lang="en-US" sz="2400" dirty="0" smtClean="0">
              <a:latin typeface="+mj-lt"/>
            </a:endParaRPr>
          </a:p>
          <a:p>
            <a:pPr marL="0" lvl="1" indent="0" algn="ctr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     Be honest</a:t>
            </a:r>
          </a:p>
          <a:p>
            <a:pPr marL="0" lvl="1" indent="0" algn="ctr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           Concise, yet specific</a:t>
            </a:r>
            <a:endParaRPr lang="en-US" sz="2400" dirty="0" smtClean="0"/>
          </a:p>
          <a:p>
            <a:pPr marL="0" lvl="1" indent="0" eaLnBrk="1" hangingPunct="1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 eaLnBrk="1" hangingPunct="1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 eaLnBrk="1" hangingPunct="1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0" eaLnBrk="1" hangingPunct="1">
              <a:spcBef>
                <a:spcPts val="0"/>
              </a:spcBef>
              <a:buNone/>
            </a:pPr>
            <a:r>
              <a:rPr lang="en-US" sz="2000" dirty="0" smtClean="0"/>
              <a:t>Click the </a:t>
            </a:r>
            <a:r>
              <a:rPr lang="en-US" sz="2000" u="sng" dirty="0" smtClean="0"/>
              <a:t>“submit” </a:t>
            </a:r>
            <a:r>
              <a:rPr lang="en-US" sz="2000" dirty="0" smtClean="0"/>
              <a:t>button to sign and date the form. By submitting the form you are verifying that the activity you selected correctly identifies what you were doing during your sample moment.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32004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200400"/>
            <a:ext cx="19158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Training objectives</a:t>
            </a:r>
          </a:p>
        </p:txBody>
      </p:sp>
      <p:sp>
        <p:nvSpPr>
          <p:cNvPr id="3075" name="Rectangle 54"/>
          <p:cNvSpPr>
            <a:spLocks noChangeArrowheads="1"/>
          </p:cNvSpPr>
          <p:nvPr/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" bIns="9144"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3264EB"/>
              </a:buClr>
              <a:buSzPct val="60000"/>
              <a:buFont typeface="Wingdings" pitchFamily="2" charset="2"/>
              <a:buChar char=""/>
            </a:pPr>
            <a:r>
              <a:rPr lang="en-US" dirty="0" smtClean="0"/>
              <a:t>What is the </a:t>
            </a:r>
            <a:r>
              <a:rPr lang="en-US" b="1" dirty="0" smtClean="0"/>
              <a:t>School-Based </a:t>
            </a:r>
            <a:r>
              <a:rPr lang="en-US" b="1" dirty="0"/>
              <a:t>Administrative Claiming (SBAC) program</a:t>
            </a:r>
            <a:r>
              <a:rPr lang="en-US" dirty="0" smtClean="0"/>
              <a:t>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3264EB"/>
              </a:buClr>
              <a:buSzPct val="60000"/>
              <a:buFont typeface="Wingdings" pitchFamily="2" charset="2"/>
              <a:buChar char=""/>
            </a:pPr>
            <a:endParaRPr lang="en-US" dirty="0" smtClean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3264EB"/>
              </a:buClr>
              <a:buSzPct val="60000"/>
              <a:buFont typeface="Wingdings" pitchFamily="2" charset="2"/>
              <a:buChar char=""/>
            </a:pPr>
            <a:r>
              <a:rPr lang="en-US" dirty="0" smtClean="0"/>
              <a:t>Who is your </a:t>
            </a:r>
            <a:r>
              <a:rPr lang="en-US" b="1" dirty="0" smtClean="0"/>
              <a:t>SBAC School District Coordinator</a:t>
            </a:r>
            <a:endParaRPr lang="en-US" b="1" dirty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3264EB"/>
              </a:buClr>
              <a:buSzPct val="60000"/>
              <a:buFont typeface="Wingdings" pitchFamily="2" charset="2"/>
              <a:buChar char=""/>
            </a:pPr>
            <a:endParaRPr lang="en-US" dirty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3264EB"/>
              </a:buClr>
              <a:buSzPct val="60000"/>
              <a:buFont typeface="Wingdings" pitchFamily="2" charset="2"/>
              <a:buChar char=""/>
            </a:pPr>
            <a:r>
              <a:rPr lang="en-US" dirty="0" smtClean="0"/>
              <a:t>Why </a:t>
            </a:r>
            <a:r>
              <a:rPr lang="en-US" dirty="0"/>
              <a:t>you were selected to participate in the </a:t>
            </a:r>
            <a:r>
              <a:rPr lang="en-US" b="1" dirty="0"/>
              <a:t>Random Moment Sampling (RMS) </a:t>
            </a:r>
            <a:r>
              <a:rPr lang="en-US" dirty="0"/>
              <a:t>process and what that entails.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3264EB"/>
              </a:buClr>
              <a:buSzPct val="60000"/>
              <a:buFont typeface="Wingdings" pitchFamily="2" charset="2"/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r>
              <a:rPr lang="en-US" sz="2400" dirty="0" smtClean="0"/>
              <a:t>Talking with a student or parent/guardian about Medicaid services.</a:t>
            </a:r>
          </a:p>
          <a:p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Assisting a student or parent/guardian with the Medicaid application process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Arranging for special transportation for a student to a Medicaid service.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Conducting or attending medical/Medicaid training.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00200" y="3810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en-US" sz="3200" dirty="0" smtClean="0"/>
              <a:t>Examples of Activities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066800"/>
            <a:ext cx="5486400" cy="44196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en-US" sz="2000" b="1" dirty="0" smtClean="0">
                <a:solidFill>
                  <a:srgbClr val="FF0000"/>
                </a:solidFill>
              </a:rPr>
              <a:t>COORDINATOR NAME </a:t>
            </a:r>
            <a:r>
              <a:rPr lang="en-US" sz="2000" dirty="0" smtClean="0"/>
              <a:t>will </a:t>
            </a:r>
            <a:r>
              <a:rPr lang="en-US" sz="2000" dirty="0" smtClean="0"/>
              <a:t>be your SBAC School District Coordinator.  They will create and add employees to your school district’s SBAC roster on a quarterly basis. The roster will contain your email address and job titles. 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en-US" sz="2000" dirty="0" smtClean="0"/>
              <a:t>If you are a new participant, you will receive an email from the SBAC system informing you to complete training before participating in the SBAC program. 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en-US" sz="2000" dirty="0" smtClean="0"/>
              <a:t>Once you have completed training, this enables you to be </a:t>
            </a:r>
            <a:r>
              <a:rPr lang="en-US" sz="2000" b="1" u="sng" dirty="0" smtClean="0">
                <a:solidFill>
                  <a:srgbClr val="0000FF"/>
                </a:solidFill>
              </a:rPr>
              <a:t>randomly</a:t>
            </a:r>
            <a:r>
              <a:rPr lang="en-US" sz="2000" dirty="0" smtClean="0"/>
              <a:t> selected to receive one or more RMS surveys each quarter.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26003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5486400" cy="47244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 startAt="4"/>
            </a:pPr>
            <a:r>
              <a:rPr lang="en-US" sz="2000" dirty="0" smtClean="0"/>
              <a:t>If you are chosen for a RMS, you will receive an email notification </a:t>
            </a:r>
            <a:r>
              <a:rPr lang="en-US" sz="2000" b="1" dirty="0" smtClean="0">
                <a:solidFill>
                  <a:srgbClr val="FF1400"/>
                </a:solidFill>
              </a:rPr>
              <a:t>3 days prior </a:t>
            </a:r>
            <a:r>
              <a:rPr lang="en-US" sz="2000" dirty="0" smtClean="0"/>
              <a:t>to the actual moment. This email will notify the employee that they have been selected for a time study. 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 startAt="4"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 startAt="4"/>
            </a:pPr>
            <a:r>
              <a:rPr lang="en-US" sz="2000" dirty="0" smtClean="0"/>
              <a:t>You will </a:t>
            </a:r>
            <a:r>
              <a:rPr lang="en-US" sz="2000" b="1" u="sng" dirty="0" smtClean="0">
                <a:solidFill>
                  <a:srgbClr val="0000FF"/>
                </a:solidFill>
              </a:rPr>
              <a:t>ONLY</a:t>
            </a:r>
            <a:r>
              <a:rPr lang="en-US" sz="2000" dirty="0" smtClean="0"/>
              <a:t> have </a:t>
            </a:r>
            <a:r>
              <a:rPr lang="en-US" sz="2000" b="1" u="sng" dirty="0" smtClean="0">
                <a:solidFill>
                  <a:srgbClr val="0000FF"/>
                </a:solidFill>
              </a:rPr>
              <a:t>5 days </a:t>
            </a:r>
            <a:r>
              <a:rPr lang="en-US" sz="2000" dirty="0" smtClean="0"/>
              <a:t>to complete the time study from the time you were selected. </a:t>
            </a: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 startAt="4"/>
            </a:pPr>
            <a:endParaRPr lang="en-US" sz="2000" dirty="0" smtClean="0"/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arenR" startAt="4"/>
            </a:pPr>
            <a:r>
              <a:rPr lang="en-US" sz="2000" dirty="0" smtClean="0"/>
              <a:t>If you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b="1" u="sng" dirty="0" smtClean="0">
                <a:solidFill>
                  <a:srgbClr val="0000FF"/>
                </a:solidFill>
              </a:rPr>
              <a:t>FAIL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to complete the time study, you will </a:t>
            </a:r>
            <a:r>
              <a:rPr lang="en-US" sz="2000" b="1" u="sng" dirty="0" smtClean="0">
                <a:solidFill>
                  <a:srgbClr val="0000FF"/>
                </a:solidFill>
              </a:rPr>
              <a:t>decrease</a:t>
            </a:r>
            <a:r>
              <a:rPr lang="en-US" sz="2000" dirty="0" smtClean="0"/>
              <a:t> your school district’s reimbursement. </a:t>
            </a:r>
          </a:p>
        </p:txBody>
      </p: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648200"/>
            <a:ext cx="1371600" cy="170915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3717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42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If your name, school or job title is listed incorrectly, please contact </a:t>
            </a:r>
            <a:r>
              <a:rPr lang="en-US" sz="2000" b="1" dirty="0" smtClean="0">
                <a:solidFill>
                  <a:srgbClr val="FF0000"/>
                </a:solidFill>
              </a:rPr>
              <a:t>COORDINATOR NAME</a:t>
            </a:r>
            <a:r>
              <a:rPr lang="en-US" sz="2000" dirty="0" smtClean="0"/>
              <a:t>, </a:t>
            </a:r>
            <a:r>
              <a:rPr lang="en-US" sz="2000" dirty="0" smtClean="0"/>
              <a:t>before completing the training and time study.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If you cannot access the training or RMS link from your email notification, try cutting and pasting it into your web browser.</a:t>
            </a:r>
          </a:p>
          <a:p>
            <a:endParaRPr lang="en-US" sz="2000" dirty="0" smtClean="0"/>
          </a:p>
          <a:p>
            <a:r>
              <a:rPr lang="en-US" sz="2000" dirty="0" smtClean="0"/>
              <a:t>You may be selected multiple times in a quarter to complete a time study. </a:t>
            </a:r>
            <a:r>
              <a:rPr lang="en-US" sz="2000" b="1" dirty="0" smtClean="0">
                <a:solidFill>
                  <a:srgbClr val="FF1400"/>
                </a:solidFill>
              </a:rPr>
              <a:t>(Always check the date and time of your RMS)</a:t>
            </a:r>
            <a:endParaRPr lang="en-US" sz="2000" b="1" dirty="0">
              <a:solidFill>
                <a:srgbClr val="FF14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Contact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752600" y="243840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EB"/>
              </a:buClr>
              <a:buSzPct val="60000"/>
              <a:buFont typeface="Wingdings" pitchFamily="2" charset="2"/>
              <a:buChar char="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7C521"/>
              </a:buClr>
              <a:buSzPct val="6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1400"/>
              </a:buClr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EB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kern="0" dirty="0" smtClean="0">
                <a:solidFill>
                  <a:srgbClr val="FF0000"/>
                </a:solidFill>
              </a:rPr>
              <a:t>COORDINATOR NAME</a:t>
            </a:r>
          </a:p>
          <a:p>
            <a:r>
              <a:rPr lang="en-US" sz="2800" kern="0" dirty="0" smtClean="0">
                <a:solidFill>
                  <a:srgbClr val="FF0000"/>
                </a:solidFill>
              </a:rPr>
              <a:t>EMAIL ADDRESS</a:t>
            </a:r>
          </a:p>
          <a:p>
            <a:r>
              <a:rPr lang="en-US" sz="2800" kern="0" dirty="0" smtClean="0">
                <a:solidFill>
                  <a:srgbClr val="FF0000"/>
                </a:solidFill>
              </a:rPr>
              <a:t>PHONE NUMBER </a:t>
            </a:r>
            <a:endParaRPr lang="en-US" sz="28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8580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What is School Based Administrative Claiming (SBAC)?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3581400"/>
          </a:xfrm>
        </p:spPr>
        <p:txBody>
          <a:bodyPr/>
          <a:lstStyle/>
          <a:p>
            <a:r>
              <a:rPr lang="en-US" sz="2400" dirty="0" smtClean="0"/>
              <a:t>A way for school districts to receive federal reimbursement for Medicaid administrative services.  </a:t>
            </a:r>
          </a:p>
          <a:p>
            <a:pPr marL="400050" lvl="1" indent="0">
              <a:buNone/>
            </a:pPr>
            <a:endParaRPr lang="en-US" sz="2200" dirty="0" smtClean="0"/>
          </a:p>
          <a:p>
            <a:pPr marL="400050" lvl="1" indent="0">
              <a:buNone/>
            </a:pPr>
            <a:r>
              <a:rPr lang="en-US" sz="2200" dirty="0" smtClean="0"/>
              <a:t>These services can include:</a:t>
            </a:r>
          </a:p>
          <a:p>
            <a:pPr marL="400050" lvl="1" indent="0">
              <a:buNone/>
            </a:pPr>
            <a:endParaRPr lang="en-US" sz="2200" dirty="0" smtClean="0"/>
          </a:p>
          <a:p>
            <a:pPr lvl="1"/>
            <a:r>
              <a:rPr lang="en-US" sz="2000" dirty="0" smtClean="0"/>
              <a:t>Medicaid EPSDT (screening) program outreach activities </a:t>
            </a:r>
          </a:p>
          <a:p>
            <a:pPr lvl="1"/>
            <a:r>
              <a:rPr lang="en-US" sz="2000" dirty="0" smtClean="0"/>
              <a:t>Referrals made for health services</a:t>
            </a:r>
          </a:p>
          <a:p>
            <a:pPr lvl="1"/>
            <a:r>
              <a:rPr lang="en-US" sz="2000" dirty="0" smtClean="0"/>
              <a:t>Coordination of health services for students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sz="2400" dirty="0" smtClean="0"/>
              <a:t>An opportunity for school districts to receive additional revenue with little effort from the involved staff.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SBAC program will reimburse a school district for: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717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4191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Assisting with the Medicaid application process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Discussing or planning mental or other health care services for students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Coordinating services with other providers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Planning or developing the school district’s health program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Arranging for special transportation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Conducting or attending medical/Medicaid training.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11126"/>
            <a:ext cx="6858000" cy="1143000"/>
          </a:xfrm>
        </p:spPr>
        <p:txBody>
          <a:bodyPr/>
          <a:lstStyle/>
          <a:p>
            <a:r>
              <a:rPr lang="en-US" dirty="0" smtClean="0"/>
              <a:t>SBAC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56" y="3276600"/>
            <a:ext cx="4191000" cy="2685871"/>
          </a:xfrm>
        </p:spPr>
        <p:txBody>
          <a:bodyPr/>
          <a:lstStyle/>
          <a:p>
            <a:r>
              <a:rPr lang="en-US" sz="2400" dirty="0" smtClean="0"/>
              <a:t>Administrators</a:t>
            </a:r>
          </a:p>
          <a:p>
            <a:r>
              <a:rPr lang="en-US" sz="2400" dirty="0" smtClean="0"/>
              <a:t>Principals</a:t>
            </a:r>
          </a:p>
          <a:p>
            <a:r>
              <a:rPr lang="en-US" sz="2400" dirty="0" smtClean="0"/>
              <a:t>Teachers</a:t>
            </a:r>
          </a:p>
          <a:p>
            <a:r>
              <a:rPr lang="en-US" sz="2400" dirty="0" smtClean="0"/>
              <a:t>School Counselors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DOM has approved over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60 job titles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that can be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used in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SBAC program. Staff that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100% federally funded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are not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eligible 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participate: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38600" y="3242930"/>
            <a:ext cx="4648200" cy="391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EB"/>
              </a:buClr>
              <a:buSzPct val="60000"/>
              <a:buFont typeface="Wingdings" pitchFamily="2" charset="2"/>
              <a:buChar char="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7C521"/>
              </a:buClr>
              <a:buSzPct val="6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1400"/>
              </a:buClr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EB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 smtClean="0"/>
              <a:t>Language Speech Pathologist</a:t>
            </a:r>
          </a:p>
          <a:p>
            <a:r>
              <a:rPr lang="en-US" sz="2400" kern="0" dirty="0" smtClean="0"/>
              <a:t>School Nurses</a:t>
            </a:r>
          </a:p>
          <a:p>
            <a:r>
              <a:rPr lang="en-US" sz="2400" kern="0" dirty="0" smtClean="0"/>
              <a:t>Interventionist</a:t>
            </a:r>
          </a:p>
          <a:p>
            <a:r>
              <a:rPr lang="en-US" sz="2400" kern="0" dirty="0" smtClean="0"/>
              <a:t>And many more…</a:t>
            </a:r>
            <a:endParaRPr lang="en-US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Who is the </a:t>
            </a:r>
            <a:r>
              <a:rPr lang="en-US" dirty="0" smtClean="0">
                <a:solidFill>
                  <a:schemeClr val="tx1"/>
                </a:solidFill>
              </a:rPr>
              <a:t>SBAC </a:t>
            </a:r>
            <a:r>
              <a:rPr lang="en-US" dirty="0" smtClean="0">
                <a:solidFill>
                  <a:schemeClr val="tx1"/>
                </a:solidFill>
              </a:rPr>
              <a:t>Coordinator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905000" y="2590800"/>
            <a:ext cx="48768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EB"/>
              </a:buClr>
              <a:buSzPct val="60000"/>
              <a:buFont typeface="Wingdings" pitchFamily="2" charset="2"/>
              <a:buChar char="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7C521"/>
              </a:buClr>
              <a:buSzPct val="6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1400"/>
              </a:buClr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EB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3200" kern="0" dirty="0" smtClean="0">
                <a:solidFill>
                  <a:srgbClr val="FF0000"/>
                </a:solidFill>
              </a:rPr>
              <a:t>COORDINATOR NAME</a:t>
            </a:r>
            <a:endParaRPr lang="en-US" sz="3200" kern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SBAC Roles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135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r>
              <a:rPr lang="en-US" sz="2400" b="1" dirty="0" smtClean="0"/>
              <a:t>SBAC </a:t>
            </a:r>
            <a:r>
              <a:rPr lang="en-US" sz="2400" b="1" dirty="0" smtClean="0"/>
              <a:t>Coordinator </a:t>
            </a:r>
            <a:r>
              <a:rPr lang="en-US" sz="2400" dirty="0" smtClean="0"/>
              <a:t>- </a:t>
            </a:r>
            <a:r>
              <a:rPr lang="en-US" sz="2400" dirty="0"/>
              <a:t>will identify district staff to participate in the program, generate and monitor the roster, coordinate and adequately train participants annually, and monitor staff participation in the RMS process. </a:t>
            </a:r>
          </a:p>
          <a:p>
            <a:endParaRPr lang="en-US" sz="2400" dirty="0"/>
          </a:p>
          <a:p>
            <a:r>
              <a:rPr lang="en-US" sz="2400" b="1" dirty="0" smtClean="0"/>
              <a:t>Business Manager -</a:t>
            </a:r>
            <a:r>
              <a:rPr lang="en-US" sz="2400" dirty="0" smtClean="0"/>
              <a:t> </a:t>
            </a:r>
            <a:r>
              <a:rPr lang="en-US" sz="2400" dirty="0"/>
              <a:t>input all cost data into the SBAC system quarterly, generate and submit completed district invoices, and verify the final invoice approved by MDE. </a:t>
            </a:r>
          </a:p>
          <a:p>
            <a:endParaRPr lang="en-US" sz="2400" dirty="0"/>
          </a:p>
          <a:p>
            <a:r>
              <a:rPr lang="en-US" sz="2400" b="1" dirty="0" smtClean="0"/>
              <a:t>School </a:t>
            </a:r>
            <a:r>
              <a:rPr lang="en-US" sz="2400" b="1" dirty="0"/>
              <a:t>District </a:t>
            </a:r>
            <a:r>
              <a:rPr lang="en-US" sz="2400" b="1" dirty="0" smtClean="0"/>
              <a:t>Participant</a:t>
            </a:r>
            <a:r>
              <a:rPr lang="en-US" sz="2400" dirty="0"/>
              <a:t> </a:t>
            </a:r>
            <a:r>
              <a:rPr lang="en-US" sz="2400" dirty="0" smtClean="0"/>
              <a:t>- participate </a:t>
            </a:r>
            <a:r>
              <a:rPr lang="en-US" sz="2400" dirty="0"/>
              <a:t>in the SBAC training and complete RMS sample moment (if selected within a quarter) within deadlines.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391400" cy="1371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Why were you chosen? 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76400" y="1752600"/>
            <a:ext cx="50600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participants are school district employees in which </a:t>
            </a:r>
            <a:r>
              <a:rPr lang="en-US" sz="2400" b="1" dirty="0" smtClean="0"/>
              <a:t>on a regular basis </a:t>
            </a:r>
            <a:r>
              <a:rPr lang="en-US" sz="2400" dirty="0" smtClean="0"/>
              <a:t>part of their routine job duties provides one or more of the reimbursable activities to children who are Medicaid eligible or potentially Medicaid eligible in your school district.</a:t>
            </a:r>
          </a:p>
          <a:p>
            <a:endParaRPr lang="en-US" sz="2400" dirty="0" smtClean="0"/>
          </a:p>
          <a:p>
            <a:r>
              <a:rPr lang="en-US" sz="2400" b="1" u="sng" dirty="0" smtClean="0"/>
              <a:t>“On a regular basis</a:t>
            </a:r>
            <a:r>
              <a:rPr lang="en-US" sz="2400" dirty="0" smtClean="0"/>
              <a:t>”- means that staff are expected to perform outreach activities on a normal routine daily basis as part of their job duties.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0" y="209017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8308</TotalTime>
  <Words>1272</Words>
  <Application>Microsoft Office PowerPoint</Application>
  <PresentationFormat>On-screen Show (4:3)</PresentationFormat>
  <Paragraphs>196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Calibri</vt:lpstr>
      <vt:lpstr>Footlight MT Light</vt:lpstr>
      <vt:lpstr>Forte</vt:lpstr>
      <vt:lpstr>Times</vt:lpstr>
      <vt:lpstr>Times New Roman</vt:lpstr>
      <vt:lpstr>Wingdings</vt:lpstr>
      <vt:lpstr>Blank Presentation</vt:lpstr>
      <vt:lpstr>PowerPoint Presentation</vt:lpstr>
      <vt:lpstr>Training objectives</vt:lpstr>
      <vt:lpstr>What is School Based Administrative Claiming (SBAC)?</vt:lpstr>
      <vt:lpstr>The SBAC program will reimburse a school district for:</vt:lpstr>
      <vt:lpstr>SBAC Employees</vt:lpstr>
      <vt:lpstr>Who is the SBAC Coordinator</vt:lpstr>
      <vt:lpstr> SBAC Roles</vt:lpstr>
      <vt:lpstr>Why were you chosen? </vt:lpstr>
      <vt:lpstr>SBAC Program</vt:lpstr>
      <vt:lpstr> School District Employee Roster </vt:lpstr>
      <vt:lpstr>Training New Employees</vt:lpstr>
      <vt:lpstr>What does the RMS Participant have to do?</vt:lpstr>
      <vt:lpstr>Training Complete </vt:lpstr>
      <vt:lpstr>What is Random Moment Sampling (RMS)?</vt:lpstr>
      <vt:lpstr>If and when you are chosen</vt:lpstr>
      <vt:lpstr>RMS Forms</vt:lpstr>
      <vt:lpstr>RMS Email Notification Example</vt:lpstr>
      <vt:lpstr>How to complete the RMS survey</vt:lpstr>
      <vt:lpstr>How do I fill out the form?</vt:lpstr>
      <vt:lpstr>PowerPoint Presentation</vt:lpstr>
      <vt:lpstr>Recap</vt:lpstr>
      <vt:lpstr>Recap</vt:lpstr>
      <vt:lpstr>Important Points to Remember</vt:lpstr>
      <vt:lpstr>Contact Information</vt:lpstr>
    </vt:vector>
  </TitlesOfParts>
  <Company>Communication Arts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Kegila Lyles</cp:lastModifiedBy>
  <cp:revision>177</cp:revision>
  <dcterms:created xsi:type="dcterms:W3CDTF">2006-02-06T14:44:36Z</dcterms:created>
  <dcterms:modified xsi:type="dcterms:W3CDTF">2014-08-04T19:30:12Z</dcterms:modified>
</cp:coreProperties>
</file>